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4" r:id="rId3"/>
    <p:sldId id="261" r:id="rId4"/>
    <p:sldId id="262" r:id="rId5"/>
    <p:sldId id="263" r:id="rId6"/>
    <p:sldId id="265" r:id="rId7"/>
    <p:sldId id="268" r:id="rId8"/>
    <p:sldId id="269" r:id="rId9"/>
    <p:sldId id="270" r:id="rId10"/>
    <p:sldId id="271" r:id="rId11"/>
    <p:sldId id="272" r:id="rId12"/>
    <p:sldId id="266" r:id="rId13"/>
    <p:sldId id="267" r:id="rId14"/>
    <p:sldId id="257" r:id="rId15"/>
    <p:sldId id="258" r:id="rId16"/>
    <p:sldId id="259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E329E-C15E-4759-B5AF-D8C95BC2857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DBA7E-CC49-4902-B086-E066931FEF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037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9pPr>
          </a:lstStyle>
          <a:p>
            <a:fld id="{03BE4DAA-8228-4A3D-B020-FAA462D91957}" type="slidenum">
              <a:rPr lang="en-US" altLang="tr-TR" sz="1200">
                <a:solidFill>
                  <a:schemeClr val="tx1"/>
                </a:solidFill>
                <a:latin typeface="Times" panose="02020603050405020304" pitchFamily="18" charset="0"/>
              </a:rPr>
              <a:pPr/>
              <a:t>4</a:t>
            </a:fld>
            <a:endParaRPr lang="en-US" altLang="tr-TR" sz="12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983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011238" y="369888"/>
            <a:ext cx="4859337" cy="3644900"/>
          </a:xfr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171240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368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01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6120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700008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67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9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79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280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00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868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37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61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7A57D-930B-4557-BE7A-6EC925B4DEB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31E3F-8259-450C-B89A-0A17D9CA9A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68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TUTUM VE ALGILAR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401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İşçiler Tatminsizliklerini Nasıl İfade Ederler?</a:t>
            </a:r>
            <a:endParaRPr lang="en-US" smtClean="0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2286000" y="3733800"/>
            <a:ext cx="35052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6400800" y="3733800"/>
            <a:ext cx="35052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8309" name="Text Box 13"/>
          <p:cNvSpPr txBox="1">
            <a:spLocks noChangeArrowheads="1"/>
          </p:cNvSpPr>
          <p:nvPr/>
        </p:nvSpPr>
        <p:spPr bwMode="auto">
          <a:xfrm>
            <a:off x="1828800" y="1752600"/>
            <a:ext cx="41148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Çıkma</a:t>
            </a:r>
          </a:p>
          <a:p>
            <a:pPr eaLnBrk="1" hangingPunct="1"/>
            <a:r>
              <a:rPr lang="tr-TR" altLang="tr-TR"/>
              <a:t>Tatminsizlik örgütten ayrılmaya yol açacak davranışlarla ifade edilebilir.</a:t>
            </a:r>
          </a:p>
        </p:txBody>
      </p:sp>
      <p:sp>
        <p:nvSpPr>
          <p:cNvPr id="98310" name="Text Box 14"/>
          <p:cNvSpPr txBox="1">
            <a:spLocks noChangeArrowheads="1"/>
          </p:cNvSpPr>
          <p:nvPr/>
        </p:nvSpPr>
        <p:spPr bwMode="auto">
          <a:xfrm>
            <a:off x="6705600" y="1524000"/>
            <a:ext cx="3429000" cy="193899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Dillendirme</a:t>
            </a:r>
          </a:p>
          <a:p>
            <a:pPr eaLnBrk="1" hangingPunct="1"/>
            <a:r>
              <a:rPr lang="tr-TR" altLang="tr-TR"/>
              <a:t>Tatminsizlik koşulları düzeltici aktif ve yapılandırıcı girişimlerle gösterilir.</a:t>
            </a:r>
          </a:p>
        </p:txBody>
      </p:sp>
      <p:sp>
        <p:nvSpPr>
          <p:cNvPr id="98311" name="Text Box 15"/>
          <p:cNvSpPr txBox="1">
            <a:spLocks noChangeArrowheads="1"/>
          </p:cNvSpPr>
          <p:nvPr/>
        </p:nvSpPr>
        <p:spPr bwMode="auto">
          <a:xfrm>
            <a:off x="1828800" y="3962400"/>
            <a:ext cx="4038600" cy="193899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Sadakat</a:t>
            </a:r>
          </a:p>
          <a:p>
            <a:pPr eaLnBrk="1" hangingPunct="1"/>
            <a:r>
              <a:rPr lang="tr-TR" altLang="tr-TR"/>
              <a:t>Tatminsizlik, koşulların düzelmesini edilgen bir biçimde beklemekle ifade edilir.</a:t>
            </a:r>
          </a:p>
        </p:txBody>
      </p:sp>
      <p:sp>
        <p:nvSpPr>
          <p:cNvPr id="98312" name="Text Box 16"/>
          <p:cNvSpPr txBox="1">
            <a:spLocks noChangeArrowheads="1"/>
          </p:cNvSpPr>
          <p:nvPr/>
        </p:nvSpPr>
        <p:spPr bwMode="auto">
          <a:xfrm>
            <a:off x="3413125" y="5908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8313" name="Text Box 17"/>
          <p:cNvSpPr txBox="1">
            <a:spLocks noChangeArrowheads="1"/>
          </p:cNvSpPr>
          <p:nvPr/>
        </p:nvSpPr>
        <p:spPr bwMode="auto">
          <a:xfrm>
            <a:off x="6324600" y="4038600"/>
            <a:ext cx="35052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</a:rPr>
              <a:t>Savsaklama</a:t>
            </a:r>
          </a:p>
          <a:p>
            <a:pPr eaLnBrk="1" hangingPunct="1"/>
            <a:r>
              <a:rPr lang="tr-TR" altLang="tr-TR"/>
              <a:t>Tatminsizlik,  işlerin daha kötü gitmesine izin vererek dile getirilir.</a:t>
            </a:r>
          </a:p>
        </p:txBody>
      </p:sp>
    </p:spTree>
    <p:extLst>
      <p:ext uri="{BB962C8B-B14F-4D97-AF65-F5344CB8AC3E}">
        <p14:creationId xmlns:p14="http://schemas.microsoft.com/office/powerpoint/2010/main" val="136434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b="1" dirty="0"/>
              <a:t>İş Tatmini ve Örgütsel Vatandaşlık davranışı</a:t>
            </a:r>
            <a:endParaRPr lang="en-US" sz="36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tr-TR" altLang="tr-TR" smtClean="0"/>
              <a:t>Tatminli işçiler örgütte adalet olduğuna ve örgüte güvenebileceklerini düşünürler ve bu kişiler işlerindeki normal beklentilerin ötesindeki faaliyetlerle de ilgilenmeye istekli olurlar.</a:t>
            </a:r>
            <a:endParaRPr lang="en-US" altLang="tr-TR" smtClean="0"/>
          </a:p>
        </p:txBody>
      </p:sp>
      <p:pic>
        <p:nvPicPr>
          <p:cNvPr id="99332" name="Picture 6" descr="j01493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429000"/>
            <a:ext cx="41148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3410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Bilişsel Çelişki Kuramı</a:t>
            </a:r>
            <a:endParaRPr lang="en-US" smtClean="0"/>
          </a:p>
        </p:txBody>
      </p:sp>
      <p:sp>
        <p:nvSpPr>
          <p:cNvPr id="48135" name="Text Box 7" descr="Chap01Bkgd03"/>
          <p:cNvSpPr txBox="1">
            <a:spLocks noChangeArrowheads="1"/>
          </p:cNvSpPr>
          <p:nvPr/>
        </p:nvSpPr>
        <p:spPr bwMode="blackWhite">
          <a:xfrm>
            <a:off x="3886200" y="3657600"/>
            <a:ext cx="6096000" cy="2286000"/>
          </a:xfrm>
          <a:prstGeom prst="rect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35003" dir="2471156" algn="ctr" rotWithShape="0">
              <a:schemeClr val="folHlink">
                <a:alpha val="50000"/>
              </a:schemeClr>
            </a:outerShdw>
          </a:effectLst>
        </p:spPr>
        <p:txBody>
          <a:bodyPr wrap="none" anchor="ctr"/>
          <a:lstStyle>
            <a:lvl1pPr marL="56832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tr-TR" altLang="tr-TR" b="1">
                <a:solidFill>
                  <a:srgbClr val="FFFFCC"/>
                </a:solidFill>
                <a:latin typeface="Arial" panose="020B0604020202020204" pitchFamily="34" charset="0"/>
              </a:rPr>
              <a:t>Çelişkiyi azaltma isteği</a:t>
            </a:r>
            <a:endParaRPr lang="en-US" altLang="tr-TR" b="1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Çelişki yaratan bileşenlerin önemi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Bireyin bu bileşenler üzerindeki etkiye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sahip olma derecesi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Çelişkide yer alan ödüller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164" name="Text Box 8"/>
          <p:cNvSpPr txBox="1">
            <a:spLocks noChangeArrowheads="1"/>
          </p:cNvSpPr>
          <p:nvPr/>
        </p:nvSpPr>
        <p:spPr bwMode="auto">
          <a:xfrm>
            <a:off x="2362201" y="1752600"/>
            <a:ext cx="6594113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i="1"/>
              <a:t>Bilişsel Çelişki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İki ya da daha çok tutum ya da</a:t>
            </a:r>
          </a:p>
          <a:p>
            <a:pPr eaLnBrk="1" hangingPunct="1"/>
            <a:r>
              <a:rPr lang="tr-TR" altLang="tr-TR"/>
              <a:t>tutum-davranış arasındaki herhangi bir tutarsızlıktır.</a:t>
            </a:r>
          </a:p>
        </p:txBody>
      </p:sp>
    </p:spTree>
    <p:extLst>
      <p:ext uri="{BB962C8B-B14F-4D97-AF65-F5344CB8AC3E}">
        <p14:creationId xmlns:p14="http://schemas.microsoft.com/office/powerpoint/2010/main" val="2625820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 A-B </a:t>
            </a:r>
            <a:r>
              <a:rPr lang="tr-TR" smtClean="0"/>
              <a:t>İlişkisini Ölçmek</a:t>
            </a:r>
            <a:endParaRPr lang="en-US" smtClean="0"/>
          </a:p>
        </p:txBody>
      </p:sp>
      <p:sp>
        <p:nvSpPr>
          <p:cNvPr id="93187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Yeni araştırmalar aracı değişkenler hesaba katılırsa, tutumların</a:t>
            </a:r>
            <a:r>
              <a:rPr lang="en-US" altLang="tr-TR" smtClean="0"/>
              <a:t> (A) </a:t>
            </a:r>
            <a:r>
              <a:rPr lang="tr-TR" altLang="tr-TR" smtClean="0"/>
              <a:t>anlamlı biçimde davranışları</a:t>
            </a:r>
            <a:r>
              <a:rPr lang="en-US" altLang="tr-TR" smtClean="0"/>
              <a:t> (B) </a:t>
            </a:r>
            <a:r>
              <a:rPr lang="tr-TR" altLang="tr-TR" smtClean="0"/>
              <a:t>yordayabildiğini göstermiştir. </a:t>
            </a:r>
            <a:endParaRPr lang="en-US" altLang="tr-TR" smtClean="0"/>
          </a:p>
        </p:txBody>
      </p:sp>
      <p:sp>
        <p:nvSpPr>
          <p:cNvPr id="55299" name="Text Box 3" descr="Chap01Bkgd03"/>
          <p:cNvSpPr txBox="1">
            <a:spLocks noChangeArrowheads="1"/>
          </p:cNvSpPr>
          <p:nvPr/>
        </p:nvSpPr>
        <p:spPr bwMode="blackWhite">
          <a:xfrm>
            <a:off x="4724400" y="3276600"/>
            <a:ext cx="4800600" cy="3048000"/>
          </a:xfrm>
          <a:prstGeom prst="rect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35003" dir="2471156" algn="ctr" rotWithShape="0">
              <a:schemeClr val="folHlink">
                <a:alpha val="50000"/>
              </a:schemeClr>
            </a:outerShdw>
          </a:effectLst>
        </p:spPr>
        <p:txBody>
          <a:bodyPr wrap="none" anchor="ctr"/>
          <a:lstStyle>
            <a:lvl1pPr marL="284163"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tr-TR" altLang="tr-TR" b="1">
                <a:solidFill>
                  <a:srgbClr val="FFFFCC"/>
                </a:solidFill>
                <a:latin typeface="Arial" panose="020B0604020202020204" pitchFamily="34" charset="0"/>
              </a:rPr>
              <a:t>Ara Değişkenler</a:t>
            </a:r>
            <a:endParaRPr lang="en-US" altLang="tr-TR" b="1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Tutumun önemi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Tutumun özgünlüğü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Tutumun erişilebilirliği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Birey üzerindeki sosyal baskılar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Tutumla doğrudan bir deneyim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tr-TR" altLang="tr-TR" sz="2000" b="1">
                <a:solidFill>
                  <a:schemeClr val="bg1"/>
                </a:solidFill>
                <a:latin typeface="Arial" panose="020B0604020202020204" pitchFamily="34" charset="0"/>
              </a:rPr>
              <a:t>yaşamış olmak</a:t>
            </a:r>
            <a:endParaRPr lang="en-US" altLang="tr-TR" sz="20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483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hape 3584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ALGI</a:t>
            </a:r>
            <a:endParaRPr lang="en-US" smtClean="0"/>
          </a:p>
        </p:txBody>
      </p:sp>
      <p:sp>
        <p:nvSpPr>
          <p:cNvPr id="40963" name="Shape 3584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4950" indent="-234950"/>
            <a:r>
              <a:rPr lang="tr-TR" altLang="tr-TR" b="1" smtClean="0"/>
              <a:t>Algı</a:t>
            </a:r>
            <a:r>
              <a:rPr lang="en-US" altLang="tr-TR" b="1" smtClean="0"/>
              <a:t> –</a:t>
            </a:r>
            <a:r>
              <a:rPr lang="en-US" altLang="tr-TR" smtClean="0"/>
              <a:t> </a:t>
            </a:r>
            <a:r>
              <a:rPr lang="tr-TR" altLang="tr-TR" smtClean="0"/>
              <a:t>bir kişinin gerçekliği yorumlamasına karşılık gelir</a:t>
            </a:r>
            <a:endParaRPr lang="en-US" altLang="tr-TR" smtClean="0"/>
          </a:p>
          <a:p>
            <a:pPr marL="568325" lvl="1" indent="-219075"/>
            <a:r>
              <a:rPr lang="tr-TR" altLang="tr-TR" smtClean="0"/>
              <a:t>Farklı kişiliklere sahip insanlar olanı biteni farklı biçimde algılar</a:t>
            </a:r>
            <a:endParaRPr lang="en-US" altLang="tr-TR" smtClean="0"/>
          </a:p>
          <a:p>
            <a:pPr marL="568325" lvl="1" indent="-219075"/>
            <a:r>
              <a:rPr lang="tr-TR" altLang="tr-TR" smtClean="0"/>
              <a:t>Algı şunlar tarafından etkilenir:</a:t>
            </a:r>
            <a:endParaRPr lang="en-US" altLang="tr-TR" smtClean="0"/>
          </a:p>
          <a:p>
            <a:pPr marL="908050" lvl="2" indent="-222250"/>
            <a:r>
              <a:rPr lang="tr-TR" altLang="tr-TR" smtClean="0"/>
              <a:t>Soya çekim (Kalıtım)</a:t>
            </a:r>
            <a:endParaRPr lang="en-US" altLang="tr-TR" smtClean="0"/>
          </a:p>
          <a:p>
            <a:pPr marL="908050" lvl="2" indent="-222250"/>
            <a:r>
              <a:rPr lang="tr-TR" altLang="tr-TR" smtClean="0"/>
              <a:t>Çevre</a:t>
            </a:r>
            <a:endParaRPr lang="en-US" altLang="tr-TR" smtClean="0"/>
          </a:p>
          <a:p>
            <a:pPr marL="908050" lvl="2" indent="-222250"/>
            <a:r>
              <a:rPr lang="tr-TR" altLang="tr-TR" smtClean="0"/>
              <a:t>Kişilik</a:t>
            </a:r>
            <a:endParaRPr lang="en-US" altLang="tr-TR" smtClean="0"/>
          </a:p>
          <a:p>
            <a:pPr marL="908050" lvl="2" indent="-222250"/>
            <a:r>
              <a:rPr lang="tr-TR" altLang="tr-TR" smtClean="0"/>
              <a:t>Zeka</a:t>
            </a:r>
            <a:endParaRPr lang="en-US" altLang="tr-TR" smtClean="0"/>
          </a:p>
          <a:p>
            <a:pPr marL="908050" lvl="2" indent="-222250"/>
            <a:r>
              <a:rPr lang="tr-TR" altLang="tr-TR" smtClean="0"/>
              <a:t>Gereksinimler</a:t>
            </a:r>
            <a:endParaRPr lang="en-US" altLang="tr-TR" smtClean="0"/>
          </a:p>
          <a:p>
            <a:pPr marL="908050" lvl="2" indent="-222250"/>
            <a:r>
              <a:rPr lang="tr-TR" altLang="tr-TR" smtClean="0"/>
              <a:t>Benlik Kavramı</a:t>
            </a:r>
            <a:r>
              <a:rPr lang="en-US" altLang="tr-TR" smtClean="0"/>
              <a:t>, </a:t>
            </a:r>
            <a:r>
              <a:rPr lang="tr-TR" altLang="tr-TR" smtClean="0"/>
              <a:t>tutumlar  ve değerler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416970810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hape 368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Algıdaki Çarpıtmalar</a:t>
            </a:r>
            <a:r>
              <a:rPr lang="en-US" smtClean="0"/>
              <a:t>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079626" y="1600200"/>
            <a:ext cx="7815263" cy="4572000"/>
            <a:chOff x="155" y="242"/>
            <a:chExt cx="4262" cy="3546"/>
          </a:xfrm>
        </p:grpSpPr>
        <p:sp>
          <p:nvSpPr>
            <p:cNvPr id="41988" name="Rectangle 35842"/>
            <p:cNvSpPr>
              <a:spLocks noChangeArrowheads="1"/>
            </p:cNvSpPr>
            <p:nvPr/>
          </p:nvSpPr>
          <p:spPr bwMode="auto">
            <a:xfrm>
              <a:off x="155" y="2665"/>
              <a:ext cx="1199" cy="1123"/>
            </a:xfrm>
            <a:prstGeom prst="rect">
              <a:avLst/>
            </a:prstGeom>
            <a:solidFill>
              <a:srgbClr val="FFFF0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484" tIns="44448" rIns="90484" bIns="44448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08080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400" b="1"/>
                <a:t>Seçkili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400" b="1"/>
                <a:t>Maruz bırakma</a:t>
              </a:r>
              <a:endParaRPr lang="en-US" altLang="tr-TR" sz="2400" b="1"/>
            </a:p>
          </p:txBody>
        </p:sp>
        <p:sp>
          <p:nvSpPr>
            <p:cNvPr id="41989" name="Shape 35843"/>
            <p:cNvSpPr>
              <a:spLocks/>
            </p:cNvSpPr>
            <p:nvPr/>
          </p:nvSpPr>
          <p:spPr bwMode="auto">
            <a:xfrm>
              <a:off x="1352" y="2493"/>
              <a:ext cx="339" cy="1294"/>
            </a:xfrm>
            <a:custGeom>
              <a:avLst/>
              <a:gdLst>
                <a:gd name="T0" fmla="*/ 0 w 339"/>
                <a:gd name="T1" fmla="*/ 174 h 1294"/>
                <a:gd name="T2" fmla="*/ 0 w 339"/>
                <a:gd name="T3" fmla="*/ 1293 h 1294"/>
                <a:gd name="T4" fmla="*/ 338 w 339"/>
                <a:gd name="T5" fmla="*/ 1073 h 1294"/>
                <a:gd name="T6" fmla="*/ 338 w 339"/>
                <a:gd name="T7" fmla="*/ 0 h 1294"/>
                <a:gd name="T8" fmla="*/ 0 w 339"/>
                <a:gd name="T9" fmla="*/ 174 h 12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9"/>
                <a:gd name="T16" fmla="*/ 0 h 1294"/>
                <a:gd name="T17" fmla="*/ 339 w 339"/>
                <a:gd name="T18" fmla="*/ 1294 h 12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9" h="1294">
                  <a:moveTo>
                    <a:pt x="0" y="174"/>
                  </a:moveTo>
                  <a:lnTo>
                    <a:pt x="0" y="1293"/>
                  </a:lnTo>
                  <a:lnTo>
                    <a:pt x="338" y="1073"/>
                  </a:lnTo>
                  <a:lnTo>
                    <a:pt x="338" y="0"/>
                  </a:lnTo>
                  <a:lnTo>
                    <a:pt x="0" y="174"/>
                  </a:lnTo>
                </a:path>
              </a:pathLst>
            </a:custGeom>
            <a:solidFill>
              <a:srgbClr val="80800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990" name="Shape 35844"/>
            <p:cNvSpPr>
              <a:spLocks/>
            </p:cNvSpPr>
            <p:nvPr/>
          </p:nvSpPr>
          <p:spPr bwMode="auto">
            <a:xfrm>
              <a:off x="159" y="2488"/>
              <a:ext cx="1538" cy="181"/>
            </a:xfrm>
            <a:custGeom>
              <a:avLst/>
              <a:gdLst>
                <a:gd name="T0" fmla="*/ 0 w 1538"/>
                <a:gd name="T1" fmla="*/ 180 h 181"/>
                <a:gd name="T2" fmla="*/ 1193 w 1538"/>
                <a:gd name="T3" fmla="*/ 180 h 181"/>
                <a:gd name="T4" fmla="*/ 1537 w 1538"/>
                <a:gd name="T5" fmla="*/ 0 h 181"/>
                <a:gd name="T6" fmla="*/ 385 w 1538"/>
                <a:gd name="T7" fmla="*/ 0 h 181"/>
                <a:gd name="T8" fmla="*/ 0 w 1538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38"/>
                <a:gd name="T16" fmla="*/ 0 h 181"/>
                <a:gd name="T17" fmla="*/ 1538 w 1538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38" h="181">
                  <a:moveTo>
                    <a:pt x="0" y="180"/>
                  </a:moveTo>
                  <a:lnTo>
                    <a:pt x="1193" y="180"/>
                  </a:lnTo>
                  <a:lnTo>
                    <a:pt x="1537" y="0"/>
                  </a:lnTo>
                  <a:lnTo>
                    <a:pt x="385" y="0"/>
                  </a:lnTo>
                  <a:lnTo>
                    <a:pt x="0" y="180"/>
                  </a:lnTo>
                </a:path>
              </a:pathLst>
            </a:custGeom>
            <a:solidFill>
              <a:srgbClr val="FFFF8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991" name="Rectangle 35845"/>
            <p:cNvSpPr>
              <a:spLocks noChangeArrowheads="1"/>
            </p:cNvSpPr>
            <p:nvPr/>
          </p:nvSpPr>
          <p:spPr bwMode="auto">
            <a:xfrm>
              <a:off x="1488" y="2636"/>
              <a:ext cx="1199" cy="1121"/>
            </a:xfrm>
            <a:prstGeom prst="rect">
              <a:avLst/>
            </a:prstGeom>
            <a:solidFill>
              <a:srgbClr val="00C0C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484" tIns="44448" rIns="90484" bIns="44448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08080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800" b="1"/>
                <a:t>Çıkarlar</a:t>
              </a:r>
              <a:endParaRPr lang="en-US" altLang="tr-TR" sz="2800" b="1"/>
            </a:p>
          </p:txBody>
        </p:sp>
        <p:sp>
          <p:nvSpPr>
            <p:cNvPr id="41992" name="Shape 35846"/>
            <p:cNvSpPr>
              <a:spLocks/>
            </p:cNvSpPr>
            <p:nvPr/>
          </p:nvSpPr>
          <p:spPr bwMode="auto">
            <a:xfrm>
              <a:off x="2686" y="2463"/>
              <a:ext cx="339" cy="1295"/>
            </a:xfrm>
            <a:custGeom>
              <a:avLst/>
              <a:gdLst>
                <a:gd name="T0" fmla="*/ 0 w 339"/>
                <a:gd name="T1" fmla="*/ 173 h 1295"/>
                <a:gd name="T2" fmla="*/ 0 w 339"/>
                <a:gd name="T3" fmla="*/ 1294 h 1295"/>
                <a:gd name="T4" fmla="*/ 338 w 339"/>
                <a:gd name="T5" fmla="*/ 1074 h 1295"/>
                <a:gd name="T6" fmla="*/ 338 w 339"/>
                <a:gd name="T7" fmla="*/ 0 h 1295"/>
                <a:gd name="T8" fmla="*/ 0 w 339"/>
                <a:gd name="T9" fmla="*/ 173 h 12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9"/>
                <a:gd name="T16" fmla="*/ 0 h 1295"/>
                <a:gd name="T17" fmla="*/ 339 w 339"/>
                <a:gd name="T18" fmla="*/ 1295 h 12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9" h="1295">
                  <a:moveTo>
                    <a:pt x="0" y="173"/>
                  </a:moveTo>
                  <a:lnTo>
                    <a:pt x="0" y="1294"/>
                  </a:lnTo>
                  <a:lnTo>
                    <a:pt x="338" y="1074"/>
                  </a:lnTo>
                  <a:lnTo>
                    <a:pt x="338" y="0"/>
                  </a:lnTo>
                  <a:lnTo>
                    <a:pt x="0" y="173"/>
                  </a:lnTo>
                </a:path>
              </a:pathLst>
            </a:custGeom>
            <a:solidFill>
              <a:srgbClr val="00606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993" name="Shape 35847"/>
            <p:cNvSpPr>
              <a:spLocks/>
            </p:cNvSpPr>
            <p:nvPr/>
          </p:nvSpPr>
          <p:spPr bwMode="auto">
            <a:xfrm>
              <a:off x="1492" y="2458"/>
              <a:ext cx="1538" cy="180"/>
            </a:xfrm>
            <a:custGeom>
              <a:avLst/>
              <a:gdLst>
                <a:gd name="T0" fmla="*/ 0 w 1538"/>
                <a:gd name="T1" fmla="*/ 179 h 180"/>
                <a:gd name="T2" fmla="*/ 1194 w 1538"/>
                <a:gd name="T3" fmla="*/ 179 h 180"/>
                <a:gd name="T4" fmla="*/ 1537 w 1538"/>
                <a:gd name="T5" fmla="*/ 0 h 180"/>
                <a:gd name="T6" fmla="*/ 386 w 1538"/>
                <a:gd name="T7" fmla="*/ 0 h 180"/>
                <a:gd name="T8" fmla="*/ 0 w 1538"/>
                <a:gd name="T9" fmla="*/ 179 h 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38"/>
                <a:gd name="T16" fmla="*/ 0 h 180"/>
                <a:gd name="T17" fmla="*/ 1538 w 1538"/>
                <a:gd name="T18" fmla="*/ 180 h 1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38" h="180">
                  <a:moveTo>
                    <a:pt x="0" y="179"/>
                  </a:moveTo>
                  <a:lnTo>
                    <a:pt x="1194" y="179"/>
                  </a:lnTo>
                  <a:lnTo>
                    <a:pt x="1537" y="0"/>
                  </a:lnTo>
                  <a:lnTo>
                    <a:pt x="386" y="0"/>
                  </a:lnTo>
                  <a:lnTo>
                    <a:pt x="0" y="179"/>
                  </a:lnTo>
                </a:path>
              </a:pathLst>
            </a:custGeom>
            <a:solidFill>
              <a:srgbClr val="40FFFF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994" name="Rectangle 35848"/>
            <p:cNvSpPr>
              <a:spLocks noChangeArrowheads="1"/>
            </p:cNvSpPr>
            <p:nvPr/>
          </p:nvSpPr>
          <p:spPr bwMode="auto">
            <a:xfrm>
              <a:off x="2875" y="2534"/>
              <a:ext cx="1199" cy="1124"/>
            </a:xfrm>
            <a:prstGeom prst="rect">
              <a:avLst/>
            </a:prstGeom>
            <a:solidFill>
              <a:srgbClr val="FF00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484" tIns="44448" rIns="90484" bIns="44448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08080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800" b="1"/>
                <a:t>Yansıtma</a:t>
              </a:r>
              <a:endParaRPr lang="en-US" altLang="tr-TR" sz="2800" b="1">
                <a:latin typeface="Arial Narrow" panose="020B0606020202030204" pitchFamily="34" charset="0"/>
              </a:endParaRPr>
            </a:p>
          </p:txBody>
        </p:sp>
        <p:sp>
          <p:nvSpPr>
            <p:cNvPr id="41995" name="Shape 35849"/>
            <p:cNvSpPr>
              <a:spLocks/>
            </p:cNvSpPr>
            <p:nvPr/>
          </p:nvSpPr>
          <p:spPr bwMode="auto">
            <a:xfrm>
              <a:off x="4072" y="2363"/>
              <a:ext cx="339" cy="1295"/>
            </a:xfrm>
            <a:custGeom>
              <a:avLst/>
              <a:gdLst>
                <a:gd name="T0" fmla="*/ 0 w 339"/>
                <a:gd name="T1" fmla="*/ 174 h 1295"/>
                <a:gd name="T2" fmla="*/ 0 w 339"/>
                <a:gd name="T3" fmla="*/ 1294 h 1295"/>
                <a:gd name="T4" fmla="*/ 338 w 339"/>
                <a:gd name="T5" fmla="*/ 1073 h 1295"/>
                <a:gd name="T6" fmla="*/ 338 w 339"/>
                <a:gd name="T7" fmla="*/ 0 h 1295"/>
                <a:gd name="T8" fmla="*/ 0 w 339"/>
                <a:gd name="T9" fmla="*/ 174 h 12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9"/>
                <a:gd name="T16" fmla="*/ 0 h 1295"/>
                <a:gd name="T17" fmla="*/ 339 w 339"/>
                <a:gd name="T18" fmla="*/ 1295 h 12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9" h="1295">
                  <a:moveTo>
                    <a:pt x="0" y="174"/>
                  </a:moveTo>
                  <a:lnTo>
                    <a:pt x="0" y="1294"/>
                  </a:lnTo>
                  <a:lnTo>
                    <a:pt x="338" y="1073"/>
                  </a:lnTo>
                  <a:lnTo>
                    <a:pt x="338" y="0"/>
                  </a:lnTo>
                  <a:lnTo>
                    <a:pt x="0" y="174"/>
                  </a:lnTo>
                </a:path>
              </a:pathLst>
            </a:custGeom>
            <a:solidFill>
              <a:srgbClr val="80008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996" name="Shape 35850"/>
            <p:cNvSpPr>
              <a:spLocks/>
            </p:cNvSpPr>
            <p:nvPr/>
          </p:nvSpPr>
          <p:spPr bwMode="auto">
            <a:xfrm>
              <a:off x="2879" y="2358"/>
              <a:ext cx="1538" cy="181"/>
            </a:xfrm>
            <a:custGeom>
              <a:avLst/>
              <a:gdLst>
                <a:gd name="T0" fmla="*/ 0 w 1538"/>
                <a:gd name="T1" fmla="*/ 180 h 181"/>
                <a:gd name="T2" fmla="*/ 1193 w 1538"/>
                <a:gd name="T3" fmla="*/ 180 h 181"/>
                <a:gd name="T4" fmla="*/ 1537 w 1538"/>
                <a:gd name="T5" fmla="*/ 0 h 181"/>
                <a:gd name="T6" fmla="*/ 385 w 1538"/>
                <a:gd name="T7" fmla="*/ 0 h 181"/>
                <a:gd name="T8" fmla="*/ 0 w 1538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38"/>
                <a:gd name="T16" fmla="*/ 0 h 181"/>
                <a:gd name="T17" fmla="*/ 1538 w 1538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38" h="181">
                  <a:moveTo>
                    <a:pt x="0" y="180"/>
                  </a:moveTo>
                  <a:lnTo>
                    <a:pt x="1193" y="180"/>
                  </a:lnTo>
                  <a:lnTo>
                    <a:pt x="1537" y="0"/>
                  </a:lnTo>
                  <a:lnTo>
                    <a:pt x="385" y="0"/>
                  </a:lnTo>
                  <a:lnTo>
                    <a:pt x="0" y="180"/>
                  </a:lnTo>
                </a:path>
              </a:pathLst>
            </a:custGeom>
            <a:solidFill>
              <a:srgbClr val="FF40FF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997" name="Rectangle 35851"/>
            <p:cNvSpPr>
              <a:spLocks noChangeArrowheads="1"/>
            </p:cNvSpPr>
            <p:nvPr/>
          </p:nvSpPr>
          <p:spPr bwMode="auto">
            <a:xfrm>
              <a:off x="443" y="1475"/>
              <a:ext cx="1198" cy="1123"/>
            </a:xfrm>
            <a:prstGeom prst="rect">
              <a:avLst/>
            </a:prstGeom>
            <a:solidFill>
              <a:srgbClr val="FF800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484" tIns="44448" rIns="90484" bIns="44448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08080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800" b="1"/>
                <a:t>Referans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800" b="1"/>
                <a:t>Noktası</a:t>
              </a:r>
              <a:endParaRPr lang="en-US" altLang="tr-TR" sz="2800" b="1">
                <a:latin typeface="Arial Narrow" panose="020B0606020202030204" pitchFamily="34" charset="0"/>
              </a:endParaRPr>
            </a:p>
          </p:txBody>
        </p:sp>
        <p:sp>
          <p:nvSpPr>
            <p:cNvPr id="41998" name="Shape 35852"/>
            <p:cNvSpPr>
              <a:spLocks/>
            </p:cNvSpPr>
            <p:nvPr/>
          </p:nvSpPr>
          <p:spPr bwMode="auto">
            <a:xfrm>
              <a:off x="1641" y="1336"/>
              <a:ext cx="339" cy="1263"/>
            </a:xfrm>
            <a:custGeom>
              <a:avLst/>
              <a:gdLst>
                <a:gd name="T0" fmla="*/ 0 w 339"/>
                <a:gd name="T1" fmla="*/ 142 h 1263"/>
                <a:gd name="T2" fmla="*/ 0 w 339"/>
                <a:gd name="T3" fmla="*/ 1262 h 1263"/>
                <a:gd name="T4" fmla="*/ 338 w 339"/>
                <a:gd name="T5" fmla="*/ 1074 h 1263"/>
                <a:gd name="T6" fmla="*/ 338 w 339"/>
                <a:gd name="T7" fmla="*/ 0 h 1263"/>
                <a:gd name="T8" fmla="*/ 0 w 339"/>
                <a:gd name="T9" fmla="*/ 142 h 12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9"/>
                <a:gd name="T16" fmla="*/ 0 h 1263"/>
                <a:gd name="T17" fmla="*/ 339 w 339"/>
                <a:gd name="T18" fmla="*/ 1263 h 12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9" h="1263">
                  <a:moveTo>
                    <a:pt x="0" y="142"/>
                  </a:moveTo>
                  <a:lnTo>
                    <a:pt x="0" y="1262"/>
                  </a:lnTo>
                  <a:lnTo>
                    <a:pt x="338" y="1074"/>
                  </a:lnTo>
                  <a:lnTo>
                    <a:pt x="338" y="0"/>
                  </a:lnTo>
                  <a:lnTo>
                    <a:pt x="0" y="142"/>
                  </a:lnTo>
                </a:path>
              </a:pathLst>
            </a:custGeom>
            <a:solidFill>
              <a:srgbClr val="80400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999" name="Shape 35853"/>
            <p:cNvSpPr>
              <a:spLocks/>
            </p:cNvSpPr>
            <p:nvPr/>
          </p:nvSpPr>
          <p:spPr bwMode="auto">
            <a:xfrm>
              <a:off x="446" y="1336"/>
              <a:ext cx="1539" cy="144"/>
            </a:xfrm>
            <a:custGeom>
              <a:avLst/>
              <a:gdLst>
                <a:gd name="T0" fmla="*/ 0 w 1539"/>
                <a:gd name="T1" fmla="*/ 143 h 144"/>
                <a:gd name="T2" fmla="*/ 1195 w 1539"/>
                <a:gd name="T3" fmla="*/ 143 h 144"/>
                <a:gd name="T4" fmla="*/ 1538 w 1539"/>
                <a:gd name="T5" fmla="*/ 0 h 144"/>
                <a:gd name="T6" fmla="*/ 385 w 1539"/>
                <a:gd name="T7" fmla="*/ 0 h 144"/>
                <a:gd name="T8" fmla="*/ 0 w 1539"/>
                <a:gd name="T9" fmla="*/ 143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39"/>
                <a:gd name="T16" fmla="*/ 0 h 144"/>
                <a:gd name="T17" fmla="*/ 1539 w 1539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39" h="144">
                  <a:moveTo>
                    <a:pt x="0" y="143"/>
                  </a:moveTo>
                  <a:lnTo>
                    <a:pt x="1195" y="143"/>
                  </a:lnTo>
                  <a:lnTo>
                    <a:pt x="1538" y="0"/>
                  </a:lnTo>
                  <a:lnTo>
                    <a:pt x="385" y="0"/>
                  </a:lnTo>
                  <a:lnTo>
                    <a:pt x="0" y="143"/>
                  </a:lnTo>
                </a:path>
              </a:pathLst>
            </a:custGeom>
            <a:solidFill>
              <a:srgbClr val="FFA04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2000" name="Rectangle 35854"/>
            <p:cNvSpPr>
              <a:spLocks noChangeArrowheads="1"/>
            </p:cNvSpPr>
            <p:nvPr/>
          </p:nvSpPr>
          <p:spPr bwMode="auto">
            <a:xfrm>
              <a:off x="1915" y="1456"/>
              <a:ext cx="1198" cy="1121"/>
            </a:xfrm>
            <a:prstGeom prst="rect">
              <a:avLst/>
            </a:prstGeom>
            <a:solidFill>
              <a:srgbClr val="00E00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484" tIns="44448" rIns="90484" bIns="44448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08080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800" b="1"/>
                <a:t>Beklentiler</a:t>
              </a:r>
              <a:endParaRPr lang="en-US" altLang="tr-TR" sz="2800" b="1">
                <a:latin typeface="Arial Narrow" panose="020B0606020202030204" pitchFamily="34" charset="0"/>
              </a:endParaRPr>
            </a:p>
          </p:txBody>
        </p:sp>
        <p:sp>
          <p:nvSpPr>
            <p:cNvPr id="42001" name="Shape 35855"/>
            <p:cNvSpPr>
              <a:spLocks/>
            </p:cNvSpPr>
            <p:nvPr/>
          </p:nvSpPr>
          <p:spPr bwMode="auto">
            <a:xfrm>
              <a:off x="3113" y="1317"/>
              <a:ext cx="339" cy="1262"/>
            </a:xfrm>
            <a:custGeom>
              <a:avLst/>
              <a:gdLst>
                <a:gd name="T0" fmla="*/ 0 w 339"/>
                <a:gd name="T1" fmla="*/ 140 h 1262"/>
                <a:gd name="T2" fmla="*/ 0 w 339"/>
                <a:gd name="T3" fmla="*/ 1261 h 1262"/>
                <a:gd name="T4" fmla="*/ 338 w 339"/>
                <a:gd name="T5" fmla="*/ 1074 h 1262"/>
                <a:gd name="T6" fmla="*/ 338 w 339"/>
                <a:gd name="T7" fmla="*/ 0 h 1262"/>
                <a:gd name="T8" fmla="*/ 0 w 339"/>
                <a:gd name="T9" fmla="*/ 140 h 12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9"/>
                <a:gd name="T16" fmla="*/ 0 h 1262"/>
                <a:gd name="T17" fmla="*/ 339 w 339"/>
                <a:gd name="T18" fmla="*/ 1262 h 12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9" h="1262">
                  <a:moveTo>
                    <a:pt x="0" y="140"/>
                  </a:moveTo>
                  <a:lnTo>
                    <a:pt x="0" y="1261"/>
                  </a:lnTo>
                  <a:lnTo>
                    <a:pt x="338" y="1074"/>
                  </a:lnTo>
                  <a:lnTo>
                    <a:pt x="338" y="0"/>
                  </a:lnTo>
                  <a:lnTo>
                    <a:pt x="0" y="140"/>
                  </a:lnTo>
                </a:path>
              </a:pathLst>
            </a:custGeom>
            <a:solidFill>
              <a:srgbClr val="00600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2002" name="Shape 35856"/>
            <p:cNvSpPr>
              <a:spLocks/>
            </p:cNvSpPr>
            <p:nvPr/>
          </p:nvSpPr>
          <p:spPr bwMode="auto">
            <a:xfrm>
              <a:off x="1918" y="1317"/>
              <a:ext cx="1540" cy="141"/>
            </a:xfrm>
            <a:custGeom>
              <a:avLst/>
              <a:gdLst>
                <a:gd name="T0" fmla="*/ 0 w 1540"/>
                <a:gd name="T1" fmla="*/ 140 h 141"/>
                <a:gd name="T2" fmla="*/ 1195 w 1540"/>
                <a:gd name="T3" fmla="*/ 140 h 141"/>
                <a:gd name="T4" fmla="*/ 1539 w 1540"/>
                <a:gd name="T5" fmla="*/ 0 h 141"/>
                <a:gd name="T6" fmla="*/ 386 w 1540"/>
                <a:gd name="T7" fmla="*/ 0 h 141"/>
                <a:gd name="T8" fmla="*/ 0 w 1540"/>
                <a:gd name="T9" fmla="*/ 140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40"/>
                <a:gd name="T16" fmla="*/ 0 h 141"/>
                <a:gd name="T17" fmla="*/ 1540 w 1540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40" h="141">
                  <a:moveTo>
                    <a:pt x="0" y="140"/>
                  </a:moveTo>
                  <a:lnTo>
                    <a:pt x="1195" y="140"/>
                  </a:lnTo>
                  <a:lnTo>
                    <a:pt x="1539" y="0"/>
                  </a:lnTo>
                  <a:lnTo>
                    <a:pt x="386" y="0"/>
                  </a:lnTo>
                  <a:lnTo>
                    <a:pt x="0" y="140"/>
                  </a:lnTo>
                </a:path>
              </a:pathLst>
            </a:custGeom>
            <a:solidFill>
              <a:srgbClr val="80FF8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2003" name="Rectangle 35857"/>
            <p:cNvSpPr>
              <a:spLocks noChangeArrowheads="1"/>
            </p:cNvSpPr>
            <p:nvPr/>
          </p:nvSpPr>
          <p:spPr bwMode="auto">
            <a:xfrm>
              <a:off x="1129" y="329"/>
              <a:ext cx="1199" cy="1122"/>
            </a:xfrm>
            <a:prstGeom prst="rect">
              <a:avLst/>
            </a:prstGeom>
            <a:solidFill>
              <a:srgbClr val="FF0000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484" tIns="44448" rIns="90484" bIns="44448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08080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65000"/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2800" b="1"/>
                <a:t> önyargılar</a:t>
              </a:r>
              <a:endParaRPr lang="en-US" altLang="tr-TR" sz="2800" b="1"/>
            </a:p>
          </p:txBody>
        </p:sp>
        <p:sp>
          <p:nvSpPr>
            <p:cNvPr id="42004" name="Shape 35858"/>
            <p:cNvSpPr>
              <a:spLocks/>
            </p:cNvSpPr>
            <p:nvPr/>
          </p:nvSpPr>
          <p:spPr bwMode="auto">
            <a:xfrm>
              <a:off x="2328" y="242"/>
              <a:ext cx="340" cy="1211"/>
            </a:xfrm>
            <a:custGeom>
              <a:avLst/>
              <a:gdLst>
                <a:gd name="T0" fmla="*/ 0 w 340"/>
                <a:gd name="T1" fmla="*/ 90 h 1211"/>
                <a:gd name="T2" fmla="*/ 0 w 340"/>
                <a:gd name="T3" fmla="*/ 1210 h 1211"/>
                <a:gd name="T4" fmla="*/ 339 w 340"/>
                <a:gd name="T5" fmla="*/ 1063 h 1211"/>
                <a:gd name="T6" fmla="*/ 339 w 340"/>
                <a:gd name="T7" fmla="*/ 0 h 1211"/>
                <a:gd name="T8" fmla="*/ 0 w 340"/>
                <a:gd name="T9" fmla="*/ 90 h 12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0"/>
                <a:gd name="T16" fmla="*/ 0 h 1211"/>
                <a:gd name="T17" fmla="*/ 340 w 340"/>
                <a:gd name="T18" fmla="*/ 1211 h 12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0" h="1211">
                  <a:moveTo>
                    <a:pt x="0" y="90"/>
                  </a:moveTo>
                  <a:lnTo>
                    <a:pt x="0" y="1210"/>
                  </a:lnTo>
                  <a:lnTo>
                    <a:pt x="339" y="1063"/>
                  </a:lnTo>
                  <a:lnTo>
                    <a:pt x="339" y="0"/>
                  </a:lnTo>
                  <a:lnTo>
                    <a:pt x="0" y="90"/>
                  </a:lnTo>
                </a:path>
              </a:pathLst>
            </a:custGeom>
            <a:solidFill>
              <a:srgbClr val="C0000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2005" name="Shape 35859"/>
            <p:cNvSpPr>
              <a:spLocks/>
            </p:cNvSpPr>
            <p:nvPr/>
          </p:nvSpPr>
          <p:spPr bwMode="auto">
            <a:xfrm>
              <a:off x="1133" y="242"/>
              <a:ext cx="1537" cy="91"/>
            </a:xfrm>
            <a:custGeom>
              <a:avLst/>
              <a:gdLst>
                <a:gd name="T0" fmla="*/ 0 w 1537"/>
                <a:gd name="T1" fmla="*/ 90 h 91"/>
                <a:gd name="T2" fmla="*/ 1195 w 1537"/>
                <a:gd name="T3" fmla="*/ 90 h 91"/>
                <a:gd name="T4" fmla="*/ 1536 w 1537"/>
                <a:gd name="T5" fmla="*/ 0 h 91"/>
                <a:gd name="T6" fmla="*/ 376 w 1537"/>
                <a:gd name="T7" fmla="*/ 0 h 91"/>
                <a:gd name="T8" fmla="*/ 0 w 1537"/>
                <a:gd name="T9" fmla="*/ 9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37"/>
                <a:gd name="T16" fmla="*/ 0 h 91"/>
                <a:gd name="T17" fmla="*/ 1537 w 1537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37" h="91">
                  <a:moveTo>
                    <a:pt x="0" y="90"/>
                  </a:moveTo>
                  <a:lnTo>
                    <a:pt x="1195" y="90"/>
                  </a:lnTo>
                  <a:lnTo>
                    <a:pt x="1536" y="0"/>
                  </a:lnTo>
                  <a:lnTo>
                    <a:pt x="376" y="0"/>
                  </a:lnTo>
                  <a:lnTo>
                    <a:pt x="0" y="90"/>
                  </a:lnTo>
                </a:path>
              </a:pathLst>
            </a:custGeom>
            <a:solidFill>
              <a:srgbClr val="FF4040"/>
            </a:solidFill>
            <a:ln w="12700" cap="rnd" algn="ctr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2189819840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hape 3788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Algıların Ahengi</a:t>
            </a:r>
            <a:r>
              <a:rPr lang="en-US" smtClean="0"/>
              <a:t> </a:t>
            </a:r>
          </a:p>
        </p:txBody>
      </p:sp>
      <p:sp>
        <p:nvSpPr>
          <p:cNvPr id="43011" name="Shape 3789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4950" indent="-234950"/>
            <a:r>
              <a:rPr lang="tr-TR" altLang="tr-TR" smtClean="0"/>
              <a:t>İnsanların olan biteni ya da herhangi bir nesneyi aynı şekilde görme derecesi</a:t>
            </a:r>
          </a:p>
          <a:p>
            <a:pPr marL="234950" indent="-234950"/>
            <a:endParaRPr lang="en-US" altLang="tr-TR" smtClean="0"/>
          </a:p>
          <a:p>
            <a:pPr marL="234950" indent="-234950"/>
            <a:r>
              <a:rPr lang="tr-TR" altLang="tr-TR" smtClean="0"/>
              <a:t>İnsanlar herhangi bir şeyi aynı yolla algıladığında, bunun örgüt içinde olumlu sonuçları olacaktır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8002736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TUTUMLAR</a:t>
            </a:r>
            <a:endParaRPr lang="en-US" smtClean="0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2286000" y="3429000"/>
            <a:ext cx="35814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6096000" y="3429000"/>
            <a:ext cx="35814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0117" name="Text Box 10"/>
          <p:cNvSpPr txBox="1">
            <a:spLocks noChangeArrowheads="1"/>
          </p:cNvSpPr>
          <p:nvPr/>
        </p:nvSpPr>
        <p:spPr bwMode="auto">
          <a:xfrm>
            <a:off x="1752600" y="1295400"/>
            <a:ext cx="43434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Tutumlar</a:t>
            </a:r>
          </a:p>
          <a:p>
            <a:pPr eaLnBrk="1" hangingPunct="1"/>
            <a:r>
              <a:rPr lang="tr-TR" altLang="tr-TR"/>
              <a:t>Nesneler, insanlar ya da olaylar hakkında değerlendirici yargılar ya da ifadelerdir. </a:t>
            </a:r>
          </a:p>
        </p:txBody>
      </p:sp>
      <p:sp>
        <p:nvSpPr>
          <p:cNvPr id="90118" name="Text Box 11"/>
          <p:cNvSpPr txBox="1">
            <a:spLocks noChangeArrowheads="1"/>
          </p:cNvSpPr>
          <p:nvPr/>
        </p:nvSpPr>
        <p:spPr bwMode="auto">
          <a:xfrm>
            <a:off x="6330950" y="1660526"/>
            <a:ext cx="4343400" cy="120032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Bir tutumun duygusal bileşeni</a:t>
            </a:r>
          </a:p>
          <a:p>
            <a:pPr eaLnBrk="1" hangingPunct="1"/>
            <a:r>
              <a:rPr lang="tr-TR" altLang="tr-TR"/>
              <a:t>Bir tutumun duygusal ya da hislere bağlı birimidir.</a:t>
            </a:r>
          </a:p>
        </p:txBody>
      </p:sp>
      <p:sp>
        <p:nvSpPr>
          <p:cNvPr id="90119" name="Text Box 12"/>
          <p:cNvSpPr txBox="1">
            <a:spLocks noChangeArrowheads="1"/>
          </p:cNvSpPr>
          <p:nvPr/>
        </p:nvSpPr>
        <p:spPr bwMode="auto">
          <a:xfrm>
            <a:off x="1828800" y="4191001"/>
            <a:ext cx="3962400" cy="120032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Bir tutumun bilişsel bileşeni</a:t>
            </a:r>
          </a:p>
          <a:p>
            <a:pPr eaLnBrk="1" hangingPunct="1"/>
            <a:r>
              <a:rPr lang="tr-TR" altLang="tr-TR"/>
              <a:t>Bir tutumun düşünce ya da inanç birimidir.</a:t>
            </a:r>
          </a:p>
        </p:txBody>
      </p:sp>
      <p:sp>
        <p:nvSpPr>
          <p:cNvPr id="90120" name="Text Box 13"/>
          <p:cNvSpPr txBox="1">
            <a:spLocks noChangeArrowheads="1"/>
          </p:cNvSpPr>
          <p:nvPr/>
        </p:nvSpPr>
        <p:spPr bwMode="auto">
          <a:xfrm>
            <a:off x="6096000" y="3810000"/>
            <a:ext cx="4267200" cy="193899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tr-TR" altLang="tr-TR" b="1"/>
              <a:t>Bir tutumun davranışsal bileşeni</a:t>
            </a:r>
          </a:p>
          <a:p>
            <a:pPr eaLnBrk="1" hangingPunct="1"/>
            <a:r>
              <a:rPr lang="tr-TR" altLang="tr-TR"/>
              <a:t>Birisine ya da bir şeye </a:t>
            </a:r>
          </a:p>
          <a:p>
            <a:pPr eaLnBrk="1" hangingPunct="1"/>
            <a:r>
              <a:rPr lang="tr-TR" altLang="tr-TR"/>
              <a:t>karşı belli bir şekilde davranma niyetidir</a:t>
            </a:r>
          </a:p>
        </p:txBody>
      </p:sp>
    </p:spTree>
    <p:extLst>
      <p:ext uri="{BB962C8B-B14F-4D97-AF65-F5344CB8AC3E}">
        <p14:creationId xmlns:p14="http://schemas.microsoft.com/office/powerpoint/2010/main" val="2226070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Tutum </a:t>
            </a:r>
            <a:r>
              <a:rPr lang="tr-TR" dirty="0" smtClean="0"/>
              <a:t>ve Davranışlar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TUTUM =&gt; bir tutum objesine yönelik inançlar, hisler, davranışsal niyetlerin bütünüdür. </a:t>
            </a:r>
          </a:p>
          <a:p>
            <a:pPr>
              <a:defRPr/>
            </a:pPr>
            <a:r>
              <a:rPr lang="tr-TR" dirty="0" smtClean="0"/>
              <a:t>Yakın zamana kadar, tutumların üç bileşenle anlaşılabileceği öne sürülmekteydi: 	</a:t>
            </a:r>
          </a:p>
          <a:p>
            <a:pPr lvl="1">
              <a:defRPr/>
            </a:pPr>
            <a:r>
              <a:rPr lang="tr-TR" dirty="0" smtClean="0"/>
              <a:t>İnançlar</a:t>
            </a:r>
          </a:p>
          <a:p>
            <a:pPr lvl="1">
              <a:defRPr/>
            </a:pPr>
            <a:r>
              <a:rPr lang="tr-TR" dirty="0" smtClean="0"/>
              <a:t>Hisler</a:t>
            </a:r>
          </a:p>
          <a:p>
            <a:pPr lvl="1">
              <a:defRPr/>
            </a:pPr>
            <a:r>
              <a:rPr lang="tr-TR" dirty="0" smtClean="0"/>
              <a:t>Davranış Niyetleri</a:t>
            </a:r>
          </a:p>
          <a:p>
            <a:pPr lvl="1">
              <a:defRPr/>
            </a:pPr>
            <a:endParaRPr lang="tr-TR" dirty="0"/>
          </a:p>
          <a:p>
            <a:pPr marL="349250" lvl="1" indent="0">
              <a:buNone/>
              <a:defRPr/>
            </a:pPr>
            <a:r>
              <a:rPr lang="tr-TR" dirty="0" smtClean="0"/>
              <a:t>Artık=&gt; bunlara ilaveten «duygusal süreçlerin» de işlediği öne sürülmektedir: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915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343400" y="1447800"/>
            <a:ext cx="2590800" cy="3657600"/>
          </a:xfrm>
          <a:prstGeom prst="rect">
            <a:avLst/>
          </a:prstGeom>
          <a:solidFill>
            <a:srgbClr val="412925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tr-TR" altLang="tr-TR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514600" y="2971801"/>
            <a:ext cx="15049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775" tIns="52387" rIns="104775" bIns="52387">
            <a:spAutoFit/>
          </a:bodyPr>
          <a:lstStyle>
            <a:lvl1pPr defTabSz="1033463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1pPr>
            <a:lvl2pPr marL="742950" indent="-285750" defTabSz="1033463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2pPr>
            <a:lvl3pPr marL="1143000" indent="-228600" defTabSz="1033463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3pPr>
            <a:lvl4pPr marL="1600200" indent="-228600" defTabSz="1033463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4pPr>
            <a:lvl5pPr marL="2057400" indent="-228600" defTabSz="1033463"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5pPr>
            <a:lvl6pPr marL="2514600" indent="-228600"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6pPr>
            <a:lvl7pPr marL="2971800" indent="-228600"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7pPr>
            <a:lvl8pPr marL="3429000" indent="-228600"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8pPr>
            <a:lvl9pPr marL="3886200" indent="-228600"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3A392F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500"/>
              </a:lnSpc>
            </a:pPr>
            <a:r>
              <a:rPr lang="tr-TR" altLang="tr-TR" sz="2800">
                <a:solidFill>
                  <a:schemeClr val="tx1"/>
                </a:solidFill>
                <a:latin typeface="Arial" panose="020B0604020202020204" pitchFamily="34" charset="0"/>
              </a:rPr>
              <a:t>Tutum</a:t>
            </a:r>
            <a:endParaRPr lang="en-AU" altLang="tr-TR" sz="2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4610100" y="2819400"/>
            <a:ext cx="2057400" cy="914400"/>
          </a:xfrm>
          <a:prstGeom prst="rect">
            <a:avLst/>
          </a:prstGeom>
          <a:solidFill>
            <a:srgbClr val="31391D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altLang="tr-TR" dirty="0">
                <a:solidFill>
                  <a:srgbClr val="FCF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Hisler</a:t>
            </a:r>
            <a:endParaRPr lang="en-AU" altLang="tr-TR" dirty="0">
              <a:solidFill>
                <a:srgbClr val="FCF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648200" y="1676400"/>
            <a:ext cx="2057400" cy="1143000"/>
            <a:chOff x="1968" y="1056"/>
            <a:chExt cx="1296" cy="720"/>
          </a:xfrm>
        </p:grpSpPr>
        <p:sp>
          <p:nvSpPr>
            <p:cNvPr id="46086" name="Rectangle 6"/>
            <p:cNvSpPr>
              <a:spLocks noChangeArrowheads="1"/>
            </p:cNvSpPr>
            <p:nvPr/>
          </p:nvSpPr>
          <p:spPr bwMode="auto">
            <a:xfrm>
              <a:off x="1968" y="1056"/>
              <a:ext cx="1296" cy="576"/>
            </a:xfrm>
            <a:prstGeom prst="rect">
              <a:avLst/>
            </a:prstGeom>
            <a:solidFill>
              <a:srgbClr val="31391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tr-TR" altLang="tr-TR" dirty="0">
                  <a:solidFill>
                    <a:srgbClr val="FCFEB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İnançlar</a:t>
              </a:r>
              <a:endParaRPr lang="en-AU" altLang="tr-TR" dirty="0">
                <a:solidFill>
                  <a:srgbClr val="FCF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8954" name="Line 7"/>
            <p:cNvSpPr>
              <a:spLocks noChangeShapeType="1"/>
            </p:cNvSpPr>
            <p:nvPr/>
          </p:nvSpPr>
          <p:spPr bwMode="auto">
            <a:xfrm>
              <a:off x="2592" y="1632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610100" y="3733800"/>
            <a:ext cx="2057400" cy="1143000"/>
            <a:chOff x="1944" y="2352"/>
            <a:chExt cx="1296" cy="720"/>
          </a:xfrm>
        </p:grpSpPr>
        <p:sp>
          <p:nvSpPr>
            <p:cNvPr id="46089" name="Rectangle 9"/>
            <p:cNvSpPr>
              <a:spLocks noChangeArrowheads="1"/>
            </p:cNvSpPr>
            <p:nvPr/>
          </p:nvSpPr>
          <p:spPr bwMode="auto">
            <a:xfrm>
              <a:off x="1944" y="2496"/>
              <a:ext cx="1296" cy="576"/>
            </a:xfrm>
            <a:prstGeom prst="rect">
              <a:avLst/>
            </a:prstGeom>
            <a:solidFill>
              <a:srgbClr val="31391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tr-TR" altLang="tr-TR" dirty="0">
                  <a:solidFill>
                    <a:srgbClr val="FCFEB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Davranışsal</a:t>
              </a:r>
            </a:p>
            <a:p>
              <a:pPr algn="ctr">
                <a:defRPr/>
              </a:pPr>
              <a:r>
                <a:rPr lang="tr-TR" altLang="tr-TR" dirty="0">
                  <a:solidFill>
                    <a:srgbClr val="FCFEB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 Niyetler</a:t>
              </a:r>
              <a:endParaRPr lang="en-US" altLang="tr-TR" dirty="0">
                <a:solidFill>
                  <a:srgbClr val="FCF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8952" name="Line 10"/>
            <p:cNvSpPr>
              <a:spLocks noChangeShapeType="1"/>
            </p:cNvSpPr>
            <p:nvPr/>
          </p:nvSpPr>
          <p:spPr bwMode="auto">
            <a:xfrm>
              <a:off x="2592" y="2352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4595813" y="4876800"/>
            <a:ext cx="2057400" cy="1371600"/>
            <a:chOff x="1935" y="3072"/>
            <a:chExt cx="1296" cy="864"/>
          </a:xfrm>
        </p:grpSpPr>
        <p:sp>
          <p:nvSpPr>
            <p:cNvPr id="46092" name="Rectangle 12"/>
            <p:cNvSpPr>
              <a:spLocks noChangeArrowheads="1"/>
            </p:cNvSpPr>
            <p:nvPr/>
          </p:nvSpPr>
          <p:spPr bwMode="auto">
            <a:xfrm>
              <a:off x="1935" y="3360"/>
              <a:ext cx="1296" cy="576"/>
            </a:xfrm>
            <a:prstGeom prst="rect">
              <a:avLst/>
            </a:prstGeom>
            <a:solidFill>
              <a:srgbClr val="31391D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tr-TR" altLang="tr-TR" dirty="0">
                  <a:solidFill>
                    <a:srgbClr val="FCFEB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Davranış</a:t>
              </a:r>
              <a:endParaRPr lang="en-US" altLang="tr-TR" dirty="0">
                <a:solidFill>
                  <a:srgbClr val="FCF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8950" name="Line 13"/>
            <p:cNvSpPr>
              <a:spLocks noChangeShapeType="1"/>
            </p:cNvSpPr>
            <p:nvPr/>
          </p:nvSpPr>
          <p:spPr bwMode="auto">
            <a:xfrm>
              <a:off x="2592" y="3072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609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Tutum-Davranış Modeli</a:t>
            </a:r>
            <a:endParaRPr lang="en-US" altLang="tr-TR" dirty="0" smtClean="0"/>
          </a:p>
        </p:txBody>
      </p:sp>
      <p:grpSp>
        <p:nvGrpSpPr>
          <p:cNvPr id="38921" name="Group 15"/>
          <p:cNvGrpSpPr>
            <a:grpSpLocks/>
          </p:cNvGrpSpPr>
          <p:nvPr/>
        </p:nvGrpSpPr>
        <p:grpSpPr bwMode="auto">
          <a:xfrm flipH="1">
            <a:off x="3886200" y="1600200"/>
            <a:ext cx="419100" cy="3276600"/>
            <a:chOff x="3996" y="1560"/>
            <a:chExt cx="264" cy="996"/>
          </a:xfrm>
        </p:grpSpPr>
        <p:sp>
          <p:nvSpPr>
            <p:cNvPr id="38945" name="Line 16"/>
            <p:cNvSpPr>
              <a:spLocks noChangeShapeType="1"/>
            </p:cNvSpPr>
            <p:nvPr/>
          </p:nvSpPr>
          <p:spPr bwMode="auto">
            <a:xfrm>
              <a:off x="4128" y="1568"/>
              <a:ext cx="0" cy="9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8946" name="Line 17"/>
            <p:cNvSpPr>
              <a:spLocks noChangeShapeType="1"/>
            </p:cNvSpPr>
            <p:nvPr/>
          </p:nvSpPr>
          <p:spPr bwMode="auto">
            <a:xfrm flipH="1">
              <a:off x="4008" y="1560"/>
              <a:ext cx="1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8947" name="Line 18"/>
            <p:cNvSpPr>
              <a:spLocks noChangeShapeType="1"/>
            </p:cNvSpPr>
            <p:nvPr/>
          </p:nvSpPr>
          <p:spPr bwMode="auto">
            <a:xfrm flipH="1">
              <a:off x="3996" y="2556"/>
              <a:ext cx="1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38948" name="Line 19"/>
            <p:cNvSpPr>
              <a:spLocks noChangeShapeType="1"/>
            </p:cNvSpPr>
            <p:nvPr/>
          </p:nvSpPr>
          <p:spPr bwMode="auto">
            <a:xfrm flipH="1">
              <a:off x="4140" y="2028"/>
              <a:ext cx="1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6705600" y="2057400"/>
            <a:ext cx="2954338" cy="2235200"/>
            <a:chOff x="3264" y="1296"/>
            <a:chExt cx="1861" cy="1408"/>
          </a:xfrm>
        </p:grpSpPr>
        <p:grpSp>
          <p:nvGrpSpPr>
            <p:cNvPr id="38926" name="Group 21"/>
            <p:cNvGrpSpPr>
              <a:grpSpLocks/>
            </p:cNvGrpSpPr>
            <p:nvPr/>
          </p:nvGrpSpPr>
          <p:grpSpPr bwMode="auto">
            <a:xfrm>
              <a:off x="3873" y="1296"/>
              <a:ext cx="1252" cy="1408"/>
              <a:chOff x="3873" y="1296"/>
              <a:chExt cx="1252" cy="1408"/>
            </a:xfrm>
          </p:grpSpPr>
          <p:sp>
            <p:nvSpPr>
              <p:cNvPr id="38928" name="Oval 22"/>
              <p:cNvSpPr>
                <a:spLocks noChangeArrowheads="1"/>
              </p:cNvSpPr>
              <p:nvPr/>
            </p:nvSpPr>
            <p:spPr bwMode="auto">
              <a:xfrm>
                <a:off x="4896" y="2256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29" name="Oval 23"/>
              <p:cNvSpPr>
                <a:spLocks noChangeArrowheads="1"/>
              </p:cNvSpPr>
              <p:nvPr/>
            </p:nvSpPr>
            <p:spPr bwMode="auto">
              <a:xfrm>
                <a:off x="4368" y="1488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0" name="Oval 24"/>
              <p:cNvSpPr>
                <a:spLocks noChangeArrowheads="1"/>
              </p:cNvSpPr>
              <p:nvPr/>
            </p:nvSpPr>
            <p:spPr bwMode="auto">
              <a:xfrm>
                <a:off x="4272" y="1680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1" name="Oval 25"/>
              <p:cNvSpPr>
                <a:spLocks noChangeArrowheads="1"/>
              </p:cNvSpPr>
              <p:nvPr/>
            </p:nvSpPr>
            <p:spPr bwMode="auto">
              <a:xfrm>
                <a:off x="4128" y="2256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2" name="Oval 26"/>
              <p:cNvSpPr>
                <a:spLocks noChangeArrowheads="1"/>
              </p:cNvSpPr>
              <p:nvPr/>
            </p:nvSpPr>
            <p:spPr bwMode="auto">
              <a:xfrm>
                <a:off x="4176" y="1392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3" name="Oval 27"/>
              <p:cNvSpPr>
                <a:spLocks noChangeArrowheads="1"/>
              </p:cNvSpPr>
              <p:nvPr/>
            </p:nvSpPr>
            <p:spPr bwMode="auto">
              <a:xfrm>
                <a:off x="4416" y="2256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4" name="Oval 28"/>
              <p:cNvSpPr>
                <a:spLocks noChangeArrowheads="1"/>
              </p:cNvSpPr>
              <p:nvPr/>
            </p:nvSpPr>
            <p:spPr bwMode="auto">
              <a:xfrm>
                <a:off x="3936" y="1632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5" name="Oval 29"/>
              <p:cNvSpPr>
                <a:spLocks noChangeArrowheads="1"/>
              </p:cNvSpPr>
              <p:nvPr/>
            </p:nvSpPr>
            <p:spPr bwMode="auto">
              <a:xfrm>
                <a:off x="4656" y="2400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6" name="Oval 30"/>
              <p:cNvSpPr>
                <a:spLocks noChangeArrowheads="1"/>
              </p:cNvSpPr>
              <p:nvPr/>
            </p:nvSpPr>
            <p:spPr bwMode="auto">
              <a:xfrm>
                <a:off x="4614" y="1621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7" name="Oval 31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8" name="Oval 32"/>
              <p:cNvSpPr>
                <a:spLocks noChangeArrowheads="1"/>
              </p:cNvSpPr>
              <p:nvPr/>
            </p:nvSpPr>
            <p:spPr bwMode="auto">
              <a:xfrm>
                <a:off x="4784" y="1525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39" name="Oval 33"/>
              <p:cNvSpPr>
                <a:spLocks noChangeArrowheads="1"/>
              </p:cNvSpPr>
              <p:nvPr/>
            </p:nvSpPr>
            <p:spPr bwMode="auto">
              <a:xfrm>
                <a:off x="4869" y="1675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40" name="Oval 34"/>
              <p:cNvSpPr>
                <a:spLocks noChangeArrowheads="1"/>
              </p:cNvSpPr>
              <p:nvPr/>
            </p:nvSpPr>
            <p:spPr bwMode="auto">
              <a:xfrm>
                <a:off x="4368" y="2544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41" name="Oval 35"/>
              <p:cNvSpPr>
                <a:spLocks noChangeArrowheads="1"/>
              </p:cNvSpPr>
              <p:nvPr/>
            </p:nvSpPr>
            <p:spPr bwMode="auto">
              <a:xfrm>
                <a:off x="4656" y="2208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42" name="Oval 36"/>
              <p:cNvSpPr>
                <a:spLocks noChangeArrowheads="1"/>
              </p:cNvSpPr>
              <p:nvPr/>
            </p:nvSpPr>
            <p:spPr bwMode="auto">
              <a:xfrm>
                <a:off x="4752" y="1296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43" name="Oval 37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160" cy="160"/>
              </a:xfrm>
              <a:prstGeom prst="ellipse">
                <a:avLst/>
              </a:prstGeom>
              <a:solidFill>
                <a:srgbClr val="6600CC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endParaRPr lang="tr-TR" altLang="tr-TR"/>
              </a:p>
            </p:txBody>
          </p:sp>
          <p:sp>
            <p:nvSpPr>
              <p:cNvPr id="38944" name="Rectangle 38"/>
              <p:cNvSpPr>
                <a:spLocks noChangeArrowheads="1"/>
              </p:cNvSpPr>
              <p:nvPr/>
            </p:nvSpPr>
            <p:spPr bwMode="auto">
              <a:xfrm>
                <a:off x="3873" y="1838"/>
                <a:ext cx="1252" cy="4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104775" tIns="52387" rIns="104775" bIns="52387">
                <a:spAutoFit/>
              </a:bodyPr>
              <a:lstStyle>
                <a:lvl1pPr defTabSz="1033463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1pPr>
                <a:lvl2pPr marL="742950" indent="-285750" defTabSz="1033463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2pPr>
                <a:lvl3pPr marL="1143000" indent="-228600" defTabSz="1033463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3pPr>
                <a:lvl4pPr marL="1600200" indent="-228600" defTabSz="1033463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4pPr>
                <a:lvl5pPr marL="2057400" indent="-228600" defTabSz="1033463"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5pPr>
                <a:lvl6pPr marL="2514600" indent="-228600" defTabSz="1033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6pPr>
                <a:lvl7pPr marL="2971800" indent="-228600" defTabSz="1033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7pPr>
                <a:lvl8pPr marL="3429000" indent="-228600" defTabSz="1033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8pPr>
                <a:lvl9pPr marL="3886200" indent="-228600" defTabSz="10334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3A392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lnSpc>
                    <a:spcPts val="2500"/>
                  </a:lnSpc>
                </a:pPr>
                <a:r>
                  <a:rPr lang="tr-TR" altLang="tr-TR" sz="2800">
                    <a:solidFill>
                      <a:schemeClr val="tx1"/>
                    </a:solidFill>
                    <a:latin typeface="Arial" panose="020B0604020202020204" pitchFamily="34" charset="0"/>
                  </a:rPr>
                  <a:t>Duygu Safhaları</a:t>
                </a:r>
                <a:endParaRPr lang="en-AU" altLang="tr-TR" sz="2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8927" name="Line 39"/>
            <p:cNvSpPr>
              <a:spLocks noChangeShapeType="1"/>
            </p:cNvSpPr>
            <p:nvPr/>
          </p:nvSpPr>
          <p:spPr bwMode="auto">
            <a:xfrm flipH="1">
              <a:off x="3264" y="2064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6120" name="Freeform 40"/>
          <p:cNvSpPr>
            <a:spLocks/>
          </p:cNvSpPr>
          <p:nvPr/>
        </p:nvSpPr>
        <p:spPr bwMode="auto">
          <a:xfrm>
            <a:off x="6705600" y="4419601"/>
            <a:ext cx="1917700" cy="1471613"/>
          </a:xfrm>
          <a:custGeom>
            <a:avLst/>
            <a:gdLst>
              <a:gd name="T0" fmla="*/ 2147483647 w 1208"/>
              <a:gd name="T1" fmla="*/ 0 h 927"/>
              <a:gd name="T2" fmla="*/ 2147483647 w 1208"/>
              <a:gd name="T3" fmla="*/ 2147483647 h 927"/>
              <a:gd name="T4" fmla="*/ 2147483647 w 1208"/>
              <a:gd name="T5" fmla="*/ 2147483647 h 927"/>
              <a:gd name="T6" fmla="*/ 2147483647 w 1208"/>
              <a:gd name="T7" fmla="*/ 2147483647 h 927"/>
              <a:gd name="T8" fmla="*/ 0 w 1208"/>
              <a:gd name="T9" fmla="*/ 2147483647 h 9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8"/>
              <a:gd name="T16" fmla="*/ 0 h 927"/>
              <a:gd name="T17" fmla="*/ 1208 w 1208"/>
              <a:gd name="T18" fmla="*/ 927 h 9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8" h="927">
                <a:moveTo>
                  <a:pt x="1200" y="0"/>
                </a:moveTo>
                <a:cubicBezTo>
                  <a:pt x="1204" y="148"/>
                  <a:pt x="1208" y="296"/>
                  <a:pt x="1152" y="432"/>
                </a:cubicBezTo>
                <a:cubicBezTo>
                  <a:pt x="1096" y="568"/>
                  <a:pt x="983" y="736"/>
                  <a:pt x="864" y="816"/>
                </a:cubicBezTo>
                <a:cubicBezTo>
                  <a:pt x="744" y="895"/>
                  <a:pt x="575" y="896"/>
                  <a:pt x="432" y="912"/>
                </a:cubicBezTo>
                <a:cubicBezTo>
                  <a:pt x="288" y="927"/>
                  <a:pt x="72" y="912"/>
                  <a:pt x="0" y="91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" name="Yuvarlatılmış Dikdörtgen 1"/>
          <p:cNvSpPr/>
          <p:nvPr/>
        </p:nvSpPr>
        <p:spPr bwMode="auto">
          <a:xfrm>
            <a:off x="7772400" y="549276"/>
            <a:ext cx="2139950" cy="727075"/>
          </a:xfrm>
          <a:prstGeom prst="round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tr-TR" dirty="0"/>
              <a:t>Duygusal Süreç</a:t>
            </a:r>
          </a:p>
        </p:txBody>
      </p:sp>
      <p:cxnSp>
        <p:nvCxnSpPr>
          <p:cNvPr id="4" name="Düz Ok Bağlayıcısı 3"/>
          <p:cNvCxnSpPr>
            <a:stCxn id="2" idx="2"/>
          </p:cNvCxnSpPr>
          <p:nvPr/>
        </p:nvCxnSpPr>
        <p:spPr bwMode="auto">
          <a:xfrm>
            <a:off x="8842375" y="1276351"/>
            <a:ext cx="6350" cy="638175"/>
          </a:xfrm>
          <a:prstGeom prst="straightConnector1">
            <a:avLst/>
          </a:prstGeom>
          <a:ln>
            <a:tailEnd type="triangle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1113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İçerik Yer Tutucusu 2"/>
          <p:cNvSpPr>
            <a:spLocks noGrp="1"/>
          </p:cNvSpPr>
          <p:nvPr>
            <p:ph idx="1"/>
          </p:nvPr>
        </p:nvSpPr>
        <p:spPr>
          <a:xfrm>
            <a:off x="2286000" y="1647826"/>
            <a:ext cx="7696200" cy="3509963"/>
          </a:xfrm>
        </p:spPr>
        <p:txBody>
          <a:bodyPr/>
          <a:lstStyle/>
          <a:p>
            <a:r>
              <a:rPr lang="tr-TR" altLang="tr-TR" smtClean="0"/>
              <a:t>İNANÇLAR: deneyimlerden elde edilen algılar (şirket birleşmeleri iş güvencesini azaltır)</a:t>
            </a:r>
          </a:p>
          <a:p>
            <a:r>
              <a:rPr lang="tr-TR" altLang="tr-TR" smtClean="0"/>
              <a:t>HİSLER: Olumlu-olumsuz bilinçli değerlendirmeler (şirket birleşmesi olumsuz bir şeydir)</a:t>
            </a:r>
          </a:p>
          <a:p>
            <a:r>
              <a:rPr lang="tr-TR" altLang="tr-TR" smtClean="0"/>
              <a:t>DAVRANIŞ NİYETLERİ: Hislerin tetiklediği davranışlar (başka bir iş arama)</a:t>
            </a:r>
          </a:p>
        </p:txBody>
      </p:sp>
      <p:sp>
        <p:nvSpPr>
          <p:cNvPr id="4" name="Yuvarlatılmış Dikdörtgen 3"/>
          <p:cNvSpPr/>
          <p:nvPr/>
        </p:nvSpPr>
        <p:spPr bwMode="auto">
          <a:xfrm>
            <a:off x="1745673" y="5157788"/>
            <a:ext cx="8449252" cy="863600"/>
          </a:xfrm>
          <a:prstGeom prst="round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800" dirty="0"/>
              <a:t>Tutumlar güçlü olduğunda davranış üzerinde daha etkilidir. </a:t>
            </a:r>
          </a:p>
        </p:txBody>
      </p:sp>
    </p:spTree>
    <p:extLst>
      <p:ext uri="{BB962C8B-B14F-4D97-AF65-F5344CB8AC3E}">
        <p14:creationId xmlns:p14="http://schemas.microsoft.com/office/powerpoint/2010/main" val="717435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Çalışma Yaşamında Önemli Olan Tutumlar</a:t>
            </a:r>
            <a:endParaRPr lang="en-US" dirty="0" smtClean="0"/>
          </a:p>
        </p:txBody>
      </p:sp>
      <p:sp>
        <p:nvSpPr>
          <p:cNvPr id="91139" name="Line 9"/>
          <p:cNvSpPr>
            <a:spLocks noChangeShapeType="1"/>
          </p:cNvSpPr>
          <p:nvPr/>
        </p:nvSpPr>
        <p:spPr bwMode="auto">
          <a:xfrm>
            <a:off x="2286000" y="4419600"/>
            <a:ext cx="74676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91140" name="Picture 10" descr="pe0238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938" y="4686301"/>
            <a:ext cx="1592262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41" name="Picture 11" descr="bs01596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648200"/>
            <a:ext cx="21971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2" name="Text Box 12"/>
          <p:cNvSpPr txBox="1">
            <a:spLocks noChangeArrowheads="1"/>
          </p:cNvSpPr>
          <p:nvPr/>
        </p:nvSpPr>
        <p:spPr bwMode="auto">
          <a:xfrm>
            <a:off x="1752600" y="1752600"/>
            <a:ext cx="4343400" cy="193899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İşe Bağlılık</a:t>
            </a:r>
          </a:p>
          <a:p>
            <a:pPr eaLnBrk="1" hangingPunct="1"/>
            <a:r>
              <a:rPr lang="tr-TR" altLang="tr-TR"/>
              <a:t>Bireyin kendini işiyle tanımlama, etkin biçimde bunu yapma ve </a:t>
            </a:r>
          </a:p>
          <a:p>
            <a:pPr eaLnBrk="1" hangingPunct="1"/>
            <a:r>
              <a:rPr lang="tr-TR" altLang="tr-TR"/>
              <a:t>performansının benlik-değeri için önemli bulma derecesidir. </a:t>
            </a:r>
          </a:p>
        </p:txBody>
      </p:sp>
      <p:sp>
        <p:nvSpPr>
          <p:cNvPr id="20487" name="Text Box 13"/>
          <p:cNvSpPr txBox="1">
            <a:spLocks noChangeArrowheads="1"/>
          </p:cNvSpPr>
          <p:nvPr/>
        </p:nvSpPr>
        <p:spPr bwMode="auto">
          <a:xfrm>
            <a:off x="6248400" y="1524000"/>
            <a:ext cx="4191000" cy="193899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tr-TR" altLang="tr-TR" b="1" dirty="0"/>
              <a:t>Örgütsel Bağlılık</a:t>
            </a:r>
          </a:p>
          <a:p>
            <a:pPr eaLnBrk="1" hangingPunct="1">
              <a:defRPr/>
            </a:pPr>
            <a:r>
              <a:rPr lang="tr-TR" altLang="tr-TR" dirty="0"/>
              <a:t>Bireyin kendisini belli bir örgüt ve bunun amaçlarıyla tanımlama ve bu örgütteki üyeliğini sürdürme isteğinin miktarıdır.</a:t>
            </a:r>
          </a:p>
        </p:txBody>
      </p:sp>
    </p:spTree>
    <p:extLst>
      <p:ext uri="{BB962C8B-B14F-4D97-AF65-F5344CB8AC3E}">
        <p14:creationId xmlns:p14="http://schemas.microsoft.com/office/powerpoint/2010/main" val="3965349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/>
              <a:t>İş tatmini</a:t>
            </a:r>
            <a:endParaRPr lang="en-US" b="1" dirty="0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İş tatminini ölçmek</a:t>
            </a:r>
            <a:endParaRPr lang="en-US" altLang="tr-TR" dirty="0" smtClean="0"/>
          </a:p>
          <a:p>
            <a:pPr eaLnBrk="1" hangingPunct="1"/>
            <a:r>
              <a:rPr lang="tr-TR" altLang="tr-TR" dirty="0" smtClean="0"/>
              <a:t>İnsanlar </a:t>
            </a:r>
            <a:r>
              <a:rPr lang="tr-TR" altLang="tr-TR" dirty="0" smtClean="0"/>
              <a:t>işlerinden ne kadar tatminlidir?</a:t>
            </a:r>
            <a:endParaRPr lang="en-US" altLang="tr-TR" dirty="0" smtClean="0"/>
          </a:p>
          <a:p>
            <a:pPr lvl="1" eaLnBrk="1" hangingPunct="1"/>
            <a:r>
              <a:rPr lang="tr-TR" altLang="tr-TR" dirty="0" smtClean="0"/>
              <a:t>İş tatmini </a:t>
            </a:r>
            <a:r>
              <a:rPr lang="tr-TR" altLang="tr-TR" dirty="0" smtClean="0"/>
              <a:t>azalıyor (mu?)</a:t>
            </a:r>
          </a:p>
          <a:p>
            <a:pPr lvl="1" eaLnBrk="1" hangingPunct="1"/>
            <a:endParaRPr lang="en-US" altLang="tr-TR" dirty="0" smtClean="0"/>
          </a:p>
          <a:p>
            <a:pPr lvl="1" eaLnBrk="1" hangingPunct="1"/>
            <a:r>
              <a:rPr lang="tr-TR" altLang="tr-TR" dirty="0" smtClean="0"/>
              <a:t>Azalma şunlara bağlanabilir</a:t>
            </a:r>
            <a:r>
              <a:rPr lang="en-US" altLang="tr-TR" dirty="0" smtClean="0"/>
              <a:t>:</a:t>
            </a:r>
          </a:p>
          <a:p>
            <a:pPr lvl="2" eaLnBrk="1" hangingPunct="1"/>
            <a:r>
              <a:rPr lang="tr-TR" altLang="tr-TR" dirty="0" smtClean="0"/>
              <a:t>Üretkenliği arttırma baskıları</a:t>
            </a:r>
            <a:endParaRPr lang="en-US" altLang="tr-TR" dirty="0" smtClean="0"/>
          </a:p>
          <a:p>
            <a:pPr lvl="2" eaLnBrk="1" hangingPunct="1"/>
            <a:r>
              <a:rPr lang="tr-TR" altLang="tr-TR" dirty="0" smtClean="0"/>
              <a:t>İş üzerinde azalan kontrol</a:t>
            </a:r>
            <a:endParaRPr lang="en-US" altLang="tr-TR" dirty="0" smtClean="0"/>
          </a:p>
        </p:txBody>
      </p:sp>
      <p:pic>
        <p:nvPicPr>
          <p:cNvPr id="95236" name="Picture 5" descr="BD20181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62401"/>
            <a:ext cx="39497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606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12750"/>
            <a:ext cx="7772400" cy="9588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3200" dirty="0"/>
              <a:t>İş tatmininin İşçilerin Performansı Üzerindeki Etkileri</a:t>
            </a:r>
            <a:endParaRPr lang="en-US" sz="3200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tr-TR" altLang="tr-TR" sz="2400"/>
              <a:t>Tatmin ve Verimlilik</a:t>
            </a:r>
            <a:endParaRPr lang="en-US" altLang="tr-TR" sz="2400"/>
          </a:p>
          <a:p>
            <a:pPr lvl="1" eaLnBrk="1" hangingPunct="1"/>
            <a:r>
              <a:rPr lang="tr-TR" altLang="tr-TR" sz="2000"/>
              <a:t>Tatminli işçiler daima daha üretken olmayabilir</a:t>
            </a:r>
            <a:r>
              <a:rPr lang="en-US" altLang="tr-TR" sz="2000"/>
              <a:t>.</a:t>
            </a:r>
          </a:p>
          <a:p>
            <a:pPr lvl="1" eaLnBrk="1" hangingPunct="1"/>
            <a:r>
              <a:rPr lang="tr-TR" altLang="tr-TR" sz="2000"/>
              <a:t>Daha tatminli işçilerin olduğu örgütler daha verimlidir</a:t>
            </a:r>
            <a:r>
              <a:rPr lang="en-US" altLang="tr-TR" sz="2000"/>
              <a:t>.</a:t>
            </a:r>
          </a:p>
          <a:p>
            <a:pPr eaLnBrk="1" hangingPunct="1"/>
            <a:r>
              <a:rPr lang="tr-TR" altLang="tr-TR" sz="2400"/>
              <a:t>Tatmin ve İşe Devamsızlık</a:t>
            </a:r>
            <a:endParaRPr lang="en-US" altLang="tr-TR" sz="2400"/>
          </a:p>
          <a:p>
            <a:pPr lvl="1" eaLnBrk="1" hangingPunct="1"/>
            <a:r>
              <a:rPr lang="tr-TR" altLang="tr-TR" sz="2000"/>
              <a:t>Tatminli işçiler kaçınılabilir sebeplerden dolayı daha az işe devamsızlık yaparlar.</a:t>
            </a:r>
            <a:endParaRPr lang="en-US" altLang="tr-TR" sz="2000"/>
          </a:p>
          <a:p>
            <a:pPr eaLnBrk="1" hangingPunct="1"/>
            <a:r>
              <a:rPr lang="tr-TR" altLang="tr-TR" sz="2400"/>
              <a:t>Tatmin ve İşten Ayrılma (Turnover)</a:t>
            </a:r>
            <a:endParaRPr lang="en-US" altLang="tr-TR" sz="2400"/>
          </a:p>
          <a:p>
            <a:pPr lvl="1" eaLnBrk="1" hangingPunct="1"/>
            <a:r>
              <a:rPr lang="tr-TR" altLang="tr-TR" sz="2000"/>
              <a:t>Tatminli işçilerin işten ayrılması muhtemelen daha azdır</a:t>
            </a:r>
            <a:r>
              <a:rPr lang="en-US" altLang="tr-TR" sz="2000"/>
              <a:t>.</a:t>
            </a:r>
          </a:p>
          <a:p>
            <a:pPr lvl="1" eaLnBrk="1" hangingPunct="1"/>
            <a:r>
              <a:rPr lang="tr-TR" altLang="tr-TR" sz="2000"/>
              <a:t>Örgütler yüksek performanslıları kazanmaya çalışacak; zayıf performanslıları ise ayıklamak isteyeceklerdir.</a:t>
            </a:r>
            <a:endParaRPr lang="en-US" altLang="tr-TR" sz="2000"/>
          </a:p>
        </p:txBody>
      </p:sp>
    </p:spTree>
    <p:extLst>
      <p:ext uri="{BB962C8B-B14F-4D97-AF65-F5344CB8AC3E}">
        <p14:creationId xmlns:p14="http://schemas.microsoft.com/office/powerpoint/2010/main" val="1979431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İş Tatminsizliğine Reaksiyonlar</a:t>
            </a:r>
            <a:endParaRPr lang="en-US" smtClean="0"/>
          </a:p>
        </p:txBody>
      </p:sp>
      <p:sp>
        <p:nvSpPr>
          <p:cNvPr id="97283" name="Line 7"/>
          <p:cNvSpPr>
            <a:spLocks noChangeShapeType="1"/>
          </p:cNvSpPr>
          <p:nvPr/>
        </p:nvSpPr>
        <p:spPr bwMode="auto">
          <a:xfrm>
            <a:off x="6172200" y="25146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7284" name="Line 8"/>
          <p:cNvSpPr>
            <a:spLocks noChangeShapeType="1"/>
          </p:cNvSpPr>
          <p:nvPr/>
        </p:nvSpPr>
        <p:spPr bwMode="auto">
          <a:xfrm>
            <a:off x="4953000" y="41910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97285" name="Text Box 9"/>
          <p:cNvSpPr txBox="1">
            <a:spLocks noChangeArrowheads="1"/>
          </p:cNvSpPr>
          <p:nvPr/>
        </p:nvSpPr>
        <p:spPr bwMode="auto">
          <a:xfrm flipH="1">
            <a:off x="5715000" y="17526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FF0000"/>
                </a:solidFill>
              </a:rPr>
              <a:t>Aktif</a:t>
            </a:r>
          </a:p>
        </p:txBody>
      </p:sp>
      <p:sp>
        <p:nvSpPr>
          <p:cNvPr id="97286" name="Text Box 10"/>
          <p:cNvSpPr txBox="1">
            <a:spLocks noChangeArrowheads="1"/>
          </p:cNvSpPr>
          <p:nvPr/>
        </p:nvSpPr>
        <p:spPr bwMode="auto">
          <a:xfrm>
            <a:off x="5715000" y="61722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FF0000"/>
                </a:solidFill>
              </a:rPr>
              <a:t>Pasif</a:t>
            </a:r>
          </a:p>
        </p:txBody>
      </p:sp>
      <p:sp>
        <p:nvSpPr>
          <p:cNvPr id="97287" name="Text Box 11"/>
          <p:cNvSpPr txBox="1">
            <a:spLocks noChangeArrowheads="1"/>
          </p:cNvSpPr>
          <p:nvPr/>
        </p:nvSpPr>
        <p:spPr bwMode="auto">
          <a:xfrm>
            <a:off x="7772401" y="3962400"/>
            <a:ext cx="995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FF0000"/>
                </a:solidFill>
              </a:rPr>
              <a:t>Yapıcı</a:t>
            </a:r>
          </a:p>
        </p:txBody>
      </p:sp>
      <p:sp>
        <p:nvSpPr>
          <p:cNvPr id="97288" name="Text Box 13"/>
          <p:cNvSpPr txBox="1">
            <a:spLocks noChangeArrowheads="1"/>
          </p:cNvSpPr>
          <p:nvPr/>
        </p:nvSpPr>
        <p:spPr bwMode="auto">
          <a:xfrm>
            <a:off x="4114800" y="2860676"/>
            <a:ext cx="1447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Ayrılma (çıkış)</a:t>
            </a:r>
          </a:p>
        </p:txBody>
      </p:sp>
      <p:sp>
        <p:nvSpPr>
          <p:cNvPr id="97289" name="Text Box 14"/>
          <p:cNvSpPr txBox="1">
            <a:spLocks noChangeArrowheads="1"/>
          </p:cNvSpPr>
          <p:nvPr/>
        </p:nvSpPr>
        <p:spPr bwMode="auto">
          <a:xfrm flipH="1">
            <a:off x="3657600" y="4841875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Savsaklama</a:t>
            </a:r>
          </a:p>
        </p:txBody>
      </p:sp>
      <p:sp>
        <p:nvSpPr>
          <p:cNvPr id="97290" name="Text Box 15"/>
          <p:cNvSpPr txBox="1">
            <a:spLocks noChangeArrowheads="1"/>
          </p:cNvSpPr>
          <p:nvPr/>
        </p:nvSpPr>
        <p:spPr bwMode="auto">
          <a:xfrm>
            <a:off x="6400800" y="2819401"/>
            <a:ext cx="289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/>
              <a:t>(</a:t>
            </a:r>
            <a:r>
              <a:rPr lang="tr-TR" altLang="tr-TR" b="1"/>
              <a:t>Sıkıntıyı) dile getirme</a:t>
            </a:r>
          </a:p>
        </p:txBody>
      </p:sp>
      <p:sp>
        <p:nvSpPr>
          <p:cNvPr id="97291" name="Text Box 16"/>
          <p:cNvSpPr txBox="1">
            <a:spLocks noChangeArrowheads="1"/>
          </p:cNvSpPr>
          <p:nvPr/>
        </p:nvSpPr>
        <p:spPr bwMode="auto">
          <a:xfrm>
            <a:off x="6934200" y="4613275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 b="1"/>
              <a:t>Sadakat</a:t>
            </a:r>
          </a:p>
        </p:txBody>
      </p:sp>
      <p:sp>
        <p:nvSpPr>
          <p:cNvPr id="97292" name="Text Box 18"/>
          <p:cNvSpPr txBox="1">
            <a:spLocks noChangeArrowheads="1"/>
          </p:cNvSpPr>
          <p:nvPr/>
        </p:nvSpPr>
        <p:spPr bwMode="auto">
          <a:xfrm flipH="1">
            <a:off x="3733800" y="4038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FF0000"/>
                </a:solidFill>
              </a:rPr>
              <a:t>Yıkıcı</a:t>
            </a:r>
          </a:p>
        </p:txBody>
      </p:sp>
    </p:spTree>
    <p:extLst>
      <p:ext uri="{BB962C8B-B14F-4D97-AF65-F5344CB8AC3E}">
        <p14:creationId xmlns:p14="http://schemas.microsoft.com/office/powerpoint/2010/main" val="1328410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Geniş ekran</PresentationFormat>
  <Paragraphs>118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Times</vt:lpstr>
      <vt:lpstr>Times New Roman</vt:lpstr>
      <vt:lpstr>Office Teması</vt:lpstr>
      <vt:lpstr>TUTUM VE ALGILAR</vt:lpstr>
      <vt:lpstr>TUTUMLAR</vt:lpstr>
      <vt:lpstr>Tutum ve Davranışlar</vt:lpstr>
      <vt:lpstr>Tutum-Davranış Modeli</vt:lpstr>
      <vt:lpstr>PowerPoint Sunusu</vt:lpstr>
      <vt:lpstr>Çalışma Yaşamında Önemli Olan Tutumlar</vt:lpstr>
      <vt:lpstr>İş tatmini</vt:lpstr>
      <vt:lpstr>İş tatmininin İşçilerin Performansı Üzerindeki Etkileri</vt:lpstr>
      <vt:lpstr>İş Tatminsizliğine Reaksiyonlar</vt:lpstr>
      <vt:lpstr>İşçiler Tatminsizliklerini Nasıl İfade Ederler?</vt:lpstr>
      <vt:lpstr>İş Tatmini ve Örgütsel Vatandaşlık davranışı</vt:lpstr>
      <vt:lpstr>Bilişsel Çelişki Kuramı</vt:lpstr>
      <vt:lpstr> A-B İlişkisini Ölçmek</vt:lpstr>
      <vt:lpstr>ALGI</vt:lpstr>
      <vt:lpstr>Algıdaki Çarpıtmalar </vt:lpstr>
      <vt:lpstr>Algıların Ahengi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TUTUM VE ALGILAR</dc:title>
  <dc:creator>User</dc:creator>
  <cp:lastModifiedBy>User</cp:lastModifiedBy>
  <cp:revision>2</cp:revision>
  <dcterms:created xsi:type="dcterms:W3CDTF">2017-11-16T07:32:39Z</dcterms:created>
  <dcterms:modified xsi:type="dcterms:W3CDTF">2017-11-16T07:33:29Z</dcterms:modified>
</cp:coreProperties>
</file>