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386" r:id="rId3"/>
    <p:sldId id="387" r:id="rId4"/>
    <p:sldId id="389" r:id="rId5"/>
    <p:sldId id="38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se Marie Kuebbing" initials="RMK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4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18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BBCB262-EFE1-4D97-9C77-EA1EC1C90D29}" type="datetimeFigureOut">
              <a:rPr lang="en-US"/>
              <a:pPr>
                <a:defRPr/>
              </a:pPr>
              <a:t>1/26/2017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DB40971-4614-4C3E-B075-F958E9E3A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66171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 eaLnBrk="0" hangingPunct="0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 eaLnBrk="0" hangingPunct="0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pPr eaLnBrk="0" hangingPunct="0"/>
            <a:fld id="{A1EE5468-A83A-4DC4-8935-3D3216460C0F}" type="slidenum">
              <a:rPr lang="en-US">
                <a:solidFill>
                  <a:srgbClr val="000000"/>
                </a:solidFill>
                <a:ea typeface="ＭＳ Ｐゴシック" charset="-128"/>
              </a:rPr>
              <a:pPr eaLnBrk="0" hangingPunct="0"/>
              <a:t>‹#›</a:t>
            </a:fld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prstClr val="black"/>
              </a:solidFill>
              <a:latin typeface="Verdana"/>
              <a:ea typeface="ＭＳ Ｐゴシック" charset="-128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236490" y="4495800"/>
            <a:ext cx="84343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tr-TR" sz="2800" b="1" dirty="0" err="1">
                <a:solidFill>
                  <a:srgbClr val="FFFFFF"/>
                </a:solidFill>
                <a:latin typeface="Arial" charset="0"/>
                <a:ea typeface="ＭＳ Ｐゴシック" charset="-128"/>
              </a:rPr>
              <a:t>Lecture</a:t>
            </a:r>
            <a:r>
              <a:rPr lang="tr-TR" sz="2800" b="1" dirty="0">
                <a:solidFill>
                  <a:srgbClr val="FFFFFF"/>
                </a:solidFill>
                <a:latin typeface="Arial" charset="0"/>
                <a:ea typeface="ＭＳ Ｐゴシック" charset="-128"/>
              </a:rPr>
              <a:t> </a:t>
            </a:r>
            <a:r>
              <a:rPr lang="tr-TR" sz="2800" b="1" dirty="0" smtClean="0">
                <a:solidFill>
                  <a:srgbClr val="FFFFFF"/>
                </a:solidFill>
                <a:latin typeface="Arial" charset="0"/>
                <a:ea typeface="ＭＳ Ｐゴシック" charset="-128"/>
              </a:rPr>
              <a:t>6</a:t>
            </a:r>
            <a:endParaRPr lang="en-US" sz="2800" b="1" dirty="0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  <a:p>
            <a:pPr algn="ctr" eaLnBrk="0" hangingPunct="0">
              <a:lnSpc>
                <a:spcPct val="120000"/>
              </a:lnSpc>
            </a:pPr>
            <a:r>
              <a:rPr lang="tr-TR" sz="2800" dirty="0" err="1" smtClean="0">
                <a:solidFill>
                  <a:srgbClr val="FFFFFF"/>
                </a:solidFill>
                <a:latin typeface="Arial" charset="0"/>
                <a:ea typeface="ＭＳ Ｐゴシック" charset="-128"/>
              </a:rPr>
              <a:t>Extracellular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  <a:ea typeface="ＭＳ Ｐゴシック" charset="-128"/>
              </a:rPr>
              <a:t> </a:t>
            </a:r>
            <a:r>
              <a:rPr lang="tr-TR" sz="2800" dirty="0" err="1" smtClean="0">
                <a:solidFill>
                  <a:srgbClr val="FFFFFF"/>
                </a:solidFill>
                <a:latin typeface="Arial" charset="0"/>
                <a:ea typeface="ＭＳ Ｐゴシック" charset="-128"/>
              </a:rPr>
              <a:t>Matrix</a:t>
            </a:r>
            <a:endParaRPr lang="tr-TR" sz="2800" dirty="0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  <a:p>
            <a:pPr algn="ctr" eaLnBrk="0" hangingPunct="0">
              <a:lnSpc>
                <a:spcPct val="120000"/>
              </a:lnSpc>
            </a:pPr>
            <a:r>
              <a:rPr lang="tr-TR" dirty="0" err="1">
                <a:solidFill>
                  <a:srgbClr val="FFFFFF"/>
                </a:solidFill>
                <a:latin typeface="Arial" charset="0"/>
                <a:ea typeface="ＭＳ Ｐゴシック" charset="-128"/>
              </a:rPr>
              <a:t>Assist</a:t>
            </a:r>
            <a:r>
              <a:rPr lang="tr-TR" dirty="0">
                <a:solidFill>
                  <a:srgbClr val="FFFFFF"/>
                </a:solidFill>
                <a:latin typeface="Arial" charset="0"/>
                <a:ea typeface="ＭＳ Ｐゴシック" charset="-128"/>
              </a:rPr>
              <a:t>. Prof. Dr. Açelya </a:t>
            </a:r>
            <a:r>
              <a:rPr lang="tr-TR" dirty="0" err="1">
                <a:solidFill>
                  <a:srgbClr val="FFFFFF"/>
                </a:solidFill>
                <a:latin typeface="Arial" charset="0"/>
                <a:ea typeface="ＭＳ Ｐゴシック" charset="-128"/>
              </a:rPr>
              <a:t>Yılmazer</a:t>
            </a:r>
            <a:r>
              <a:rPr lang="tr-TR" dirty="0">
                <a:solidFill>
                  <a:srgbClr val="FFFFFF"/>
                </a:solidFill>
                <a:latin typeface="Arial" charset="0"/>
                <a:ea typeface="ＭＳ Ｐゴシック" charset="-128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charset="0"/>
                <a:ea typeface="ＭＳ Ｐゴシック" charset="-128"/>
              </a:rPr>
              <a:t>Aktuna</a:t>
            </a:r>
            <a:endParaRPr lang="en-US" sz="1600" dirty="0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2057400" y="1143000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ct val="105000"/>
              </a:lnSpc>
            </a:pPr>
            <a:r>
              <a:rPr lang="en-US" sz="6000" b="1" i="1" dirty="0">
                <a:solidFill>
                  <a:srgbClr val="FFFFFF"/>
                </a:solidFill>
                <a:latin typeface="Arial" charset="0"/>
                <a:ea typeface="ＭＳ Ｐゴシック" charset="-128"/>
              </a:rPr>
              <a:t>Cell Biology</a:t>
            </a:r>
            <a:endParaRPr lang="tr-TR" sz="6000" b="1" i="1" dirty="0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  <a:p>
            <a:pPr algn="ctr" eaLnBrk="0" hangingPunct="0">
              <a:lnSpc>
                <a:spcPct val="105000"/>
              </a:lnSpc>
            </a:pPr>
            <a:r>
              <a:rPr lang="tr-TR" sz="4000" b="1" dirty="0">
                <a:solidFill>
                  <a:srgbClr val="FFFFFF"/>
                </a:solidFill>
                <a:latin typeface="Arial" charset="0"/>
                <a:ea typeface="ＭＳ Ｐゴシック" charset="-128"/>
              </a:rPr>
              <a:t>BME140</a:t>
            </a:r>
            <a:endParaRPr lang="en-US" sz="2000" b="1" dirty="0">
              <a:solidFill>
                <a:srgbClr val="FFFFF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 sz="2400" b="1">
              <a:solidFill>
                <a:srgbClr val="00000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 sz="2400" b="1">
              <a:solidFill>
                <a:srgbClr val="000000"/>
              </a:solidFill>
              <a:latin typeface="Verdana" charset="0"/>
              <a:ea typeface="ＭＳ Ｐゴシック" charset="-128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Extracellular Matrix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836737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b="1" dirty="0" smtClean="0"/>
              <a:t>Cells within tissues are physically contiguous with their surroundings</a:t>
            </a:r>
            <a:endParaRPr lang="tr-TR" b="1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b="1" dirty="0" smtClean="0"/>
          </a:p>
          <a:p>
            <a:pPr lvl="1"/>
            <a:r>
              <a:rPr lang="en-US" dirty="0" smtClean="0"/>
              <a:t>Cells are physically connected to specific structures in the extracellular space- neighboring cells and the </a:t>
            </a:r>
            <a:r>
              <a:rPr lang="en-US" i="1" dirty="0" smtClean="0"/>
              <a:t>extracellular matrix </a:t>
            </a:r>
            <a:r>
              <a:rPr lang="en-US" dirty="0" smtClean="0"/>
              <a:t>(ECM)</a:t>
            </a:r>
            <a:endParaRPr lang="en-US" i="1" dirty="0" smtClean="0"/>
          </a:p>
          <a:p>
            <a:pPr lvl="1"/>
            <a:endParaRPr lang="tr-TR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b="1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Extracellular Matrix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/>
            <a:endParaRPr lang="tr-TR" dirty="0" smtClean="0"/>
          </a:p>
          <a:p>
            <a:pPr lvl="1"/>
            <a:r>
              <a:rPr lang="en-US" dirty="0" smtClean="0"/>
              <a:t>Most material in the extracellular space is composed of the same materials that comprise cells (water, proteins, sugars, lipids); </a:t>
            </a:r>
            <a:endParaRPr lang="tr-TR" dirty="0" smtClean="0"/>
          </a:p>
          <a:p>
            <a:pPr lvl="1"/>
            <a:endParaRPr lang="tr-TR" dirty="0" smtClean="0"/>
          </a:p>
          <a:p>
            <a:pPr lvl="1"/>
            <a:r>
              <a:rPr lang="en-US" dirty="0" smtClean="0"/>
              <a:t>DNA </a:t>
            </a:r>
            <a:r>
              <a:rPr lang="en-US" dirty="0" smtClean="0"/>
              <a:t>and RNA are never placed in the extracellular space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b="1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Extracellular Matrix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609600" y="1295400"/>
            <a:ext cx="7924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FFFFFE"/>
                </a:solidFill>
              </a:rPr>
              <a:t> </a:t>
            </a:r>
            <a:r>
              <a:rPr lang="en-US" sz="2800" dirty="0" smtClean="0">
                <a:solidFill>
                  <a:srgbClr val="FFFFFE"/>
                </a:solidFill>
              </a:rPr>
              <a:t>Cells recognize and bind to neighboring cells and extracellular matrix materials via specific receptors </a:t>
            </a:r>
            <a:endParaRPr lang="tr-TR" sz="2800" dirty="0" smtClean="0">
              <a:solidFill>
                <a:srgbClr val="FFFFFE"/>
              </a:solidFill>
            </a:endParaRPr>
          </a:p>
          <a:p>
            <a:pPr lvl="1">
              <a:buFont typeface="Wingdings" pitchFamily="2" charset="2"/>
              <a:buChar char="Ø"/>
            </a:pPr>
            <a:endParaRPr lang="tr-TR" sz="2800" dirty="0" smtClean="0">
              <a:solidFill>
                <a:srgbClr val="FFFFFE"/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rgbClr val="FFFFFE"/>
                </a:solidFill>
              </a:rPr>
              <a:t>Junctional</a:t>
            </a:r>
            <a:r>
              <a:rPr lang="en-US" sz="2800" dirty="0" smtClean="0">
                <a:solidFill>
                  <a:srgbClr val="FFFFFE"/>
                </a:solidFill>
              </a:rPr>
              <a:t> complex is made up of:	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FE"/>
                </a:solidFill>
              </a:rPr>
              <a:t>Tight junction 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rgbClr val="FFFFFE"/>
                </a:solidFill>
              </a:rPr>
              <a:t>Adherens</a:t>
            </a:r>
            <a:r>
              <a:rPr lang="en-US" sz="2800" dirty="0" smtClean="0">
                <a:solidFill>
                  <a:srgbClr val="FFFFFE"/>
                </a:solidFill>
              </a:rPr>
              <a:t> junction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rgbClr val="FFFFFE"/>
                </a:solidFill>
              </a:rPr>
              <a:t>Desmosome</a:t>
            </a:r>
            <a:endParaRPr lang="en-US" sz="2800" dirty="0" smtClean="0">
              <a:solidFill>
                <a:srgbClr val="FFFFFE"/>
              </a:solidFill>
            </a:endParaRPr>
          </a:p>
          <a:p>
            <a:pPr lvl="1">
              <a:buFont typeface="Wingdings" pitchFamily="2" charset="2"/>
              <a:buChar char="Ø"/>
            </a:pPr>
            <a:endParaRPr lang="en-US" sz="2800" dirty="0" smtClean="0">
              <a:solidFill>
                <a:srgbClr val="FFFFFE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11486</TotalTime>
  <Words>108</Words>
  <Application>Microsoft Office PowerPoint</Application>
  <PresentationFormat>Ekran Gösterisi (4:3)</PresentationFormat>
  <Paragraphs>25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2_Blank Presentation</vt:lpstr>
      <vt:lpstr>1_Office Theme</vt:lpstr>
      <vt:lpstr>Slayt 1</vt:lpstr>
      <vt:lpstr>Extracellular Matrix</vt:lpstr>
      <vt:lpstr>Extracellular Matrix</vt:lpstr>
      <vt:lpstr>Extracellular Matrix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Cell Biology</dc:title>
  <dc:creator>Melissa</dc:creator>
  <cp:lastModifiedBy>ASUSPC</cp:lastModifiedBy>
  <cp:revision>433</cp:revision>
  <dcterms:created xsi:type="dcterms:W3CDTF">2011-08-23T14:43:42Z</dcterms:created>
  <dcterms:modified xsi:type="dcterms:W3CDTF">2017-01-26T19:56:30Z</dcterms:modified>
</cp:coreProperties>
</file>