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4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366868" y="764704"/>
            <a:ext cx="5105400" cy="1800200"/>
          </a:xfrm>
        </p:spPr>
        <p:txBody>
          <a:bodyPr/>
          <a:lstStyle/>
          <a:p>
            <a:r>
              <a:rPr lang="tr-TR" dirty="0" smtClean="0">
                <a:latin typeface="Bookman Old Style" pitchFamily="18" charset="0"/>
              </a:rPr>
              <a:t>URDU </a:t>
            </a:r>
            <a:r>
              <a:rPr lang="tr-TR" dirty="0" err="1" smtClean="0">
                <a:latin typeface="Bookman Old Style" pitchFamily="18" charset="0"/>
              </a:rPr>
              <a:t>KonuŞma</a:t>
            </a:r>
            <a:r>
              <a:rPr lang="tr-TR" dirty="0" smtClean="0">
                <a:latin typeface="Bookman Old Style" pitchFamily="18" charset="0"/>
              </a:rPr>
              <a:t> ders 2:bağlaç olarak </a:t>
            </a: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اور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 </a:t>
            </a: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  </a:t>
            </a:r>
            <a:r>
              <a:rPr lang="tr-TR" dirty="0" smtClean="0">
                <a:latin typeface="Bookman Old Style" pitchFamily="18" charset="0"/>
                <a:cs typeface="Nafees Nastaleeq" pitchFamily="2" charset="-78"/>
              </a:rPr>
              <a:t>ve </a:t>
            </a: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  بھی</a:t>
            </a:r>
            <a:endParaRPr lang="tr-TR" dirty="0">
              <a:latin typeface="Bookman Old Style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Ankara Üniversitesi</a:t>
            </a:r>
          </a:p>
          <a:p>
            <a:r>
              <a:rPr lang="tr-TR" dirty="0" smtClean="0"/>
              <a:t>Dil ve Tarih Coğrafya Fakültesi</a:t>
            </a:r>
          </a:p>
          <a:p>
            <a:r>
              <a:rPr lang="tr-TR" dirty="0" smtClean="0"/>
              <a:t>Urdu Dili ve Edebiyatı Anabilim Dalı</a:t>
            </a:r>
          </a:p>
          <a:p>
            <a:r>
              <a:rPr lang="tr-TR" dirty="0" smtClean="0"/>
              <a:t>Dr. Aykut </a:t>
            </a:r>
            <a:r>
              <a:rPr lang="tr-TR" dirty="0" err="1" smtClean="0"/>
              <a:t>Kişmir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563888" y="285293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Bookman Old Style" pitchFamily="18" charset="0"/>
              </a:rPr>
              <a:t>Urd</a:t>
            </a:r>
            <a:r>
              <a:rPr lang="tr-TR" dirty="0" smtClean="0">
                <a:latin typeface="Bookman Old Style" pitchFamily="18" charset="0"/>
              </a:rPr>
              <a:t> 114 Konuşma 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25" name="2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Khan</a:t>
            </a:r>
            <a:r>
              <a:rPr lang="tr-TR" dirty="0" smtClean="0"/>
              <a:t>, A.; </a:t>
            </a:r>
            <a:r>
              <a:rPr lang="tr-TR" dirty="0" err="1" smtClean="0"/>
              <a:t>Hydri</a:t>
            </a:r>
            <a:r>
              <a:rPr lang="tr-TR" dirty="0" smtClean="0"/>
              <a:t>, F. D. Ve </a:t>
            </a:r>
            <a:r>
              <a:rPr lang="tr-TR" dirty="0" err="1" smtClean="0"/>
              <a:t>Tahseen</a:t>
            </a:r>
            <a:r>
              <a:rPr lang="tr-TR" dirty="0" smtClean="0"/>
              <a:t>, M. A. (1972). </a:t>
            </a:r>
            <a:r>
              <a:rPr lang="tr-TR" i="1" dirty="0" smtClean="0"/>
              <a:t>Urdu. </a:t>
            </a:r>
            <a:r>
              <a:rPr lang="tr-TR" dirty="0" err="1" smtClean="0"/>
              <a:t>Rawalpindi</a:t>
            </a:r>
            <a:r>
              <a:rPr lang="tr-TR" dirty="0" smtClean="0"/>
              <a:t>: </a:t>
            </a:r>
            <a:r>
              <a:rPr lang="tr-TR" dirty="0" err="1" smtClean="0"/>
              <a:t>Ferozsons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en-US" dirty="0" err="1" smtClean="0"/>
              <a:t>Azfar</a:t>
            </a:r>
            <a:r>
              <a:rPr lang="en-US" dirty="0" smtClean="0"/>
              <a:t>, A. (2012). </a:t>
            </a:r>
            <a:r>
              <a:rPr lang="en-US" i="1" dirty="0" err="1" smtClean="0"/>
              <a:t>Hamari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Karaçi</a:t>
            </a:r>
            <a:r>
              <a:rPr lang="en-US" dirty="0" smtClean="0"/>
              <a:t>: Oxford University Press.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Matthews, D. ; </a:t>
            </a:r>
            <a:r>
              <a:rPr lang="en-US" dirty="0" err="1" smtClean="0"/>
              <a:t>Dalvi</a:t>
            </a:r>
            <a:r>
              <a:rPr lang="en-US" dirty="0" smtClean="0"/>
              <a:t>, M.K. (2003). </a:t>
            </a:r>
            <a:r>
              <a:rPr lang="en-US" i="1" dirty="0" smtClean="0"/>
              <a:t>Teach Yourself Urdu. </a:t>
            </a:r>
            <a:r>
              <a:rPr lang="en-US" dirty="0" smtClean="0"/>
              <a:t>London:</a:t>
            </a:r>
            <a:r>
              <a:rPr lang="en-US" i="1" dirty="0" smtClean="0"/>
              <a:t> </a:t>
            </a:r>
            <a:r>
              <a:rPr lang="en-US" dirty="0" err="1" smtClean="0"/>
              <a:t>Hodder&amp;Stoughton</a:t>
            </a:r>
            <a:r>
              <a:rPr lang="en-US" dirty="0" smtClean="0"/>
              <a:t> Ltd.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err="1" smtClean="0"/>
              <a:t>Sıddıki</a:t>
            </a:r>
            <a:r>
              <a:rPr lang="en-US" dirty="0" smtClean="0"/>
              <a:t>, E. H.; </a:t>
            </a:r>
            <a:r>
              <a:rPr lang="en-US" dirty="0" err="1" smtClean="0"/>
              <a:t>Sıddıki</a:t>
            </a:r>
            <a:r>
              <a:rPr lang="en-US" dirty="0" smtClean="0"/>
              <a:t>, E. T. (</a:t>
            </a:r>
            <a:r>
              <a:rPr lang="en-US" dirty="0" err="1" smtClean="0"/>
              <a:t>Tarihsiz</a:t>
            </a:r>
            <a:r>
              <a:rPr lang="en-US" dirty="0" smtClean="0"/>
              <a:t>). </a:t>
            </a:r>
            <a:r>
              <a:rPr lang="en-US" i="1" dirty="0" err="1" smtClean="0"/>
              <a:t>Âînah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Khalid Book </a:t>
            </a:r>
            <a:r>
              <a:rPr lang="en-US" dirty="0" err="1" smtClean="0"/>
              <a:t>Depo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smtClean="0"/>
              <a:t>Bulgur, D. (2008). </a:t>
            </a:r>
            <a:r>
              <a:rPr lang="en-US" i="1" dirty="0" err="1" smtClean="0"/>
              <a:t>Türkçe-Urduca</a:t>
            </a:r>
            <a:r>
              <a:rPr lang="en-US" i="1" dirty="0" smtClean="0"/>
              <a:t> </a:t>
            </a:r>
            <a:r>
              <a:rPr lang="en-US" i="1" dirty="0" err="1" smtClean="0"/>
              <a:t>Konuşma</a:t>
            </a:r>
            <a:r>
              <a:rPr lang="en-US" i="1" dirty="0" smtClean="0"/>
              <a:t> </a:t>
            </a:r>
            <a:r>
              <a:rPr lang="en-US" i="1" dirty="0" err="1" smtClean="0"/>
              <a:t>Kılavuzu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İslamabad</a:t>
            </a:r>
            <a:r>
              <a:rPr lang="en-US" dirty="0" smtClean="0"/>
              <a:t>: Harmony Publications.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err="1" smtClean="0"/>
              <a:t>Azim</a:t>
            </a:r>
            <a:r>
              <a:rPr lang="en-US" dirty="0" smtClean="0"/>
              <a:t>, S.V.; Ali </a:t>
            </a:r>
            <a:r>
              <a:rPr lang="en-US" dirty="0" err="1" smtClean="0"/>
              <a:t>Şeyh</a:t>
            </a:r>
            <a:r>
              <a:rPr lang="en-US" dirty="0" smtClean="0"/>
              <a:t>,  A.; </a:t>
            </a:r>
            <a:r>
              <a:rPr lang="en-US" dirty="0" err="1" smtClean="0"/>
              <a:t>Bedhşani</a:t>
            </a:r>
            <a:r>
              <a:rPr lang="en-US" dirty="0" smtClean="0"/>
              <a:t>, M. B.; </a:t>
            </a:r>
            <a:r>
              <a:rPr lang="en-US" dirty="0" err="1" smtClean="0"/>
              <a:t>Asım</a:t>
            </a:r>
            <a:r>
              <a:rPr lang="en-US" dirty="0" smtClean="0"/>
              <a:t> A. N.; </a:t>
            </a:r>
            <a:r>
              <a:rPr lang="en-US" dirty="0" err="1" smtClean="0"/>
              <a:t>Celalpuri</a:t>
            </a:r>
            <a:r>
              <a:rPr lang="en-US" dirty="0" smtClean="0"/>
              <a:t>, M. İ. (1988). </a:t>
            </a:r>
            <a:r>
              <a:rPr lang="en-US" i="1" dirty="0" smtClean="0"/>
              <a:t>Urdu </a:t>
            </a:r>
            <a:r>
              <a:rPr lang="en-US" i="1" dirty="0" err="1" smtClean="0"/>
              <a:t>ki</a:t>
            </a:r>
            <a:r>
              <a:rPr lang="en-US" i="1" dirty="0" smtClean="0"/>
              <a:t> </a:t>
            </a:r>
            <a:r>
              <a:rPr lang="en-US" i="1" dirty="0" err="1" smtClean="0"/>
              <a:t>Dusrî</a:t>
            </a:r>
            <a:r>
              <a:rPr lang="en-US" i="1" dirty="0" smtClean="0"/>
              <a:t> </a:t>
            </a:r>
            <a:r>
              <a:rPr lang="en-US" i="1" dirty="0" err="1" smtClean="0"/>
              <a:t>Kitâb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</a:t>
            </a:r>
            <a:r>
              <a:rPr lang="en-US" dirty="0" err="1" smtClean="0"/>
              <a:t>Puncab</a:t>
            </a:r>
            <a:r>
              <a:rPr lang="en-US" dirty="0" smtClean="0"/>
              <a:t> Text Book Board.</a:t>
            </a:r>
            <a:endParaRPr lang="tr-TR" dirty="0" smtClean="0"/>
          </a:p>
          <a:p>
            <a:r>
              <a:rPr lang="de-DE" dirty="0" err="1" smtClean="0"/>
              <a:t>Mahrum</a:t>
            </a:r>
            <a:r>
              <a:rPr lang="de-DE" dirty="0" smtClean="0"/>
              <a:t>, G. C. (1948). </a:t>
            </a:r>
            <a:r>
              <a:rPr lang="en-US" dirty="0" smtClean="0"/>
              <a:t>Urdu Composition. </a:t>
            </a:r>
            <a:r>
              <a:rPr lang="en-US" dirty="0" err="1" smtClean="0"/>
              <a:t>Gujrat</a:t>
            </a:r>
            <a:r>
              <a:rPr lang="en-US" dirty="0" smtClean="0"/>
              <a:t>: </a:t>
            </a:r>
            <a:r>
              <a:rPr lang="en-US" dirty="0" err="1" smtClean="0"/>
              <a:t>Ders-i</a:t>
            </a:r>
            <a:r>
              <a:rPr lang="en-US" dirty="0" smtClean="0"/>
              <a:t> </a:t>
            </a:r>
            <a:r>
              <a:rPr lang="en-US" dirty="0" err="1" smtClean="0"/>
              <a:t>İdara</a:t>
            </a:r>
            <a:r>
              <a:rPr lang="en-US" dirty="0" smtClean="0"/>
              <a:t> Educational Publishers </a:t>
            </a:r>
            <a:r>
              <a:rPr lang="en-US" dirty="0" err="1" smtClean="0"/>
              <a:t>Gujrat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smtClean="0"/>
          </a:p>
          <a:p>
            <a:pPr algn="l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Bağlaç olarak </a:t>
            </a:r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اور </a:t>
            </a:r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ve </a:t>
            </a:r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بھی </a:t>
            </a:r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  </a:t>
            </a:r>
          </a:p>
          <a:p>
            <a:pPr algn="l"/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Kelimeler: </a:t>
            </a:r>
          </a:p>
          <a:p>
            <a:pPr algn="l"/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گلاس </a:t>
            </a:r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  (e) </a:t>
            </a:r>
          </a:p>
          <a:p>
            <a:pPr algn="l"/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پیالہ  </a:t>
            </a:r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  (e) </a:t>
            </a:r>
          </a:p>
          <a:p>
            <a:pPr algn="l"/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پاجامہ </a:t>
            </a:r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  (e) </a:t>
            </a:r>
          </a:p>
          <a:p>
            <a:pPr algn="l"/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پتلون </a:t>
            </a:r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  (d)  </a:t>
            </a:r>
          </a:p>
          <a:p>
            <a:pPr algn="l"/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پلیٹ  </a:t>
            </a:r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  (d)  </a:t>
            </a:r>
          </a:p>
          <a:p>
            <a:pPr algn="l"/>
            <a:r>
              <a:rPr lang="ur-PK" sz="4000" dirty="0" smtClean="0">
                <a:latin typeface="Bookman Old Style" pitchFamily="18" charset="0"/>
                <a:cs typeface="Nafees Nastaleeq" pitchFamily="2" charset="-78"/>
              </a:rPr>
              <a:t>بوتل  </a:t>
            </a:r>
            <a:r>
              <a:rPr lang="tr-TR" sz="4000" dirty="0" smtClean="0">
                <a:latin typeface="Bookman Old Style" pitchFamily="18" charset="0"/>
                <a:cs typeface="Nafees Nastaleeq" pitchFamily="2" charset="-78"/>
              </a:rPr>
              <a:t>  (d) </a:t>
            </a:r>
          </a:p>
          <a:p>
            <a:pPr algn="l"/>
            <a:endParaRPr lang="ur-PK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tr-TR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>
              <a:buNone/>
            </a:pPr>
            <a:endParaRPr lang="tr-TR" dirty="0" smtClean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Bookman Old Style" pitchFamily="18" charset="0"/>
              </a:rPr>
              <a:t>Konuşma I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2555776" y="1988840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r-PK" sz="2800" dirty="0" smtClean="0">
                <a:latin typeface="Nafees Nastaleeq" pitchFamily="2" charset="-78"/>
                <a:cs typeface="Nafees Nastaleeq" pitchFamily="2" charset="-78"/>
              </a:rPr>
              <a:t>یہ  گلاس ہے۔</a:t>
            </a:r>
            <a:endParaRPr lang="tr-TR" sz="2800" dirty="0">
              <a:cs typeface="Nafees Nastaleeq" pitchFamily="2" charset="-78"/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3059832" y="3717032"/>
            <a:ext cx="22605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2800" dirty="0" smtClean="0">
                <a:latin typeface="Nafees Nastaleeq" pitchFamily="2" charset="-78"/>
                <a:cs typeface="Nafees Nastaleeq" pitchFamily="2" charset="-78"/>
              </a:rPr>
              <a:t>یہ  بھی گلاس ہے۔</a:t>
            </a:r>
            <a:endParaRPr lang="tr-TR" sz="2800" dirty="0">
              <a:cs typeface="Nafees Nastaleeq" pitchFamily="2" charset="-78"/>
            </a:endParaRPr>
          </a:p>
        </p:txBody>
      </p:sp>
      <p:pic>
        <p:nvPicPr>
          <p:cNvPr id="1026" name="Picture 2" descr="C:\Users\Aykut\AppData\Local\Microsoft\Windows\Temporary Internet Files\Content.IE5\AJJH6C6P\Trinkglas,_Tumbler-Form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628800"/>
            <a:ext cx="720080" cy="1080120"/>
          </a:xfrm>
          <a:prstGeom prst="rect">
            <a:avLst/>
          </a:prstGeom>
          <a:noFill/>
        </p:spPr>
      </p:pic>
      <p:pic>
        <p:nvPicPr>
          <p:cNvPr id="1027" name="Picture 3" descr="C:\Users\Aykut\AppData\Local\Microsoft\Windows\Temporary Internet Files\Content.IE5\RCV0FA7I\coffee-mug-32078_960_72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5301208"/>
            <a:ext cx="1440160" cy="936104"/>
          </a:xfrm>
          <a:prstGeom prst="rect">
            <a:avLst/>
          </a:prstGeom>
          <a:noFill/>
        </p:spPr>
      </p:pic>
      <p:pic>
        <p:nvPicPr>
          <p:cNvPr id="1028" name="Picture 4" descr="C:\Users\Aykut\AppData\Local\Microsoft\Windows\Temporary Internet Files\Content.IE5\J4R42ATF\Willscrlt-Beverage-Glass-Tumbler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3573016"/>
            <a:ext cx="872517" cy="936104"/>
          </a:xfrm>
          <a:prstGeom prst="rect">
            <a:avLst/>
          </a:prstGeom>
          <a:noFill/>
        </p:spPr>
      </p:pic>
      <p:sp>
        <p:nvSpPr>
          <p:cNvPr id="11" name="10 Metin kutusu"/>
          <p:cNvSpPr txBox="1"/>
          <p:nvPr/>
        </p:nvSpPr>
        <p:spPr>
          <a:xfrm>
            <a:off x="3059832" y="5805264"/>
            <a:ext cx="22509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r-PK" sz="2800" dirty="0" smtClean="0">
                <a:latin typeface="Nafees Nastaleeq" pitchFamily="2" charset="-78"/>
                <a:cs typeface="Nafees Nastaleeq" pitchFamily="2" charset="-78"/>
              </a:rPr>
              <a:t>وہ بھی  گلاس  ہیں۔</a:t>
            </a:r>
            <a:endParaRPr lang="tr-TR" sz="2800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Bookman Old Style" pitchFamily="18" charset="0"/>
              </a:rPr>
              <a:t>Konuşma 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000"/>
                <a:gridCol w="2413000"/>
                <a:gridCol w="2413000"/>
              </a:tblGrid>
              <a:tr h="370840">
                <a:tc>
                  <a:txBody>
                    <a:bodyPr/>
                    <a:lstStyle/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ہے</a:t>
                      </a: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/</a:t>
                      </a: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ہیں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گلاس</a:t>
                      </a: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چاقو</a:t>
                      </a: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کوٹ</a:t>
                      </a: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پاجامہ/پاجامے</a:t>
                      </a: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پتلون/پتلونیں</a:t>
                      </a: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قمیص/ قمیصیں</a:t>
                      </a: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بوتل/</a:t>
                      </a:r>
                      <a:r>
                        <a:rPr lang="ur-PK" sz="280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 بوتلیں</a:t>
                      </a:r>
                    </a:p>
                    <a:p>
                      <a:r>
                        <a:rPr lang="ur-PK" sz="280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پلیٹ/ پلیٹیں</a:t>
                      </a:r>
                    </a:p>
                    <a:p>
                      <a:r>
                        <a:rPr lang="ur-PK" sz="280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پیالہ / پیالے</a:t>
                      </a:r>
                    </a:p>
                    <a:p>
                      <a:r>
                        <a:rPr lang="ur-PK" sz="280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ٹائی / ٹائیاں</a:t>
                      </a:r>
                    </a:p>
                    <a:p>
                      <a:endParaRPr lang="ur-PK" baseline="0" dirty="0" smtClean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یہ      </a:t>
                      </a: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 /      </a:t>
                      </a: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وہ        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259632" y="1844825"/>
          <a:ext cx="6048671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5576"/>
                <a:gridCol w="3611360"/>
                <a:gridCol w="501735"/>
              </a:tblGrid>
              <a:tr h="4248472">
                <a:tc>
                  <a:txBody>
                    <a:bodyPr/>
                    <a:lstStyle/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ہے</a:t>
                      </a: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/</a:t>
                      </a: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ہیں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گلاس اور  چاقو</a:t>
                      </a:r>
                    </a:p>
                    <a:p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کوٹ  اور  پاجامہ/پاجامے  </a:t>
                      </a:r>
                    </a:p>
                    <a:p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  </a:t>
                      </a:r>
                    </a:p>
                    <a:p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پتلون/پتلونیں  اور         قمیص/قمیصیں  </a:t>
                      </a:r>
                    </a:p>
                    <a:p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بوتل/</a:t>
                      </a:r>
                      <a:r>
                        <a:rPr lang="ur-PK" sz="28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 بوتلیں اور                     </a:t>
                      </a:r>
                    </a:p>
                    <a:p>
                      <a:r>
                        <a:rPr lang="ur-PK" sz="2800" b="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پلیٹ/ پلیٹیں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endParaRPr lang="ur-PK" sz="2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یہ      </a:t>
                      </a: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 /      </a:t>
                      </a:r>
                    </a:p>
                    <a:p>
                      <a:r>
                        <a:rPr lang="ur-PK" sz="2800" dirty="0" smtClean="0">
                          <a:latin typeface="Nafees Nastaleeq" pitchFamily="2" charset="-78"/>
                          <a:cs typeface="Nafees Nastaleeq" pitchFamily="2" charset="-78"/>
                        </a:rPr>
                        <a:t>وہ        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555888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کوٹ  ہے  اور  وہ بھی  پتلون ہے۔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قمیص ہے اور وہ پاجامہ ہے۔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کوٹ ہیں اور  وہ  پاجامے ہیں۔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پتلونیں ، ٹوپیاں اور  ٹائیاں ہیں۔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کوٹ ہے اور  وہ بھی کوٹ ہے۔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پلیٹ ہے اور  وہ    بوتل ہے۔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endParaRPr lang="ur-PK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KONUŞMA I</a:t>
            </a:r>
            <a:r>
              <a:rPr lang="ur-PK" dirty="0" smtClean="0"/>
              <a:t/>
            </a:r>
            <a:br>
              <a:rPr lang="ur-PK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صفر			۰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ایک			۱	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دو			۲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تین			۳	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چار			۴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پانچ			۵	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چھ			۶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سات			۷	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آٹھ			۸	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نو			۹	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دس			۱۰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446</TotalTime>
  <Words>215</Words>
  <Application>Microsoft Office PowerPoint</Application>
  <PresentationFormat>Ekran Gösterisi (4:3)</PresentationFormat>
  <Paragraphs>109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Zengin</vt:lpstr>
      <vt:lpstr>URDU KonuŞma ders 2:bağlaç olarak اور   ve   بھی</vt:lpstr>
      <vt:lpstr>Kaynakça</vt:lpstr>
      <vt:lpstr>Konuşma I</vt:lpstr>
      <vt:lpstr>Konuşma I</vt:lpstr>
      <vt:lpstr>Konuşma I</vt:lpstr>
      <vt:lpstr>Konuşma I</vt:lpstr>
      <vt:lpstr>KONUŞMA I</vt:lpstr>
      <vt:lpstr>KONUŞMA 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Adı: Konusma</dc:title>
  <dc:creator>goay</dc:creator>
  <cp:lastModifiedBy>Aykut</cp:lastModifiedBy>
  <cp:revision>40</cp:revision>
  <dcterms:created xsi:type="dcterms:W3CDTF">2017-04-17T09:25:51Z</dcterms:created>
  <dcterms:modified xsi:type="dcterms:W3CDTF">2017-05-28T21:11:33Z</dcterms:modified>
</cp:coreProperties>
</file>