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327" r:id="rId2"/>
    <p:sldId id="257" r:id="rId3"/>
    <p:sldId id="329" r:id="rId4"/>
    <p:sldId id="298" r:id="rId5"/>
    <p:sldId id="299" r:id="rId6"/>
    <p:sldId id="300" r:id="rId7"/>
    <p:sldId id="301" r:id="rId8"/>
    <p:sldId id="302" r:id="rId9"/>
    <p:sldId id="303" r:id="rId10"/>
    <p:sldId id="304" r:id="rId11"/>
    <p:sldId id="305" r:id="rId12"/>
    <p:sldId id="308" r:id="rId13"/>
    <p:sldId id="307"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3" r:id="rId27"/>
    <p:sldId id="324" r:id="rId28"/>
    <p:sldId id="325" r:id="rId29"/>
    <p:sldId id="326" r:id="rId30"/>
    <p:sldId id="32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53" autoAdjust="0"/>
  </p:normalViewPr>
  <p:slideViewPr>
    <p:cSldViewPr snapToGrid="0">
      <p:cViewPr varScale="1">
        <p:scale>
          <a:sx n="56" d="100"/>
          <a:sy n="56"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54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396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16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66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2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64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9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804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02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20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59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64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4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5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93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74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52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9665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124980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Tek Kutuplu Dünyaya </a:t>
            </a:r>
            <a:r>
              <a:rPr lang="tr-TR" dirty="0" smtClean="0"/>
              <a:t>Geçiş-4</a:t>
            </a:r>
            <a:endParaRPr lang="tr-TR" dirty="0"/>
          </a:p>
        </p:txBody>
      </p:sp>
      <p:sp>
        <p:nvSpPr>
          <p:cNvPr id="3" name="İçerik Yer Tutucusu 2"/>
          <p:cNvSpPr>
            <a:spLocks noGrp="1"/>
          </p:cNvSpPr>
          <p:nvPr>
            <p:ph idx="1"/>
          </p:nvPr>
        </p:nvSpPr>
        <p:spPr/>
        <p:txBody>
          <a:bodyPr>
            <a:normAutofit lnSpcReduction="10000"/>
          </a:bodyPr>
          <a:lstStyle/>
          <a:p>
            <a:r>
              <a:rPr lang="tr-TR" dirty="0"/>
              <a:t>Bu teze göre liberalizmin çözemediği veya çözemeyeceği bir meseleyi çözebilecek hiçbir muhalif </a:t>
            </a:r>
            <a:r>
              <a:rPr lang="tr-TR" dirty="0" smtClean="0"/>
              <a:t>ideoloji </a:t>
            </a:r>
            <a:r>
              <a:rPr lang="tr-TR" dirty="0"/>
              <a:t>yoktur.</a:t>
            </a:r>
            <a:br>
              <a:rPr lang="tr-TR" dirty="0"/>
            </a:br>
            <a:r>
              <a:rPr lang="tr-TR" dirty="0"/>
              <a:t>	Batı dışında dünyanın ve liberalizmin dışında ideolojilerin Batı tarihini taklit etmekten başka seçenekleri yoktur. </a:t>
            </a:r>
            <a:br>
              <a:rPr lang="tr-TR" dirty="0"/>
            </a:br>
            <a:r>
              <a:rPr lang="tr-TR" dirty="0"/>
              <a:t>	Bu noktada </a:t>
            </a:r>
            <a:r>
              <a:rPr lang="tr-TR" dirty="0" err="1"/>
              <a:t>Huntington’un</a:t>
            </a:r>
            <a:r>
              <a:rPr lang="tr-TR" dirty="0"/>
              <a:t> tezi devreye girer çünkü ona göre dünyadaki medeniyetlerin Batı’yı </a:t>
            </a:r>
            <a:r>
              <a:rPr lang="tr-TR" dirty="0" smtClean="0"/>
              <a:t>taklit </a:t>
            </a:r>
            <a:r>
              <a:rPr lang="tr-TR" dirty="0"/>
              <a:t>edemeyecek farklı öznellikleri vardır. </a:t>
            </a:r>
            <a:br>
              <a:rPr lang="tr-TR" dirty="0"/>
            </a:br>
            <a:r>
              <a:rPr lang="tr-TR" dirty="0"/>
              <a:t>	</a:t>
            </a:r>
            <a:r>
              <a:rPr lang="tr-TR" dirty="0" err="1"/>
              <a:t>Huntington’un</a:t>
            </a:r>
            <a:r>
              <a:rPr lang="tr-TR" dirty="0"/>
              <a:t> tezi bu farklı öznellikler ve bu öznelliklerden doğan çatışmalar üzerinden ilerlemekte; bu çatışmaların ve öznelliklerin neler olduğunu anlatmaktadır.</a:t>
            </a:r>
          </a:p>
        </p:txBody>
      </p:sp>
    </p:spTree>
    <p:extLst>
      <p:ext uri="{BB962C8B-B14F-4D97-AF65-F5344CB8AC3E}">
        <p14:creationId xmlns:p14="http://schemas.microsoft.com/office/powerpoint/2010/main" val="419547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Hungtington’un</a:t>
            </a:r>
            <a:r>
              <a:rPr lang="tr-TR" dirty="0" smtClean="0"/>
              <a:t> Kuramının Temel Tartışma Konuları</a:t>
            </a:r>
            <a:endParaRPr lang="tr-TR" dirty="0"/>
          </a:p>
        </p:txBody>
      </p:sp>
      <p:sp>
        <p:nvSpPr>
          <p:cNvPr id="3" name="İçerik Yer Tutucusu 2"/>
          <p:cNvSpPr>
            <a:spLocks noGrp="1"/>
          </p:cNvSpPr>
          <p:nvPr>
            <p:ph idx="1"/>
          </p:nvPr>
        </p:nvSpPr>
        <p:spPr/>
        <p:txBody>
          <a:bodyPr/>
          <a:lstStyle/>
          <a:p>
            <a:r>
              <a:rPr lang="tr-TR" dirty="0" smtClean="0"/>
              <a:t>  Medeniyetler </a:t>
            </a:r>
            <a:r>
              <a:rPr lang="tr-TR" dirty="0"/>
              <a:t>Niçin Çatışacak?</a:t>
            </a:r>
            <a:br>
              <a:rPr lang="tr-TR" dirty="0"/>
            </a:br>
            <a:r>
              <a:rPr lang="tr-TR" dirty="0"/>
              <a:t>	Medeniyetler Arasındaki Fay kırıklıkları</a:t>
            </a:r>
            <a:br>
              <a:rPr lang="tr-TR" dirty="0"/>
            </a:br>
            <a:r>
              <a:rPr lang="tr-TR" dirty="0"/>
              <a:t>	Akraba-Ülke Sendromu</a:t>
            </a:r>
            <a:br>
              <a:rPr lang="tr-TR" dirty="0"/>
            </a:br>
            <a:r>
              <a:rPr lang="tr-TR" dirty="0"/>
              <a:t>	Batı ve Geri Kalan Ülkelerin Karşıtlıları</a:t>
            </a:r>
            <a:br>
              <a:rPr lang="tr-TR" dirty="0"/>
            </a:br>
            <a:r>
              <a:rPr lang="tr-TR" dirty="0"/>
              <a:t>	</a:t>
            </a:r>
            <a:r>
              <a:rPr lang="tr-TR" dirty="0" err="1"/>
              <a:t>Bölünük</a:t>
            </a:r>
            <a:r>
              <a:rPr lang="tr-TR" dirty="0"/>
              <a:t> Ülkeler </a:t>
            </a:r>
            <a:br>
              <a:rPr lang="tr-TR" dirty="0"/>
            </a:br>
            <a:r>
              <a:rPr lang="tr-TR" dirty="0"/>
              <a:t>	</a:t>
            </a:r>
            <a:r>
              <a:rPr lang="tr-TR" dirty="0" err="1"/>
              <a:t>Konfüçyen</a:t>
            </a:r>
            <a:r>
              <a:rPr lang="tr-TR" dirty="0"/>
              <a:t>-İslami Bağlantı, ve sonuç olarak</a:t>
            </a:r>
            <a:br>
              <a:rPr lang="tr-TR" dirty="0"/>
            </a:br>
            <a:r>
              <a:rPr lang="tr-TR" dirty="0"/>
              <a:t>	Batı İçin Neticeler</a:t>
            </a:r>
          </a:p>
        </p:txBody>
      </p:sp>
    </p:spTree>
    <p:extLst>
      <p:ext uri="{BB962C8B-B14F-4D97-AF65-F5344CB8AC3E}">
        <p14:creationId xmlns:p14="http://schemas.microsoft.com/office/powerpoint/2010/main" val="15032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Yeni Dönemde Medeniyetler</a:t>
            </a:r>
            <a:endParaRPr lang="tr-TR" dirty="0"/>
          </a:p>
        </p:txBody>
      </p:sp>
      <p:sp>
        <p:nvSpPr>
          <p:cNvPr id="3" name="İçerik Yer Tutucusu 2"/>
          <p:cNvSpPr>
            <a:spLocks noGrp="1"/>
          </p:cNvSpPr>
          <p:nvPr>
            <p:ph idx="1"/>
          </p:nvPr>
        </p:nvSpPr>
        <p:spPr/>
        <p:txBody>
          <a:bodyPr/>
          <a:lstStyle/>
          <a:p>
            <a:r>
              <a:rPr lang="tr-TR" dirty="0"/>
              <a:t>Bu mücadelelerin hepsi Batı’nın mücadelelerini tasvir ediyordu. </a:t>
            </a:r>
            <a:endParaRPr lang="tr-TR" dirty="0" smtClean="0"/>
          </a:p>
          <a:p>
            <a:r>
              <a:rPr lang="tr-TR" dirty="0" smtClean="0"/>
              <a:t>Soğuk </a:t>
            </a:r>
            <a:r>
              <a:rPr lang="tr-TR" dirty="0"/>
              <a:t>Savaş’ın sona ermesiyle milletlerarası siyaset Batılı görüşün dışına </a:t>
            </a:r>
            <a:r>
              <a:rPr lang="tr-TR" dirty="0" err="1"/>
              <a:t>çıkmış,dünya</a:t>
            </a:r>
            <a:r>
              <a:rPr lang="tr-TR" dirty="0"/>
              <a:t> Batı ve Batılı olmayan medeniyetler olarak adlandırılmaya başlanmış, Batı dışı medeniyetlerin kendi aralarındaki etkileşim uluslararası siyasetin odak noktası haline gelmiştir. </a:t>
            </a:r>
            <a:endParaRPr lang="tr-TR" dirty="0" smtClean="0"/>
          </a:p>
          <a:p>
            <a:r>
              <a:rPr lang="tr-TR" dirty="0" smtClean="0"/>
              <a:t>Bu </a:t>
            </a:r>
            <a:r>
              <a:rPr lang="tr-TR" dirty="0"/>
              <a:t>dünyanın Birinci, İkinci ve Üçüncü Dünya ülkeleri olarak nitelendirilmesini önemsizleştirmiştir.</a:t>
            </a:r>
          </a:p>
        </p:txBody>
      </p:sp>
    </p:spTree>
    <p:extLst>
      <p:ext uri="{BB962C8B-B14F-4D97-AF65-F5344CB8AC3E}">
        <p14:creationId xmlns:p14="http://schemas.microsoft.com/office/powerpoint/2010/main" val="110288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Huntington’a</a:t>
            </a:r>
            <a:r>
              <a:rPr lang="tr-TR" dirty="0" smtClean="0"/>
              <a:t> Göre Medeniyet-1</a:t>
            </a:r>
            <a:endParaRPr lang="tr-TR" dirty="0"/>
          </a:p>
        </p:txBody>
      </p:sp>
      <p:sp>
        <p:nvSpPr>
          <p:cNvPr id="3" name="İçerik Yer Tutucusu 2"/>
          <p:cNvSpPr>
            <a:spLocks noGrp="1"/>
          </p:cNvSpPr>
          <p:nvPr>
            <p:ph idx="1"/>
          </p:nvPr>
        </p:nvSpPr>
        <p:spPr/>
        <p:txBody>
          <a:bodyPr>
            <a:normAutofit fontScale="92500"/>
          </a:bodyPr>
          <a:lstStyle/>
          <a:p>
            <a:r>
              <a:rPr lang="tr-TR" dirty="0" err="1"/>
              <a:t>Huntington</a:t>
            </a:r>
            <a:r>
              <a:rPr lang="tr-TR" dirty="0"/>
              <a:t> ülkeleri kültür ve medeniyetleriyle ilgili terimlerle gruplandırmanın daha doğru olduğunu savunmuştur</a:t>
            </a:r>
            <a:r>
              <a:rPr lang="tr-TR" dirty="0" smtClean="0"/>
              <a:t>.</a:t>
            </a:r>
          </a:p>
          <a:p>
            <a:r>
              <a:rPr lang="tr-TR" dirty="0"/>
              <a:t>Medeniyet kültürel bir varlıktır. Bunun içine: </a:t>
            </a:r>
            <a:r>
              <a:rPr lang="tr-TR" dirty="0" err="1"/>
              <a:t>köyler,bölgeler,etnik</a:t>
            </a:r>
            <a:r>
              <a:rPr lang="tr-TR" dirty="0"/>
              <a:t> </a:t>
            </a:r>
            <a:r>
              <a:rPr lang="tr-TR" dirty="0" err="1"/>
              <a:t>gruplar,milliyetler,dini</a:t>
            </a:r>
            <a:r>
              <a:rPr lang="tr-TR" dirty="0"/>
              <a:t> gruplar vs. gibi özellikler dahildir</a:t>
            </a:r>
            <a:r>
              <a:rPr lang="tr-TR" dirty="0" smtClean="0"/>
              <a:t>.</a:t>
            </a:r>
          </a:p>
          <a:p>
            <a:r>
              <a:rPr lang="tr-TR" dirty="0" smtClean="0"/>
              <a:t>Medeniyet </a:t>
            </a:r>
            <a:r>
              <a:rPr lang="tr-TR" dirty="0"/>
              <a:t>hem </a:t>
            </a:r>
            <a:r>
              <a:rPr lang="tr-TR" dirty="0" err="1"/>
              <a:t>dil,tarih,din,adetler,müesseseler</a:t>
            </a:r>
            <a:r>
              <a:rPr lang="tr-TR" dirty="0"/>
              <a:t> gibi ortak objektif unsurlar hem de insanların </a:t>
            </a:r>
            <a:r>
              <a:rPr lang="tr-TR" dirty="0" err="1"/>
              <a:t>subjektif</a:t>
            </a:r>
            <a:r>
              <a:rPr lang="tr-TR" dirty="0"/>
              <a:t> olarak kendi kendilerini teşhis etmeleriyle tarif edilir. </a:t>
            </a:r>
            <a:endParaRPr lang="tr-TR" dirty="0" smtClean="0"/>
          </a:p>
          <a:p>
            <a:r>
              <a:rPr lang="tr-TR" dirty="0" smtClean="0"/>
              <a:t>Ayrıca </a:t>
            </a:r>
            <a:r>
              <a:rPr lang="tr-TR" dirty="0"/>
              <a:t>Amerika ve Arap medeniyetlerinde olduğu gibi çeşitli milli devletleri veya Japon medeniyetlerindeki gibi tek bir milli devlete denk düşebilir.</a:t>
            </a:r>
            <a:endParaRPr lang="tr-TR" dirty="0" smtClean="0"/>
          </a:p>
          <a:p>
            <a:endParaRPr lang="tr-TR" dirty="0"/>
          </a:p>
        </p:txBody>
      </p:sp>
    </p:spTree>
    <p:extLst>
      <p:ext uri="{BB962C8B-B14F-4D97-AF65-F5344CB8AC3E}">
        <p14:creationId xmlns:p14="http://schemas.microsoft.com/office/powerpoint/2010/main" val="358205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Huntington’a</a:t>
            </a:r>
            <a:r>
              <a:rPr lang="tr-TR" dirty="0"/>
              <a:t> Göre </a:t>
            </a:r>
            <a:r>
              <a:rPr lang="tr-TR" dirty="0" smtClean="0"/>
              <a:t>Medeniyet-2</a:t>
            </a:r>
            <a:endParaRPr lang="tr-TR" dirty="0"/>
          </a:p>
        </p:txBody>
      </p:sp>
      <p:sp>
        <p:nvSpPr>
          <p:cNvPr id="3" name="İçerik Yer Tutucusu 2"/>
          <p:cNvSpPr>
            <a:spLocks noGrp="1"/>
          </p:cNvSpPr>
          <p:nvPr>
            <p:ph idx="1"/>
          </p:nvPr>
        </p:nvSpPr>
        <p:spPr/>
        <p:txBody>
          <a:bodyPr/>
          <a:lstStyle/>
          <a:p>
            <a:r>
              <a:rPr lang="tr-TR" dirty="0"/>
              <a:t>Medeniyet kültürel bir varlıktır. Bunun içine: </a:t>
            </a:r>
            <a:r>
              <a:rPr lang="tr-TR" dirty="0" err="1"/>
              <a:t>köyler,bölgeler,etnik</a:t>
            </a:r>
            <a:r>
              <a:rPr lang="tr-TR" dirty="0"/>
              <a:t> </a:t>
            </a:r>
            <a:r>
              <a:rPr lang="tr-TR" dirty="0" err="1"/>
              <a:t>gruplar,milliyetler,dini</a:t>
            </a:r>
            <a:r>
              <a:rPr lang="tr-TR" dirty="0"/>
              <a:t> gruplar vs. gibi özellikler dahildir</a:t>
            </a:r>
            <a:r>
              <a:rPr lang="tr-TR" dirty="0" smtClean="0"/>
              <a:t>.</a:t>
            </a:r>
          </a:p>
          <a:p>
            <a:r>
              <a:rPr lang="tr-TR" dirty="0" smtClean="0"/>
              <a:t>Medeniyet </a:t>
            </a:r>
            <a:r>
              <a:rPr lang="tr-TR" dirty="0"/>
              <a:t>hem </a:t>
            </a:r>
            <a:r>
              <a:rPr lang="tr-TR" dirty="0" err="1"/>
              <a:t>dil,tarih,din,adetler,müesseseler</a:t>
            </a:r>
            <a:r>
              <a:rPr lang="tr-TR" dirty="0"/>
              <a:t> gibi ortak objektif unsurlar hem de insanların </a:t>
            </a:r>
            <a:r>
              <a:rPr lang="tr-TR" dirty="0" err="1"/>
              <a:t>subjektif</a:t>
            </a:r>
            <a:r>
              <a:rPr lang="tr-TR" dirty="0"/>
              <a:t> olarak kendi kendilerini teşhis etmeleriyle tarif edilir. </a:t>
            </a:r>
            <a:endParaRPr lang="tr-TR" dirty="0" smtClean="0"/>
          </a:p>
          <a:p>
            <a:r>
              <a:rPr lang="tr-TR" dirty="0" smtClean="0"/>
              <a:t>Ayrıca </a:t>
            </a:r>
            <a:r>
              <a:rPr lang="tr-TR" dirty="0"/>
              <a:t>Amerika ve Arap medeniyetlerinde olduğu gibi çeşitli milli devletleri veya Japon medeniyetlerindeki gibi tek bir milli devlete denk düşebilir.</a:t>
            </a:r>
          </a:p>
        </p:txBody>
      </p:sp>
    </p:spTree>
    <p:extLst>
      <p:ext uri="{BB962C8B-B14F-4D97-AF65-F5344CB8AC3E}">
        <p14:creationId xmlns:p14="http://schemas.microsoft.com/office/powerpoint/2010/main" val="227605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Medeniyetler Niçin </a:t>
            </a:r>
            <a:r>
              <a:rPr lang="tr-TR" dirty="0" smtClean="0"/>
              <a:t>Çatışacak?</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a:t>Huntington</a:t>
            </a:r>
            <a:r>
              <a:rPr lang="tr-TR" dirty="0"/>
              <a:t> yeni dünya düzeniyle birlikte ortaya çıkan görüşlerin içerdiği gibi bu yeni dünya düzeni içinde ortaya çıkacak çatışmaların nedeninin ideolojik ve ekonomik olacağı düşüncesine katılmaz. Ona göre hakim mücadelenin kaynağı ‘</a:t>
            </a:r>
            <a:r>
              <a:rPr lang="tr-TR" b="1" dirty="0" err="1">
                <a:effectLst>
                  <a:outerShdw blurRad="38100" dist="38100" dir="2700000" algn="tl">
                    <a:srgbClr val="000000">
                      <a:alpha val="43137"/>
                    </a:srgbClr>
                  </a:outerShdw>
                </a:effectLst>
              </a:rPr>
              <a:t>kültürel</a:t>
            </a:r>
            <a:r>
              <a:rPr lang="tr-TR" dirty="0" err="1"/>
              <a:t>’olacaktır</a:t>
            </a:r>
            <a:r>
              <a:rPr lang="tr-TR" dirty="0"/>
              <a:t> ve global politikaların asıl mücadeleleri farklı medeniyetlere bağlı grup ve milletler arasında meydana gelecektir. Medeniyetler arasındaki fay hatları geleceğin savaş hatlarını belirleyecektir. </a:t>
            </a:r>
            <a:endParaRPr lang="tr-TR" dirty="0" smtClean="0"/>
          </a:p>
          <a:p>
            <a:r>
              <a:rPr lang="tr-TR" dirty="0" smtClean="0"/>
              <a:t>Fransız </a:t>
            </a:r>
            <a:r>
              <a:rPr lang="tr-TR" dirty="0"/>
              <a:t>Devrimi’nin başlamasıyla birlikte prenslerin mücadele tarihi yerini milletlerin mücadelesine bırakmıştır. Daha sonra Rus ihtilali ile bu mücadele ideolojiler mücadelesine dönüşmüştür. Bu durum Soğuk Savaş döneminde blokların kendilerini ideolojileriyle tanımlıyor olmalarının en önemli nedenidir.</a:t>
            </a:r>
          </a:p>
        </p:txBody>
      </p:sp>
    </p:spTree>
    <p:extLst>
      <p:ext uri="{BB962C8B-B14F-4D97-AF65-F5344CB8AC3E}">
        <p14:creationId xmlns:p14="http://schemas.microsoft.com/office/powerpoint/2010/main" val="305455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Medeniyetler Niçin Çatışacak?</a:t>
            </a:r>
            <a:br>
              <a:rPr lang="tr-TR" b="1"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err="1"/>
              <a:t>Huntington</a:t>
            </a:r>
            <a:r>
              <a:rPr lang="tr-TR" dirty="0"/>
              <a:t> bu konuyu 6 basamakta incelemiştir</a:t>
            </a:r>
            <a:r>
              <a:rPr lang="tr-TR" dirty="0" smtClean="0"/>
              <a:t>.</a:t>
            </a:r>
          </a:p>
          <a:p>
            <a:r>
              <a:rPr lang="tr-TR" dirty="0" smtClean="0"/>
              <a:t>1)Medeniyetler </a:t>
            </a:r>
            <a:r>
              <a:rPr lang="tr-TR" dirty="0"/>
              <a:t>arasındaki farklılıklar sadece hakiki değil aynı zamanda esaslıdır. Medeniyetler birbirlerinden en önemli anlamda din yoluyla farklılaşırlar. Bu farklılıklar asırların ürünüdür. Ve kısa sürede giderilemez. Bu farklılıklarla mücadele şart değildir ve mücadele çatışmayı beraberinde getirmek zorunda değildir ancak yüzyıllar boyu en büyük çatışmaların ve savaşların sebebi de aynı zamanda bu farklılıklardır</a:t>
            </a:r>
            <a:r>
              <a:rPr lang="tr-TR" dirty="0" smtClean="0"/>
              <a:t>.</a:t>
            </a:r>
          </a:p>
          <a:p>
            <a:r>
              <a:rPr lang="tr-TR" dirty="0" smtClean="0"/>
              <a:t>2) Dünyanın </a:t>
            </a:r>
            <a:r>
              <a:rPr lang="tr-TR" dirty="0"/>
              <a:t>globalleşmesiyle birlikte farklı medeniyetlerin insanları arasındaki etkileşim gittikçe artmaktadır. Bu etkileşim beraberinde farklı kültürleri tanımayı ve insanların sınırlarının gelişmesini sağlamakla beraber medeniyetler arasındaki farklılıkların daha net görülmesine neden olmaktadır.</a:t>
            </a:r>
            <a:br>
              <a:rPr lang="tr-TR" dirty="0"/>
            </a:br>
            <a:r>
              <a:rPr lang="tr-TR" dirty="0" smtClean="0"/>
              <a:t>Farklı </a:t>
            </a:r>
            <a:r>
              <a:rPr lang="tr-TR" dirty="0"/>
              <a:t>medeniyetlerin insanları arasındaki etkileşimler sırasıyla düşünceyi tarihin derinliklerine yaymak için farklılıkları abartarak insanların medeniyet şuurlarının artmasını sağlamaktadır.</a:t>
            </a:r>
          </a:p>
        </p:txBody>
      </p:sp>
    </p:spTree>
    <p:extLst>
      <p:ext uri="{BB962C8B-B14F-4D97-AF65-F5344CB8AC3E}">
        <p14:creationId xmlns:p14="http://schemas.microsoft.com/office/powerpoint/2010/main" val="171198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3)Dünya çapındaki sosyal değişme ve ekonomik modernleşme süreçleri, insanları yöresel kimliklerinden kopartıyor. Bunlar aynı zamanda, bir kimlik kaynağı olarak milli devleti zayıflatıyor. Dünyanın çoğu yerinde din bu boşluğu doldurmak için ‘</a:t>
            </a:r>
            <a:r>
              <a:rPr lang="tr-TR" b="1" dirty="0" err="1"/>
              <a:t>fundamentalist</a:t>
            </a:r>
            <a:r>
              <a:rPr lang="tr-TR" dirty="0" err="1"/>
              <a:t>’diye</a:t>
            </a:r>
            <a:r>
              <a:rPr lang="tr-TR" dirty="0"/>
              <a:t> </a:t>
            </a:r>
            <a:r>
              <a:rPr lang="tr-TR" dirty="0" err="1"/>
              <a:t>yaftalanan</a:t>
            </a:r>
            <a:r>
              <a:rPr lang="tr-TR" dirty="0"/>
              <a:t> hareketler biçiminde ortaya çıkmıştır. Çoğu ülke ve dindeki fundamentalist hareketler içinde faal olan insanlar </a:t>
            </a:r>
            <a:r>
              <a:rPr lang="tr-TR" dirty="0" err="1"/>
              <a:t>genç,yüksek</a:t>
            </a:r>
            <a:r>
              <a:rPr lang="tr-TR" dirty="0"/>
              <a:t> </a:t>
            </a:r>
            <a:r>
              <a:rPr lang="tr-TR" dirty="0" err="1"/>
              <a:t>tahsilli,orta</a:t>
            </a:r>
            <a:r>
              <a:rPr lang="tr-TR" dirty="0"/>
              <a:t> sınıf teknisyenleri ve meslek sahibi kişilerdir. Din medeniyetleri birleştiren ve milli sınırları aşan bir kimlik ve ümit temeli sağlıyor</a:t>
            </a:r>
            <a:r>
              <a:rPr lang="tr-TR" dirty="0" smtClean="0"/>
              <a:t>.</a:t>
            </a:r>
          </a:p>
          <a:p>
            <a:r>
              <a:rPr lang="tr-TR" dirty="0"/>
              <a:t>4)Medeniyet şuurunun gelişmesi Batı’nın iki yönlü rolü tarafından güçlendiriliyor. Batı bir yandan kudretin zirvesindedir lakin Batılı olmayan medeniyetler arasında ecdat fenomenine dönüş ortaya çıkmaktadır. Gücün zirvesindeki Batı Batılı olmayan yollardan dünyayı biçimlendirmek isteyen Batı dışı ülkelerle gittikçe daha fazla yüz yüze geliyor</a:t>
            </a:r>
            <a:r>
              <a:rPr lang="tr-TR" dirty="0" smtClean="0"/>
              <a:t>.</a:t>
            </a:r>
          </a:p>
          <a:p>
            <a:endParaRPr lang="tr-TR" dirty="0"/>
          </a:p>
        </p:txBody>
      </p:sp>
    </p:spTree>
    <p:extLst>
      <p:ext uri="{BB962C8B-B14F-4D97-AF65-F5344CB8AC3E}">
        <p14:creationId xmlns:p14="http://schemas.microsoft.com/office/powerpoint/2010/main" val="69173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5)Kültürel farklılıklar siyasi ve ekonomik farklılıklara göre daha zor değişirler. Bu nedenle ayrışmaları ve uyuşmaları da aynı zorluktadır. İnsanlar taraflar arasında tercihte bulunabilir ve taraf değiştirebilirler ancak </a:t>
            </a:r>
            <a:r>
              <a:rPr lang="tr-TR" dirty="0" err="1"/>
              <a:t>etnisite</a:t>
            </a:r>
            <a:r>
              <a:rPr lang="tr-TR" dirty="0"/>
              <a:t> veya din değiştirilemez verilerdir. Ve bunlar insanlar arasında kesin ve dışlayıcı bir ayrıma neden olurlar. </a:t>
            </a:r>
            <a:endParaRPr lang="tr-TR" dirty="0" smtClean="0"/>
          </a:p>
          <a:p>
            <a:r>
              <a:rPr lang="tr-TR" dirty="0"/>
              <a:t>6)Ekonomik bölgeciliğin artıyor olması medeniyetlerin çatışma sürecinde önemli bir rol oynamaktadır. Gelecekte de bu önem artmaya devam edecektir. Başarılı bölgesel ekonomi bir yandan medeniyet şuurunu arttıracak diğer yandan da ortak bir medeniyet içinde kök salması gerektiğinden ortak kimliğe daha sıkı sarılması gerekecektir. Soğuk Savaş’ın sona ermesiyle kültürel ortaklıklar ideolojik farklılıkları bertaraf etmeye başlamıştır. </a:t>
            </a:r>
            <a:endParaRPr lang="tr-TR" dirty="0" smtClean="0"/>
          </a:p>
          <a:p>
            <a:endParaRPr lang="tr-TR" dirty="0"/>
          </a:p>
        </p:txBody>
      </p:sp>
    </p:spTree>
    <p:extLst>
      <p:ext uri="{BB962C8B-B14F-4D97-AF65-F5344CB8AC3E}">
        <p14:creationId xmlns:p14="http://schemas.microsoft.com/office/powerpoint/2010/main" val="10478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Makro ve Mikro Düzeyli Medeniyetler Çatışması</a:t>
            </a:r>
            <a:endParaRPr lang="tr-TR" dirty="0"/>
          </a:p>
        </p:txBody>
      </p:sp>
      <p:sp>
        <p:nvSpPr>
          <p:cNvPr id="3" name="İçerik Yer Tutucusu 2"/>
          <p:cNvSpPr>
            <a:spLocks noGrp="1"/>
          </p:cNvSpPr>
          <p:nvPr>
            <p:ph idx="1"/>
          </p:nvPr>
        </p:nvSpPr>
        <p:spPr/>
        <p:txBody>
          <a:bodyPr>
            <a:normAutofit lnSpcReduction="10000"/>
          </a:bodyPr>
          <a:lstStyle/>
          <a:p>
            <a:r>
              <a:rPr lang="tr-TR" dirty="0"/>
              <a:t>İnsanlar kimliklerini etnik ve dini nedenlere tanımladıkça farklı din ve etnik gruplara mensup insanlarla aralarında ‘biz’ ve ‘onlar’ ilişkisi var olmaya devam edecektir. Batı’nın kendi liberalizm ve demokrasi değerlerini evrensel değerler olarak ortaya koyması, askeri üstünlüğünü sürdürmek ve ekonomik çıkarlarını arttırma çabaları diğer medeniyetlerin aksi yönde ilerlemesine neden olmaktadır. 	İdeoloji temelli ittifak kurma ihtimali azaldıkça hükümetler sürekli artan bir din ve medeniyet kimliğine başvurmaktadır. Medeniyetlerin çatışması böylelikle iki seviyede ortaya çıkar: </a:t>
            </a:r>
            <a:r>
              <a:rPr lang="tr-TR" b="1" dirty="0"/>
              <a:t>makro seviye </a:t>
            </a:r>
            <a:r>
              <a:rPr lang="tr-TR" dirty="0"/>
              <a:t>ve</a:t>
            </a:r>
            <a:r>
              <a:rPr lang="tr-TR" b="1" dirty="0"/>
              <a:t> mikro seviye</a:t>
            </a:r>
            <a:br>
              <a:rPr lang="tr-TR" b="1" dirty="0"/>
            </a:br>
            <a:endParaRPr lang="tr-TR" dirty="0"/>
          </a:p>
        </p:txBody>
      </p:sp>
    </p:spTree>
    <p:extLst>
      <p:ext uri="{BB962C8B-B14F-4D97-AF65-F5344CB8AC3E}">
        <p14:creationId xmlns:p14="http://schemas.microsoft.com/office/powerpoint/2010/main" val="342922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97E1-EA22-48AF-A7BA-87A5E287A5BC}"/>
              </a:ext>
            </a:extLst>
          </p:cNvPr>
          <p:cNvSpPr>
            <a:spLocks noGrp="1"/>
          </p:cNvSpPr>
          <p:nvPr>
            <p:ph type="title"/>
          </p:nvPr>
        </p:nvSpPr>
        <p:spPr>
          <a:xfrm>
            <a:off x="1468582" y="1163781"/>
            <a:ext cx="10036030" cy="4959927"/>
          </a:xfrm>
        </p:spPr>
        <p:txBody>
          <a:bodyPr>
            <a:normAutofit/>
          </a:bodyPr>
          <a:lstStyle/>
          <a:p>
            <a:r>
              <a:rPr lang="tr-TR" dirty="0"/>
              <a:t>                 </a:t>
            </a:r>
            <a:br>
              <a:rPr lang="tr-TR" dirty="0"/>
            </a:br>
            <a:r>
              <a:rPr lang="tr-TR" dirty="0"/>
              <a:t/>
            </a:r>
            <a:br>
              <a:rPr lang="tr-TR" dirty="0"/>
            </a:br>
            <a:r>
              <a:rPr lang="tr-TR" dirty="0"/>
              <a:t>						HUNGTİNGTON </a:t>
            </a:r>
            <a:br>
              <a:rPr lang="tr-TR" dirty="0"/>
            </a:br>
            <a:r>
              <a:rPr lang="tr-TR" dirty="0"/>
              <a:t>            MEDENİYETLER ÇATIŞMASI</a:t>
            </a:r>
          </a:p>
        </p:txBody>
      </p:sp>
    </p:spTree>
    <p:extLst>
      <p:ext uri="{BB962C8B-B14F-4D97-AF65-F5344CB8AC3E}">
        <p14:creationId xmlns:p14="http://schemas.microsoft.com/office/powerpoint/2010/main" val="8034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Medeniyetler Arasındaki Fay Kırıkları</a:t>
            </a:r>
            <a:endParaRPr lang="tr-TR" dirty="0"/>
          </a:p>
        </p:txBody>
      </p:sp>
      <p:sp>
        <p:nvSpPr>
          <p:cNvPr id="3" name="İçerik Yer Tutucusu 2"/>
          <p:cNvSpPr>
            <a:spLocks noGrp="1"/>
          </p:cNvSpPr>
          <p:nvPr>
            <p:ph idx="1"/>
          </p:nvPr>
        </p:nvSpPr>
        <p:spPr/>
        <p:txBody>
          <a:bodyPr>
            <a:normAutofit fontScale="92500" lnSpcReduction="20000"/>
          </a:bodyPr>
          <a:lstStyle/>
          <a:p>
            <a:r>
              <a:rPr lang="tr-TR" dirty="0"/>
              <a:t>Medeniyetler </a:t>
            </a:r>
            <a:r>
              <a:rPr lang="tr-TR" dirty="0" smtClean="0"/>
              <a:t>arasındaki </a:t>
            </a:r>
            <a:r>
              <a:rPr lang="tr-TR" dirty="0"/>
              <a:t>fay kırıklıkları Soğuk Savaş Dönemi’nin ideolojik ve siyasi sınırlarla yer değiştiriyor. İdeolojik bölünmeler ortadan kalktıkça Avrupa’nın Batı Hristiyanlığı ve Ortodoks Hristiyanlığı arasında diğer yandan ise </a:t>
            </a:r>
            <a:r>
              <a:rPr lang="tr-TR" dirty="0" smtClean="0"/>
              <a:t>İslam'la </a:t>
            </a:r>
            <a:r>
              <a:rPr lang="tr-TR" dirty="0"/>
              <a:t>kendisi arasındaki kültürel farklılıkları yeniden ortaya çıkmaya başladı. </a:t>
            </a:r>
            <a:endParaRPr lang="tr-TR" dirty="0" smtClean="0"/>
          </a:p>
          <a:p>
            <a:r>
              <a:rPr lang="tr-TR" dirty="0"/>
              <a:t>Medeniyetler arasındaki etkileşimler şiddetli bir biçimde değişiyor ve büyüyor. Ekonomik rekabet arttıkça Batı’nın Amerikan ve Avrupa alt-medeniyetleri arasında ve bunlarla Japonya arasında hüküm sürüyor. Avrasya kıtasında ‘etnik temizlik’ olarak adlandırılabilecek etnik çatışmaların çoğalması tesadüfi değildir. Bu çatışma en sık ve en şiddetli biçimde farklı medeniyetlere mensup gruplar arasında meydana gelmiştir. Avrasya’da tarihi fay kırıklıkları yeniden alevlenmiştir. Bu Afrika’nın ucundan Orta Asya’ya kadar uzanan İslam ülkeleri bloğu sınırınca olagelmiştir. </a:t>
            </a:r>
          </a:p>
        </p:txBody>
      </p:sp>
    </p:spTree>
    <p:extLst>
      <p:ext uri="{BB962C8B-B14F-4D97-AF65-F5344CB8AC3E}">
        <p14:creationId xmlns:p14="http://schemas.microsoft.com/office/powerpoint/2010/main" val="146637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Medeniyet Saflaşması-Akraba Ülke Sendromu</a:t>
            </a:r>
            <a:endParaRPr lang="tr-TR" dirty="0"/>
          </a:p>
        </p:txBody>
      </p:sp>
      <p:sp>
        <p:nvSpPr>
          <p:cNvPr id="3" name="İçerik Yer Tutucusu 2"/>
          <p:cNvSpPr>
            <a:spLocks noGrp="1"/>
          </p:cNvSpPr>
          <p:nvPr>
            <p:ph idx="1"/>
          </p:nvPr>
        </p:nvSpPr>
        <p:spPr/>
        <p:txBody>
          <a:bodyPr>
            <a:normAutofit fontScale="70000" lnSpcReduction="20000"/>
          </a:bodyPr>
          <a:lstStyle/>
          <a:p>
            <a:r>
              <a:rPr lang="tr-TR" dirty="0"/>
              <a:t>Bir medeniyete mensup grup veya </a:t>
            </a:r>
            <a:r>
              <a:rPr lang="tr-TR" dirty="0" err="1"/>
              <a:t>devleter,farklı</a:t>
            </a:r>
            <a:r>
              <a:rPr lang="tr-TR" dirty="0"/>
              <a:t> medeniyetten bir milletle savaşa girdiklerinde tabii olarak kendi medeniyetinin diğer üyelerinden yardım </a:t>
            </a:r>
            <a:r>
              <a:rPr lang="tr-TR" dirty="0" err="1"/>
              <a:t>bulmatı</a:t>
            </a:r>
            <a:r>
              <a:rPr lang="tr-TR" dirty="0"/>
              <a:t> isterler. Bu akraba-ülke adlandırmasını Soğuk Savaş sonrası H.D.S </a:t>
            </a:r>
            <a:r>
              <a:rPr lang="tr-TR" dirty="0" err="1"/>
              <a:t>Greenway</a:t>
            </a:r>
            <a:r>
              <a:rPr lang="tr-TR" dirty="0"/>
              <a:t> yapmıştır. Bu kavram Soğuk Savaş’tan sonraki mücadelelerde bir derecede görülebilir. Bu mücadelelerin her biri medeniyet saflaşmasının bazı unsurlarını göstermektedir, ki bu unsurlar sürekli bir mücadele sebebi olarak önemli noktalardır</a:t>
            </a:r>
            <a:r>
              <a:rPr lang="tr-TR" dirty="0" smtClean="0"/>
              <a:t>.</a:t>
            </a:r>
          </a:p>
          <a:p>
            <a:r>
              <a:rPr lang="tr-TR" dirty="0"/>
              <a:t>Medeniyet saflaşması bugüne kadar sınırlı kalmıştır, fakat büyümektedir ve ciddi ölçüde yayılma potansiyeline sahiptir. İran Körfezi, Kafkasya ve Bosna’daki ayrılıklar devam </a:t>
            </a:r>
            <a:r>
              <a:rPr lang="tr-TR" dirty="0" smtClean="0"/>
              <a:t>ettikçe ,</a:t>
            </a:r>
            <a:r>
              <a:rPr lang="tr-TR" dirty="0"/>
              <a:t>milletlerin konumları ve aralarındaki ikilik de artan bir biçimde devam edecektir</a:t>
            </a:r>
            <a:r>
              <a:rPr lang="tr-TR" dirty="0" smtClean="0"/>
              <a:t>.</a:t>
            </a:r>
          </a:p>
          <a:p>
            <a:r>
              <a:rPr lang="tr-TR" dirty="0" smtClean="0"/>
              <a:t> </a:t>
            </a:r>
            <a:r>
              <a:rPr lang="tr-TR" dirty="0"/>
              <a:t>Politikacılar, dini liderler ve medya bu noktada kitle desteğini harekete geçirip hükümetleri baskı altına almanın yollarını bulmuşlardır. Gelecek yıllarda bu çatışmalar medeniyetler arasındaki fay kırıklıkları boyunca, çok büyük ihtimalle daha büyük savaşlara dönüşecektir. Şayet olursa bundan sonraki dünya </a:t>
            </a:r>
            <a:r>
              <a:rPr lang="tr-TR" dirty="0" err="1"/>
              <a:t>savaşı,medeniyetler</a:t>
            </a:r>
            <a:r>
              <a:rPr lang="tr-TR" dirty="0"/>
              <a:t> arası bir savaş olacaktır.</a:t>
            </a:r>
            <a:br>
              <a:rPr lang="tr-TR" dirty="0"/>
            </a:br>
            <a:endParaRPr lang="tr-TR" dirty="0"/>
          </a:p>
        </p:txBody>
      </p:sp>
    </p:spTree>
    <p:extLst>
      <p:ext uri="{BB962C8B-B14F-4D97-AF65-F5344CB8AC3E}">
        <p14:creationId xmlns:p14="http://schemas.microsoft.com/office/powerpoint/2010/main" val="238594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Batı ve Geri Kalanlar </a:t>
            </a:r>
            <a:endParaRPr lang="tr-TR" dirty="0"/>
          </a:p>
        </p:txBody>
      </p:sp>
      <p:sp>
        <p:nvSpPr>
          <p:cNvPr id="3" name="İçerik Yer Tutucusu 2"/>
          <p:cNvSpPr>
            <a:spLocks noGrp="1"/>
          </p:cNvSpPr>
          <p:nvPr>
            <p:ph idx="1"/>
          </p:nvPr>
        </p:nvSpPr>
        <p:spPr/>
        <p:txBody>
          <a:bodyPr>
            <a:normAutofit fontScale="70000" lnSpcReduction="20000"/>
          </a:bodyPr>
          <a:lstStyle/>
          <a:p>
            <a:r>
              <a:rPr lang="tr-TR" dirty="0"/>
              <a:t>Batı süper güce sahip rakibi ortadan kalktıktan sonra tek güç olmuştur. Batılı devletler arasında askeri bir mücadele çıkması düşünülecek bir şey değildir ve Batının askeri gücü rakipsizdir. Japonya hariç herhangi bir ekonomik meydan okumayla karşı karşıya değildir. 	</a:t>
            </a:r>
            <a:endParaRPr lang="tr-TR" dirty="0" smtClean="0"/>
          </a:p>
          <a:p>
            <a:r>
              <a:rPr lang="tr-TR" dirty="0" smtClean="0"/>
              <a:t>Milletlerarası </a:t>
            </a:r>
            <a:r>
              <a:rPr lang="tr-TR" dirty="0"/>
              <a:t>güvenlik meseleleri fiilen birleşik Devler</a:t>
            </a:r>
            <a:r>
              <a:rPr lang="tr-TR" dirty="0" smtClean="0"/>
              <a:t>, </a:t>
            </a:r>
            <a:r>
              <a:rPr lang="tr-TR" dirty="0" err="1" smtClean="0"/>
              <a:t>Fransa,İngiltere</a:t>
            </a:r>
            <a:r>
              <a:rPr lang="tr-TR" dirty="0" smtClean="0"/>
              <a:t> </a:t>
            </a:r>
            <a:r>
              <a:rPr lang="tr-TR" dirty="0"/>
              <a:t>tarafından; dünya iktisadi meseleleri Birleşik Devletler</a:t>
            </a:r>
            <a:r>
              <a:rPr lang="tr-TR" dirty="0" smtClean="0"/>
              <a:t>, Almanya, Japonya </a:t>
            </a:r>
            <a:r>
              <a:rPr lang="tr-TR" dirty="0"/>
              <a:t>tarafından karara bağlanır ve bu devletler daha küçük ve genellikle Batılı olmayan devletlere meydan vermemek için birbirleriyle sıkı ilişkiler içindedirler. BM Güvenlik Konseyi’nin aldığı, Batı’nın menfaatlerini yansıtan kararlar dünya toplumunun arzularıymış gibi yansıtılır</a:t>
            </a:r>
            <a:r>
              <a:rPr lang="tr-TR" dirty="0" smtClean="0"/>
              <a:t>.</a:t>
            </a:r>
          </a:p>
          <a:p>
            <a:r>
              <a:rPr lang="tr-TR" dirty="0"/>
              <a:t>Birleşik Devletler ve diğer </a:t>
            </a:r>
            <a:r>
              <a:rPr lang="tr-TR" dirty="0" err="1"/>
              <a:t>Batlılı</a:t>
            </a:r>
            <a:r>
              <a:rPr lang="tr-TR" dirty="0"/>
              <a:t> güçlerin menfaatlerini yansıtan eylemlere global bir meşrutiyet vermek için ‘dünya toplumu’ ifadesi kullanılır. Batı IMF ve diğer milletlerarası ekonomik kuruluşlarla kendi iktisadi çıkarlarını desteklemektedir ve kendisi için uygun olduğunu düşündüğü ekonomik politikaları diğer milletlere zorla kabul ettirmektedir. 	</a:t>
            </a:r>
            <a:br>
              <a:rPr lang="tr-TR" dirty="0"/>
            </a:br>
            <a:endParaRPr lang="tr-TR" dirty="0"/>
          </a:p>
        </p:txBody>
      </p:sp>
    </p:spTree>
    <p:extLst>
      <p:ext uri="{BB962C8B-B14F-4D97-AF65-F5344CB8AC3E}">
        <p14:creationId xmlns:p14="http://schemas.microsoft.com/office/powerpoint/2010/main" val="395198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Aynı zamanda Batı</a:t>
            </a:r>
            <a:r>
              <a:rPr lang="tr-TR" dirty="0" smtClean="0"/>
              <a:t>, Batılı </a:t>
            </a:r>
            <a:r>
              <a:rPr lang="tr-TR" dirty="0" err="1"/>
              <a:t>hakmiyeti</a:t>
            </a:r>
            <a:r>
              <a:rPr lang="tr-TR" dirty="0"/>
              <a:t> sürdürecek ölçülerde dünyaya hükmetmek için milletlerarası kuruluşları</a:t>
            </a:r>
            <a:r>
              <a:rPr lang="tr-TR" dirty="0" smtClean="0"/>
              <a:t>, askeri </a:t>
            </a:r>
            <a:r>
              <a:rPr lang="tr-TR" dirty="0"/>
              <a:t>gücü ve ekonomik kaynakları kullanmaktadır. Ve bunlar Batı ve diğer medeniyetler arasındaki uyuşmazlıkların en önemli kaynağıdır. </a:t>
            </a:r>
            <a:endParaRPr lang="tr-TR" dirty="0" smtClean="0"/>
          </a:p>
          <a:p>
            <a:r>
              <a:rPr lang="tr-TR" dirty="0"/>
              <a:t>Temel değerler ve inançlardan oluşan kültür farkları ise bu uyuşmazlıkların ikinci kaynağıdır. </a:t>
            </a:r>
            <a:endParaRPr lang="tr-TR" dirty="0" smtClean="0"/>
          </a:p>
          <a:p>
            <a:r>
              <a:rPr lang="tr-TR" dirty="0" smtClean="0"/>
              <a:t>Batının </a:t>
            </a:r>
            <a:r>
              <a:rPr lang="tr-TR" dirty="0"/>
              <a:t>bireycilik</a:t>
            </a:r>
            <a:r>
              <a:rPr lang="tr-TR" dirty="0" smtClean="0"/>
              <a:t>, liberalizm, anayasacılık, eşitlik, hürriyet</a:t>
            </a:r>
            <a:r>
              <a:rPr lang="tr-TR" dirty="0"/>
              <a:t/>
            </a:r>
            <a:br>
              <a:rPr lang="tr-TR" dirty="0"/>
            </a:br>
            <a:r>
              <a:rPr lang="tr-TR" dirty="0"/>
              <a:t>serbest piyasa</a:t>
            </a:r>
            <a:r>
              <a:rPr lang="tr-TR" dirty="0" smtClean="0"/>
              <a:t>, kilise </a:t>
            </a:r>
            <a:r>
              <a:rPr lang="tr-TR" dirty="0"/>
              <a:t>ve devletin ayrılması gibi fikirleri İslami</a:t>
            </a:r>
            <a:r>
              <a:rPr lang="tr-TR" dirty="0" smtClean="0"/>
              <a:t>, </a:t>
            </a:r>
            <a:r>
              <a:rPr lang="tr-TR" dirty="0" err="1" smtClean="0"/>
              <a:t>Konfüçyen</a:t>
            </a:r>
            <a:r>
              <a:rPr lang="tr-TR" dirty="0" smtClean="0"/>
              <a:t>, Hindu, Budist, Japon </a:t>
            </a:r>
            <a:r>
              <a:rPr lang="tr-TR" dirty="0"/>
              <a:t>veya Ortodoks kültürlerde fazla bir yankı uyandırmaz. </a:t>
            </a:r>
            <a:r>
              <a:rPr lang="tr-TR" dirty="0" err="1"/>
              <a:t>Batın’nın</a:t>
            </a:r>
            <a:r>
              <a:rPr lang="tr-TR" dirty="0"/>
              <a:t> bu fikirleri yaymak için gösterdiği çabalar</a:t>
            </a:r>
            <a:r>
              <a:rPr lang="tr-TR" dirty="0" smtClean="0"/>
              <a:t>, bedel </a:t>
            </a:r>
            <a:r>
              <a:rPr lang="tr-TR" dirty="0"/>
              <a:t>olarak ‘insan hakları </a:t>
            </a:r>
            <a:r>
              <a:rPr lang="tr-TR" dirty="0" err="1"/>
              <a:t>emperyalizmi’ne</a:t>
            </a:r>
            <a:r>
              <a:rPr lang="tr-TR" dirty="0"/>
              <a:t> karşı bir duruş ve Batılı olmayan kültürlerde daha genç neslin dini </a:t>
            </a:r>
            <a:r>
              <a:rPr lang="tr-TR" dirty="0" err="1"/>
              <a:t>fundamentalizmi</a:t>
            </a:r>
            <a:r>
              <a:rPr lang="tr-TR" dirty="0"/>
              <a:t> desteklemesinde görüldüğü gibi yerli değerlere yeniden dönüşü sağlıyor.</a:t>
            </a:r>
          </a:p>
        </p:txBody>
      </p:sp>
    </p:spTree>
    <p:extLst>
      <p:ext uri="{BB962C8B-B14F-4D97-AF65-F5344CB8AC3E}">
        <p14:creationId xmlns:p14="http://schemas.microsoft.com/office/powerpoint/2010/main" val="298042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Gelecekte dünya sisteminin merkezi </a:t>
            </a:r>
            <a:r>
              <a:rPr lang="tr-TR" dirty="0" err="1"/>
              <a:t>Kishore</a:t>
            </a:r>
            <a:r>
              <a:rPr lang="tr-TR" dirty="0"/>
              <a:t> </a:t>
            </a:r>
            <a:r>
              <a:rPr lang="tr-TR" dirty="0" err="1"/>
              <a:t>Mahbubani’nin</a:t>
            </a:r>
            <a:r>
              <a:rPr lang="tr-TR" dirty="0"/>
              <a:t> tabiri ile ‘Batı ile geriye </a:t>
            </a:r>
            <a:r>
              <a:rPr lang="tr-TR" dirty="0" smtClean="0"/>
              <a:t>kalanlar arasındaki </a:t>
            </a:r>
            <a:r>
              <a:rPr lang="tr-TR" dirty="0"/>
              <a:t>bir mücadele ve Batılı olmayan medeniyetlerin Batılı güç ve değerlere verdiği karşılıklardan oluşacaktır. Toplumlardaki bu karşıtlıklar şunlar olabilir</a:t>
            </a:r>
            <a:r>
              <a:rPr lang="tr-TR" dirty="0" smtClean="0"/>
              <a:t>.</a:t>
            </a:r>
          </a:p>
          <a:p>
            <a:r>
              <a:rPr lang="tr-TR" dirty="0"/>
              <a:t>Batı etkisinin topluma yayılmasını engellemek adına izolasyon yoluna gidebilirler ve global topluluğa katılmama yolunu </a:t>
            </a:r>
            <a:r>
              <a:rPr lang="tr-TR" dirty="0" smtClean="0"/>
              <a:t>seçebilirler</a:t>
            </a:r>
          </a:p>
          <a:p>
            <a:r>
              <a:rPr lang="tr-TR" dirty="0" smtClean="0"/>
              <a:t>Batı’ya </a:t>
            </a:r>
            <a:r>
              <a:rPr lang="tr-TR" dirty="0"/>
              <a:t>katılmak Batı’nın değerlerini korurken Batılı olmayan diğer toplumlarla Batı’ya karşı işbirliği yaparak iktisadi ve askeri güç toplayarak Batı’yı dengeleme</a:t>
            </a:r>
            <a:r>
              <a:rPr lang="tr-TR" dirty="0" smtClean="0"/>
              <a:t>; Batılılaşmadan modernleşmeye </a:t>
            </a:r>
            <a:r>
              <a:rPr lang="tr-TR" dirty="0"/>
              <a:t>çalışmak. </a:t>
            </a:r>
            <a:br>
              <a:rPr lang="tr-TR" dirty="0"/>
            </a:br>
            <a:endParaRPr lang="tr-TR" dirty="0"/>
          </a:p>
        </p:txBody>
      </p:sp>
    </p:spTree>
    <p:extLst>
      <p:ext uri="{BB962C8B-B14F-4D97-AF65-F5344CB8AC3E}">
        <p14:creationId xmlns:p14="http://schemas.microsoft.com/office/powerpoint/2010/main" val="366177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Bölünük</a:t>
            </a:r>
            <a:r>
              <a:rPr lang="tr-TR" dirty="0" smtClean="0"/>
              <a:t> Ülkeler</a:t>
            </a:r>
            <a:endParaRPr lang="tr-TR" dirty="0"/>
          </a:p>
        </p:txBody>
      </p:sp>
      <p:sp>
        <p:nvSpPr>
          <p:cNvPr id="3" name="İçerik Yer Tutucusu 2"/>
          <p:cNvSpPr>
            <a:spLocks noGrp="1"/>
          </p:cNvSpPr>
          <p:nvPr>
            <p:ph idx="1"/>
          </p:nvPr>
        </p:nvSpPr>
        <p:spPr/>
        <p:txBody>
          <a:bodyPr/>
          <a:lstStyle/>
          <a:p>
            <a:r>
              <a:rPr lang="tr-TR" dirty="0"/>
              <a:t>Gelecekte insanlar kendilerini medeniyetlerine göre ayırdıkça farklı medeniyetlere mensup çok sayıda kavmi bünyesinde barındıran ülkeler parçalanmaya adaydırlar. Bir kısım ülkelerde kötü bir seviyede kültürel uyuma sahiptirler ama toplumları hangi medeniyete ait oldukları konusunda bölünmüşlerdir. Bunlar </a:t>
            </a:r>
            <a:r>
              <a:rPr lang="tr-TR" dirty="0" err="1"/>
              <a:t>bölünük</a:t>
            </a:r>
            <a:r>
              <a:rPr lang="tr-TR" dirty="0"/>
              <a:t> ülkelerdir. </a:t>
            </a:r>
            <a:r>
              <a:rPr lang="tr-TR" dirty="0" err="1"/>
              <a:t>Liderleri,tipik</a:t>
            </a:r>
            <a:r>
              <a:rPr lang="tr-TR" dirty="0"/>
              <a:t> olarak Batı’ya katılma arzusundadır ancak </a:t>
            </a:r>
            <a:r>
              <a:rPr lang="tr-TR" dirty="0" err="1"/>
              <a:t>tarihleri,kültürleri</a:t>
            </a:r>
            <a:r>
              <a:rPr lang="tr-TR" dirty="0"/>
              <a:t> ve gelenekleri Batılı değildir. </a:t>
            </a:r>
          </a:p>
        </p:txBody>
      </p:sp>
    </p:spTree>
    <p:extLst>
      <p:ext uri="{BB962C8B-B14F-4D97-AF65-F5344CB8AC3E}">
        <p14:creationId xmlns:p14="http://schemas.microsoft.com/office/powerpoint/2010/main" val="381988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Konfüçyen</a:t>
            </a:r>
            <a:r>
              <a:rPr lang="tr-TR" dirty="0" smtClean="0"/>
              <a:t>-İslami Bağlantı</a:t>
            </a:r>
            <a:endParaRPr lang="tr-TR" dirty="0"/>
          </a:p>
        </p:txBody>
      </p:sp>
      <p:sp>
        <p:nvSpPr>
          <p:cNvPr id="3" name="İçerik Yer Tutucusu 2"/>
          <p:cNvSpPr>
            <a:spLocks noGrp="1"/>
          </p:cNvSpPr>
          <p:nvPr>
            <p:ph idx="1"/>
          </p:nvPr>
        </p:nvSpPr>
        <p:spPr/>
        <p:txBody>
          <a:bodyPr>
            <a:normAutofit fontScale="92500" lnSpcReduction="20000"/>
          </a:bodyPr>
          <a:lstStyle/>
          <a:p>
            <a:r>
              <a:rPr lang="tr-TR" dirty="0"/>
              <a:t>Batılı olmayan ülkelerin, Batı’ya katılmaları yönündeki engeller birbirinden oldukça farklıdır. Müslüman, </a:t>
            </a:r>
            <a:r>
              <a:rPr lang="tr-TR" dirty="0" err="1"/>
              <a:t>Konfüçyen</a:t>
            </a:r>
            <a:r>
              <a:rPr lang="tr-TR" dirty="0"/>
              <a:t>, Hindu ve Budist toplumlarda ise bu engeller daha aşılmazdır. Sadece Japonya, Batı’nın yakın temastaki bir üyesi olarak kendisine benzeri bulunmayan bir mevki sağlamıştır. Bazı konularda Batı’ya dahildir ancak önemli konularda Batı’nın üyesi değildir. Kültür ve güç sebebiyle Batı’ya katılmak istemeyen</a:t>
            </a:r>
            <a:r>
              <a:rPr lang="tr-TR" dirty="0" smtClean="0"/>
              <a:t>, katılmayan </a:t>
            </a:r>
            <a:r>
              <a:rPr lang="tr-TR" dirty="0"/>
              <a:t>ülkeler, kendi ekonomik, siyasi ve askeri güçlerini geliştirerek Batı’yla rekabete giriyor</a:t>
            </a:r>
            <a:r>
              <a:rPr lang="tr-TR" dirty="0" smtClean="0"/>
              <a:t>.</a:t>
            </a:r>
          </a:p>
          <a:p>
            <a:r>
              <a:rPr lang="tr-TR" dirty="0"/>
              <a:t>Bu durumu iç gelişimlerini ilerletmek ve Batılı olmayan diğer toplumlarla işbirliğine giderek sağlamaya çalışıyorlar. Bu işbirliğinin en göze çarpan kısmı ise </a:t>
            </a:r>
            <a:r>
              <a:rPr lang="tr-TR" dirty="0" err="1"/>
              <a:t>Konfüçyen</a:t>
            </a:r>
            <a:r>
              <a:rPr lang="tr-TR" dirty="0"/>
              <a:t>-İslami yakınlıktır.  Batılı medeniyetler </a:t>
            </a:r>
            <a:r>
              <a:rPr lang="tr-TR" dirty="0" smtClean="0"/>
              <a:t>askeri </a:t>
            </a:r>
            <a:r>
              <a:rPr lang="tr-TR" dirty="0"/>
              <a:t>güçlerini azaltıyorken; Çin</a:t>
            </a:r>
            <a:r>
              <a:rPr lang="tr-TR" dirty="0" smtClean="0"/>
              <a:t>, Kuzey </a:t>
            </a:r>
            <a:r>
              <a:rPr lang="tr-TR" dirty="0"/>
              <a:t>Kore ve çeşitli Orta-Doğu ülkeleri ise askeri kapasitelerini önemli ölçüde genişletiyorlar. </a:t>
            </a:r>
            <a:endParaRPr lang="tr-TR" dirty="0" smtClean="0"/>
          </a:p>
          <a:p>
            <a:endParaRPr lang="tr-TR" dirty="0"/>
          </a:p>
        </p:txBody>
      </p:sp>
    </p:spTree>
    <p:extLst>
      <p:ext uri="{BB962C8B-B14F-4D97-AF65-F5344CB8AC3E}">
        <p14:creationId xmlns:p14="http://schemas.microsoft.com/office/powerpoint/2010/main" val="410374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Konfüçyen</a:t>
            </a:r>
            <a:r>
              <a:rPr lang="tr-TR" dirty="0"/>
              <a:t>-İslami </a:t>
            </a:r>
            <a:r>
              <a:rPr lang="tr-TR" dirty="0" smtClean="0"/>
              <a:t>Bağlantı-2</a:t>
            </a:r>
            <a:endParaRPr lang="tr-TR" dirty="0"/>
          </a:p>
        </p:txBody>
      </p:sp>
      <p:sp>
        <p:nvSpPr>
          <p:cNvPr id="3" name="İçerik Yer Tutucusu 2"/>
          <p:cNvSpPr>
            <a:spLocks noGrp="1"/>
          </p:cNvSpPr>
          <p:nvPr>
            <p:ph idx="1"/>
          </p:nvPr>
        </p:nvSpPr>
        <p:spPr/>
        <p:txBody>
          <a:bodyPr>
            <a:normAutofit fontScale="85000" lnSpcReduction="10000"/>
          </a:bodyPr>
          <a:lstStyle/>
          <a:p>
            <a:r>
              <a:rPr lang="tr-TR" dirty="0"/>
              <a:t>Bu durum Batılı bir kavram olan silahların kontrolü kavramının yeniden tanımlanmasına neden oluyor. Soğuk Savaş sırasında silahların kontrolünün nedeni iki kutup arasındaki askeri dengeyi sağlamaktı şimdi ise silahların kontrol edilmesindeki esas amaç Batı’nın çıkarlarını tehdit edebilecek askeri kapasitelerin Batılı  olmayan toplumların eline geçmesini önlemektir. </a:t>
            </a:r>
            <a:br>
              <a:rPr lang="tr-TR" dirty="0"/>
            </a:br>
            <a:endParaRPr lang="tr-TR" dirty="0"/>
          </a:p>
          <a:p>
            <a:r>
              <a:rPr lang="tr-TR" dirty="0" smtClean="0"/>
              <a:t>Batı </a:t>
            </a:r>
            <a:r>
              <a:rPr lang="tr-TR" dirty="0"/>
              <a:t>ile </a:t>
            </a:r>
            <a:r>
              <a:rPr lang="tr-TR" dirty="0" err="1"/>
              <a:t>Konfüçyen</a:t>
            </a:r>
            <a:r>
              <a:rPr lang="tr-TR" dirty="0"/>
              <a:t>-İslami bağlantı arasındaki mücadele büyük ölçüde nükleer, kimyevi ve biyolojik silahlar, bu silahları fırlatmaya yönelik füzeler, rehberlik ve elektronik kapasiteler üzerinde yoğunlaşıyor. Batı dikkatini potansiyel olarak düşman gördüğü ülkeler üzerinde yoğunlaştırıyor. 	Diğer ülkeler de güvenlikleri için elzem saydıkları herhangi silah olursa olsun tedarik etme ve genişletme haklarının var olduğunu savunuyorlar. Nükleer ve kimyevi füzeleri hatalı bir şekilde, Batı’nın süper gücünün </a:t>
            </a:r>
            <a:r>
              <a:rPr lang="tr-TR" dirty="0" err="1"/>
              <a:t>dengeliyicisi</a:t>
            </a:r>
            <a:r>
              <a:rPr lang="tr-TR" dirty="0"/>
              <a:t> olarak görüyorlar.</a:t>
            </a:r>
          </a:p>
        </p:txBody>
      </p:sp>
    </p:spTree>
    <p:extLst>
      <p:ext uri="{BB962C8B-B14F-4D97-AF65-F5344CB8AC3E}">
        <p14:creationId xmlns:p14="http://schemas.microsoft.com/office/powerpoint/2010/main" val="33151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Batı İçin Sonuçlar-1</a:t>
            </a:r>
            <a:endParaRPr lang="tr-TR" dirty="0"/>
          </a:p>
        </p:txBody>
      </p:sp>
      <p:sp>
        <p:nvSpPr>
          <p:cNvPr id="3" name="İçerik Yer Tutucusu 2"/>
          <p:cNvSpPr>
            <a:spLocks noGrp="1"/>
          </p:cNvSpPr>
          <p:nvPr>
            <p:ph idx="1"/>
          </p:nvPr>
        </p:nvSpPr>
        <p:spPr/>
        <p:txBody>
          <a:bodyPr>
            <a:normAutofit fontScale="70000" lnSpcReduction="20000"/>
          </a:bodyPr>
          <a:lstStyle/>
          <a:p>
            <a:r>
              <a:rPr lang="tr-TR" dirty="0"/>
              <a:t>Medeniyetler arasındaki farklar ciddi ve önemlidir. Medeniyet bilinci artıyor, medeniyetler arasındaki mücadele, hakim global mücadele tarzı olarak ideolojik ve diğer mücadele biçimlerinin yerine geçecek; tarihi olarak Batı medeniyetleri içerisinden çıkan ve etkisini kaybetmiş olan bu akım Batılı olmayan medeniyetlerin içerisinde önemli bir aktör haline gelecek. Farklı medeniyetlere mensup gruplar arasındaki şiddetli </a:t>
            </a:r>
            <a:r>
              <a:rPr lang="tr-TR" dirty="0" smtClean="0"/>
              <a:t>mücadeleler </a:t>
            </a:r>
            <a:r>
              <a:rPr lang="tr-TR" dirty="0"/>
              <a:t>global savaşlara yol açacak en önemli tahrik kaynağıdır. Dünya sisteminin hakim görüşü ‘Batı ile geride kalanlar’ arasında şekillenecek, Batılı olmayan medeniyetlerin elitlerinin ülkelerini Batılılaştırma yolundaki eğilimleri büyük olumsuzluklarla karşılaşacaktır</a:t>
            </a:r>
            <a:r>
              <a:rPr lang="tr-TR" dirty="0" smtClean="0"/>
              <a:t>.</a:t>
            </a:r>
          </a:p>
          <a:p>
            <a:r>
              <a:rPr lang="tr-TR" dirty="0"/>
              <a:t>Orta vadeli bir gelecekte, merkezi mücadele saflarını Batı ve </a:t>
            </a:r>
            <a:r>
              <a:rPr lang="tr-TR" dirty="0" err="1"/>
              <a:t>Konfüçyen</a:t>
            </a:r>
            <a:r>
              <a:rPr lang="tr-TR" dirty="0"/>
              <a:t>-İslami devletler oluşturacaktır. Eğer bu tezler makul tezler ise Batı’nın politikalarının gözden geçirilmesi gerekecektir. Batı: </a:t>
            </a:r>
            <a:br>
              <a:rPr lang="tr-TR" dirty="0"/>
            </a:br>
            <a:r>
              <a:rPr lang="tr-TR" dirty="0"/>
              <a:t>kısa vadede Avrupa ve Kuzey Amerika ulusları ile daha büyük bir birliktelik ve dayanışma içinde olmalıdır. Batı’ya yakın medeniyetleri Batı toplumları içine katmalı, Rusya ve Japonya ile işbirliğine dayalı yakın ilişkilerini geliştirmelidir. Aynı zamanda </a:t>
            </a:r>
            <a:r>
              <a:rPr lang="tr-TR" dirty="0" err="1"/>
              <a:t>Konfüçyen</a:t>
            </a:r>
            <a:r>
              <a:rPr lang="tr-TR" dirty="0"/>
              <a:t>-İslami devletlerin askeri gücünü hafifletmeli ve kendisine yakınlık duyan diğer medeniyetleri ve grupları desteklemelidir.</a:t>
            </a:r>
          </a:p>
        </p:txBody>
      </p:sp>
    </p:spTree>
    <p:extLst>
      <p:ext uri="{BB962C8B-B14F-4D97-AF65-F5344CB8AC3E}">
        <p14:creationId xmlns:p14="http://schemas.microsoft.com/office/powerpoint/2010/main" val="419826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Batı İçin </a:t>
            </a:r>
            <a:r>
              <a:rPr lang="tr-TR" dirty="0" smtClean="0"/>
              <a:t>Sonuçlar-2</a:t>
            </a:r>
            <a:endParaRPr lang="tr-TR" dirty="0"/>
          </a:p>
        </p:txBody>
      </p:sp>
      <p:sp>
        <p:nvSpPr>
          <p:cNvPr id="3" name="İçerik Yer Tutucusu 2"/>
          <p:cNvSpPr>
            <a:spLocks noGrp="1"/>
          </p:cNvSpPr>
          <p:nvPr>
            <p:ph idx="1"/>
          </p:nvPr>
        </p:nvSpPr>
        <p:spPr/>
        <p:txBody>
          <a:bodyPr>
            <a:normAutofit fontScale="92500" lnSpcReduction="10000"/>
          </a:bodyPr>
          <a:lstStyle/>
          <a:p>
            <a:r>
              <a:rPr lang="tr-TR" dirty="0"/>
              <a:t>Uzun vadede ise Batılılaşmayı modernleşme olarak gören ve bu modernleşmeyi zenginlik, teknoloji, silah ve askeri güç ile tanımlayan medeniyetlerle artan bir biçimde uzlaşmalıdır. Batı bu medeniyetlerle arasındaki uzlaşmayı koruyacak iktisadi ve </a:t>
            </a:r>
            <a:r>
              <a:rPr lang="tr-TR" dirty="0" smtClean="0"/>
              <a:t>askeri </a:t>
            </a:r>
            <a:r>
              <a:rPr lang="tr-TR" dirty="0"/>
              <a:t>gücü elinde bulundurmak zorundadır. Bununla beraber Batılı olmayan medeniyetlerin temelindeki esaslı dini ve felsefi kabullerin ne olduğu ve bu medeniyetlere mensup insanların menfaatlerini nerede  gördükleri hakkında daha derin bir kavrayışa sahip olması gerekmektedir. </a:t>
            </a:r>
            <a:endParaRPr lang="tr-TR" dirty="0" smtClean="0"/>
          </a:p>
          <a:p>
            <a:r>
              <a:rPr lang="tr-TR" dirty="0" smtClean="0"/>
              <a:t>Uzak </a:t>
            </a:r>
            <a:r>
              <a:rPr lang="tr-TR" dirty="0"/>
              <a:t>olmayan gelecekte evrensel bir medeniyet olmayacak fakat bunun yerine, her biri </a:t>
            </a:r>
            <a:r>
              <a:rPr lang="tr-TR" dirty="0" smtClean="0"/>
              <a:t>başkalarıyla </a:t>
            </a:r>
            <a:r>
              <a:rPr lang="tr-TR" dirty="0"/>
              <a:t>beraber yaşamayı öğrenmek zorunda kalacak farklı medeniyetlerden oluşan bir dünya olacaktır</a:t>
            </a:r>
          </a:p>
        </p:txBody>
      </p:sp>
    </p:spTree>
    <p:extLst>
      <p:ext uri="{BB962C8B-B14F-4D97-AF65-F5344CB8AC3E}">
        <p14:creationId xmlns:p14="http://schemas.microsoft.com/office/powerpoint/2010/main" val="152060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Modernleşme Okulu’nun Günümüz Temsilcileri</a:t>
            </a:r>
            <a:endParaRPr lang="tr-TR" dirty="0"/>
          </a:p>
        </p:txBody>
      </p:sp>
      <p:sp>
        <p:nvSpPr>
          <p:cNvPr id="3" name="İçerik Yer Tutucusu 2"/>
          <p:cNvSpPr>
            <a:spLocks noGrp="1"/>
          </p:cNvSpPr>
          <p:nvPr>
            <p:ph idx="1"/>
          </p:nvPr>
        </p:nvSpPr>
        <p:spPr/>
        <p:txBody>
          <a:bodyPr/>
          <a:lstStyle/>
          <a:p>
            <a:r>
              <a:rPr lang="tr-TR" dirty="0" smtClean="0"/>
              <a:t>Günümüzde </a:t>
            </a:r>
            <a:r>
              <a:rPr lang="tr-TR" b="1" dirty="0" smtClean="0"/>
              <a:t>küreselleşme söylemi </a:t>
            </a:r>
            <a:r>
              <a:rPr lang="tr-TR" dirty="0" smtClean="0"/>
              <a:t>pek çok açıdan Modernleşme Okulu’nun görüşlerinin devamı niteliğindedir. </a:t>
            </a:r>
            <a:endParaRPr lang="tr-TR" dirty="0"/>
          </a:p>
          <a:p>
            <a:r>
              <a:rPr lang="tr-TR" dirty="0" smtClean="0"/>
              <a:t>Küreselleşmenin temel varsayımları tam anlamı ile Modernleşme Okulu’nun temel varsayımları ile örtüşmektedir. Küreselleşme söyleminin savunucuları  olarak </a:t>
            </a:r>
            <a:r>
              <a:rPr lang="tr-TR" dirty="0"/>
              <a:t>tek kutuplu bir dünya ve gelişen teknolojiler ile </a:t>
            </a:r>
            <a:r>
              <a:rPr lang="tr-TR" dirty="0" smtClean="0"/>
              <a:t>daha da hızlı ve etkili bir biçimde dünyanın </a:t>
            </a:r>
            <a:r>
              <a:rPr lang="tr-TR" dirty="0"/>
              <a:t>küresel bir bütün </a:t>
            </a:r>
            <a:r>
              <a:rPr lang="tr-TR" dirty="0" smtClean="0"/>
              <a:t>daha gelişmiş bir noktaya doğru </a:t>
            </a:r>
            <a:r>
              <a:rPr lang="tr-TR" dirty="0" err="1" smtClean="0"/>
              <a:t>evrilmekte</a:t>
            </a:r>
            <a:r>
              <a:rPr lang="tr-TR" dirty="0" smtClean="0"/>
              <a:t> olduğunu ileri sürmektedirler.  </a:t>
            </a:r>
          </a:p>
          <a:p>
            <a:endParaRPr lang="tr-TR" dirty="0" smtClean="0"/>
          </a:p>
          <a:p>
            <a:endParaRPr lang="tr-TR" dirty="0"/>
          </a:p>
        </p:txBody>
      </p:sp>
    </p:spTree>
    <p:extLst>
      <p:ext uri="{BB962C8B-B14F-4D97-AF65-F5344CB8AC3E}">
        <p14:creationId xmlns:p14="http://schemas.microsoft.com/office/powerpoint/2010/main" val="49207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Ceylan, Ş. Ş. (2006). Francis </a:t>
            </a:r>
            <a:r>
              <a:rPr lang="tr-TR" dirty="0" err="1"/>
              <a:t>Fukuyama</a:t>
            </a:r>
            <a:r>
              <a:rPr lang="tr-TR" dirty="0"/>
              <a:t> Ve Tarihin Sonu Tezi</a:t>
            </a:r>
            <a:r>
              <a:rPr lang="tr-TR" dirty="0" smtClean="0"/>
              <a:t>.</a:t>
            </a:r>
          </a:p>
          <a:p>
            <a:r>
              <a:rPr lang="tr-TR" dirty="0" err="1" smtClean="0"/>
              <a:t>Huntington</a:t>
            </a:r>
            <a:r>
              <a:rPr lang="tr-TR" dirty="0"/>
              <a:t>, S. P., &amp; Çatışması, M. (2003). Vadi Yayınları. Derleyen Murat Yılmaz, Ankara.</a:t>
            </a:r>
          </a:p>
        </p:txBody>
      </p:sp>
    </p:spTree>
    <p:extLst>
      <p:ext uri="{BB962C8B-B14F-4D97-AF65-F5344CB8AC3E}">
        <p14:creationId xmlns:p14="http://schemas.microsoft.com/office/powerpoint/2010/main" val="110829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smtClean="0">
                <a:solidFill>
                  <a:srgbClr val="454545"/>
                </a:solidFill>
                <a:latin typeface="Noto Sans"/>
              </a:rPr>
              <a:t>Huntington</a:t>
            </a:r>
            <a:r>
              <a:rPr lang="tr-TR" dirty="0" smtClean="0">
                <a:solidFill>
                  <a:srgbClr val="454545"/>
                </a:solidFill>
                <a:latin typeface="Noto Sans"/>
              </a:rPr>
              <a:t> Kimdir? -1</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a:solidFill>
                  <a:srgbClr val="454545"/>
                </a:solidFill>
                <a:latin typeface="Noto Sans"/>
              </a:rPr>
              <a:t>Huntington</a:t>
            </a:r>
            <a:r>
              <a:rPr lang="tr-TR" dirty="0">
                <a:solidFill>
                  <a:srgbClr val="454545"/>
                </a:solidFill>
                <a:latin typeface="Noto Sans"/>
              </a:rPr>
              <a:t> (d. 18 Nisan 1927 New York, ABD - ö. 24 Aralık 2008, Massachusetts, ABD), ABD'li siyaset bilimcidir.</a:t>
            </a:r>
            <a:br>
              <a:rPr lang="tr-TR" dirty="0">
                <a:solidFill>
                  <a:srgbClr val="454545"/>
                </a:solidFill>
                <a:latin typeface="Noto Sans"/>
              </a:rPr>
            </a:br>
            <a:r>
              <a:rPr lang="tr-TR" dirty="0">
                <a:solidFill>
                  <a:srgbClr val="454545"/>
                </a:solidFill>
                <a:latin typeface="Noto Sans"/>
              </a:rPr>
              <a:t>ABD'nin yetiştirdiği en önemli siyaset bilimcilerinden olan </a:t>
            </a:r>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a:solidFill>
                  <a:srgbClr val="454545"/>
                </a:solidFill>
                <a:latin typeface="Noto Sans"/>
              </a:rPr>
              <a:t>Huntington</a:t>
            </a:r>
            <a:r>
              <a:rPr lang="tr-TR" dirty="0">
                <a:solidFill>
                  <a:srgbClr val="454545"/>
                </a:solidFill>
                <a:latin typeface="Noto Sans"/>
              </a:rPr>
              <a:t> 1927’de New York’ta doğdu. 18 yaşında Yale Üniversitesi’ni bitirdi. 23 yaşında Harvard Üniversitesi’ne öğretim görevlisi oldu. 1968’den itibaren ABD Dışişleri Bakanlığı’nda danışman olarak çalışmaya başladı. Ölümünden önce Harvard Üniversitesi'ne bağlı John M. </a:t>
            </a:r>
            <a:r>
              <a:rPr lang="tr-TR" dirty="0" err="1">
                <a:solidFill>
                  <a:srgbClr val="454545"/>
                </a:solidFill>
                <a:latin typeface="Noto Sans"/>
              </a:rPr>
              <a:t>Olin</a:t>
            </a:r>
            <a:r>
              <a:rPr lang="tr-TR" dirty="0">
                <a:solidFill>
                  <a:srgbClr val="454545"/>
                </a:solidFill>
                <a:latin typeface="Noto Sans"/>
              </a:rPr>
              <a:t> Stratejik Araştırmalar Enstitüsü'nde öğretim görevlisiydi. Aynı zamanda ABD Savunma Bakanlığı'na danışmanlık yapmaktaydı. 17 kitap yazan </a:t>
            </a:r>
            <a:r>
              <a:rPr lang="tr-TR" dirty="0" err="1">
                <a:solidFill>
                  <a:srgbClr val="454545"/>
                </a:solidFill>
                <a:latin typeface="Noto Sans"/>
              </a:rPr>
              <a:t>Huntington</a:t>
            </a:r>
            <a:r>
              <a:rPr lang="tr-TR" dirty="0">
                <a:solidFill>
                  <a:srgbClr val="454545"/>
                </a:solidFill>
                <a:latin typeface="Noto Sans"/>
              </a:rPr>
              <a:t>, Harvard’dan 2007’de emekli oldu. </a:t>
            </a:r>
            <a:endParaRPr lang="tr-TR" dirty="0"/>
          </a:p>
        </p:txBody>
      </p:sp>
    </p:spTree>
    <p:extLst>
      <p:ext uri="{BB962C8B-B14F-4D97-AF65-F5344CB8AC3E}">
        <p14:creationId xmlns:p14="http://schemas.microsoft.com/office/powerpoint/2010/main" val="20483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a:solidFill>
                  <a:srgbClr val="454545"/>
                </a:solidFill>
                <a:latin typeface="Noto Sans"/>
              </a:rPr>
              <a:t>Huntington</a:t>
            </a:r>
            <a:r>
              <a:rPr lang="tr-TR" dirty="0">
                <a:solidFill>
                  <a:srgbClr val="454545"/>
                </a:solidFill>
                <a:latin typeface="Noto Sans"/>
              </a:rPr>
              <a:t> Kimdir? </a:t>
            </a:r>
            <a:r>
              <a:rPr lang="tr-TR" dirty="0" smtClean="0">
                <a:solidFill>
                  <a:srgbClr val="454545"/>
                </a:solidFill>
                <a:latin typeface="Noto Sans"/>
              </a:rPr>
              <a:t>-2</a:t>
            </a:r>
            <a:endParaRPr lang="tr-TR" dirty="0"/>
          </a:p>
        </p:txBody>
      </p:sp>
      <p:sp>
        <p:nvSpPr>
          <p:cNvPr id="3" name="İçerik Yer Tutucusu 2"/>
          <p:cNvSpPr>
            <a:spLocks noGrp="1"/>
          </p:cNvSpPr>
          <p:nvPr>
            <p:ph idx="1"/>
          </p:nvPr>
        </p:nvSpPr>
        <p:spPr/>
        <p:txBody>
          <a:bodyPr>
            <a:normAutofit fontScale="70000" lnSpcReduction="20000"/>
          </a:bodyPr>
          <a:lstStyle/>
          <a:p>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a:solidFill>
                  <a:srgbClr val="454545"/>
                </a:solidFill>
                <a:latin typeface="Noto Sans"/>
              </a:rPr>
              <a:t>Huntington</a:t>
            </a:r>
            <a:r>
              <a:rPr lang="tr-TR" dirty="0">
                <a:solidFill>
                  <a:srgbClr val="454545"/>
                </a:solidFill>
                <a:latin typeface="Noto Sans"/>
              </a:rPr>
              <a:t> (d. 18 Nisan 1927 New York, ABD - ö. 24 Aralık 2008, Massachusetts, ABD), ABD'li siyaset bilimcidir.</a:t>
            </a:r>
            <a:br>
              <a:rPr lang="tr-TR" dirty="0">
                <a:solidFill>
                  <a:srgbClr val="454545"/>
                </a:solidFill>
                <a:latin typeface="Noto Sans"/>
              </a:rPr>
            </a:br>
            <a:r>
              <a:rPr lang="tr-TR" dirty="0">
                <a:solidFill>
                  <a:srgbClr val="454545"/>
                </a:solidFill>
                <a:latin typeface="Noto Sans"/>
              </a:rPr>
              <a:t>ABD'nin yetiştirdiği en önemli siyaset bilimcilerinden olan </a:t>
            </a:r>
            <a:r>
              <a:rPr lang="tr-TR" dirty="0" err="1">
                <a:solidFill>
                  <a:srgbClr val="454545"/>
                </a:solidFill>
                <a:latin typeface="Noto Sans"/>
              </a:rPr>
              <a:t>Samuel</a:t>
            </a:r>
            <a:r>
              <a:rPr lang="tr-TR" dirty="0">
                <a:solidFill>
                  <a:srgbClr val="454545"/>
                </a:solidFill>
                <a:latin typeface="Noto Sans"/>
              </a:rPr>
              <a:t> </a:t>
            </a:r>
            <a:r>
              <a:rPr lang="tr-TR" dirty="0" err="1">
                <a:solidFill>
                  <a:srgbClr val="454545"/>
                </a:solidFill>
                <a:latin typeface="Noto Sans"/>
              </a:rPr>
              <a:t>Phillips</a:t>
            </a:r>
            <a:r>
              <a:rPr lang="tr-TR" dirty="0">
                <a:solidFill>
                  <a:srgbClr val="454545"/>
                </a:solidFill>
                <a:latin typeface="Noto Sans"/>
              </a:rPr>
              <a:t> </a:t>
            </a:r>
            <a:r>
              <a:rPr lang="tr-TR" dirty="0" err="1">
                <a:solidFill>
                  <a:srgbClr val="454545"/>
                </a:solidFill>
                <a:latin typeface="Noto Sans"/>
              </a:rPr>
              <a:t>Huntington</a:t>
            </a:r>
            <a:r>
              <a:rPr lang="tr-TR" dirty="0">
                <a:solidFill>
                  <a:srgbClr val="454545"/>
                </a:solidFill>
                <a:latin typeface="Noto Sans"/>
              </a:rPr>
              <a:t> 1927’de New York’ta doğdu. 18 yaşında Yale Üniversitesi’ni bitirdi. 23 yaşında Harvard Üniversitesi’ne öğretim görevlisi oldu. 1968’den itibaren ABD Dışişleri Bakanlığı’nda danışman olarak çalışmaya başladı. Ölümünden önce Harvard Üniversitesi'ne bağlı John M. </a:t>
            </a:r>
            <a:r>
              <a:rPr lang="tr-TR" dirty="0" err="1">
                <a:solidFill>
                  <a:srgbClr val="454545"/>
                </a:solidFill>
                <a:latin typeface="Noto Sans"/>
              </a:rPr>
              <a:t>Olin</a:t>
            </a:r>
            <a:r>
              <a:rPr lang="tr-TR" dirty="0">
                <a:solidFill>
                  <a:srgbClr val="454545"/>
                </a:solidFill>
                <a:latin typeface="Noto Sans"/>
              </a:rPr>
              <a:t> Stratejik Araştırmalar Enstitüsü'nde öğretim görevlisiydi. Aynı zamanda ABD Savunma Bakanlığı'na danışmanlık yapmaktaydı. 17 kitap yazan </a:t>
            </a:r>
            <a:r>
              <a:rPr lang="tr-TR" dirty="0" err="1">
                <a:solidFill>
                  <a:srgbClr val="454545"/>
                </a:solidFill>
                <a:latin typeface="Noto Sans"/>
              </a:rPr>
              <a:t>Huntington</a:t>
            </a:r>
            <a:r>
              <a:rPr lang="tr-TR" dirty="0">
                <a:solidFill>
                  <a:srgbClr val="454545"/>
                </a:solidFill>
                <a:latin typeface="Noto Sans"/>
              </a:rPr>
              <a:t>, Harvard’dan 2007’de emekli oldu. </a:t>
            </a:r>
            <a:endParaRPr lang="tr-TR" dirty="0" smtClean="0">
              <a:solidFill>
                <a:srgbClr val="454545"/>
              </a:solidFill>
              <a:latin typeface="Noto Sans"/>
            </a:endParaRPr>
          </a:p>
          <a:p>
            <a:r>
              <a:rPr lang="tr-TR" dirty="0">
                <a:latin typeface="Noto Sans"/>
              </a:rPr>
              <a:t>Harvard Üniversitesi Politik Bilimler Akademisi Profesörü olan </a:t>
            </a:r>
            <a:r>
              <a:rPr lang="tr-TR" dirty="0" err="1">
                <a:latin typeface="Noto Sans"/>
              </a:rPr>
              <a:t>Samuel</a:t>
            </a:r>
            <a:r>
              <a:rPr lang="tr-TR" dirty="0">
                <a:latin typeface="Noto Sans"/>
              </a:rPr>
              <a:t> </a:t>
            </a:r>
            <a:r>
              <a:rPr lang="tr-TR" dirty="0" err="1">
                <a:latin typeface="Noto Sans"/>
              </a:rPr>
              <a:t>Huntington</a:t>
            </a:r>
            <a:r>
              <a:rPr lang="tr-TR" dirty="0">
                <a:latin typeface="Noto Sans"/>
              </a:rPr>
              <a:t>, aynı üniversitede Uluslararası İlişkiler Direktörü, Harvard Uluslararası ve Alan Çalışmaları Başkanı, 1986-1987 yıllarında Amerikan Politik Bilimler Birliği'nin başkanlığını, 1977-78 yıllarında Beyaz Saray'da Ulusal Güvenlik Konseyi ve Güvenlik Planlama bölümünün koordinatörlüğü görevlerini üstlendi. </a:t>
            </a:r>
            <a:br>
              <a:rPr lang="tr-TR" dirty="0">
                <a:latin typeface="Noto Sans"/>
              </a:rPr>
            </a:br>
            <a:r>
              <a:rPr lang="tr-TR" dirty="0">
                <a:latin typeface="Noto Sans"/>
              </a:rPr>
              <a:t>Dış Politika dergisinin kurucusudur.</a:t>
            </a:r>
            <a:endParaRPr lang="tr-TR" dirty="0"/>
          </a:p>
        </p:txBody>
      </p:sp>
    </p:spTree>
    <p:extLst>
      <p:ext uri="{BB962C8B-B14F-4D97-AF65-F5344CB8AC3E}">
        <p14:creationId xmlns:p14="http://schemas.microsoft.com/office/powerpoint/2010/main" val="66965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Kitapları</a:t>
            </a:r>
            <a:endParaRPr lang="tr-TR" dirty="0"/>
          </a:p>
        </p:txBody>
      </p:sp>
      <p:sp>
        <p:nvSpPr>
          <p:cNvPr id="3" name="İçerik Yer Tutucusu 2"/>
          <p:cNvSpPr>
            <a:spLocks noGrp="1"/>
          </p:cNvSpPr>
          <p:nvPr>
            <p:ph idx="1"/>
          </p:nvPr>
        </p:nvSpPr>
        <p:spPr/>
        <p:txBody>
          <a:bodyPr>
            <a:normAutofit fontScale="70000" lnSpcReduction="20000"/>
          </a:bodyPr>
          <a:lstStyle/>
          <a:p>
            <a:r>
              <a:rPr lang="tr-TR" dirty="0">
                <a:solidFill>
                  <a:srgbClr val="454545"/>
                </a:solidFill>
                <a:latin typeface="Noto Sans"/>
              </a:rPr>
              <a:t>1957 - Asker ve Devlet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Soldier</a:t>
            </a:r>
            <a:r>
              <a:rPr lang="tr-TR" dirty="0">
                <a:solidFill>
                  <a:srgbClr val="454545"/>
                </a:solidFill>
                <a:latin typeface="Noto Sans"/>
              </a:rPr>
              <a:t> </a:t>
            </a:r>
            <a:r>
              <a:rPr lang="tr-TR" dirty="0" err="1">
                <a:solidFill>
                  <a:srgbClr val="454545"/>
                </a:solidFill>
                <a:latin typeface="Noto Sans"/>
              </a:rPr>
              <a:t>and</a:t>
            </a:r>
            <a:r>
              <a:rPr lang="tr-TR" dirty="0">
                <a:solidFill>
                  <a:srgbClr val="454545"/>
                </a:solidFill>
                <a:latin typeface="Noto Sans"/>
              </a:rPr>
              <a:t>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State</a:t>
            </a:r>
            <a:r>
              <a:rPr lang="tr-TR" dirty="0">
                <a:solidFill>
                  <a:srgbClr val="454545"/>
                </a:solidFill>
                <a:latin typeface="Noto Sans"/>
              </a:rPr>
              <a:t>)</a:t>
            </a:r>
            <a:br>
              <a:rPr lang="tr-TR" dirty="0">
                <a:solidFill>
                  <a:srgbClr val="454545"/>
                </a:solidFill>
                <a:latin typeface="Noto Sans"/>
              </a:rPr>
            </a:br>
            <a:r>
              <a:rPr lang="tr-TR" dirty="0">
                <a:solidFill>
                  <a:srgbClr val="454545"/>
                </a:solidFill>
                <a:latin typeface="Noto Sans"/>
              </a:rPr>
              <a:t>1957 - Asker-Sivil İlişkileri Politikaları ve Teorileri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Theory</a:t>
            </a:r>
            <a:r>
              <a:rPr lang="tr-TR" dirty="0">
                <a:solidFill>
                  <a:srgbClr val="454545"/>
                </a:solidFill>
                <a:latin typeface="Noto Sans"/>
              </a:rPr>
              <a:t> </a:t>
            </a:r>
            <a:r>
              <a:rPr lang="tr-TR" dirty="0" err="1">
                <a:solidFill>
                  <a:srgbClr val="454545"/>
                </a:solidFill>
                <a:latin typeface="Noto Sans"/>
              </a:rPr>
              <a:t>and</a:t>
            </a:r>
            <a:r>
              <a:rPr lang="tr-TR" dirty="0">
                <a:solidFill>
                  <a:srgbClr val="454545"/>
                </a:solidFill>
                <a:latin typeface="Noto Sans"/>
              </a:rPr>
              <a:t> </a:t>
            </a:r>
            <a:r>
              <a:rPr lang="tr-TR" dirty="0" err="1">
                <a:solidFill>
                  <a:srgbClr val="454545"/>
                </a:solidFill>
                <a:latin typeface="Noto Sans"/>
              </a:rPr>
              <a:t>Politics</a:t>
            </a:r>
            <a:r>
              <a:rPr lang="tr-TR" dirty="0">
                <a:solidFill>
                  <a:srgbClr val="454545"/>
                </a:solidFill>
                <a:latin typeface="Noto Sans"/>
              </a:rPr>
              <a:t> of </a:t>
            </a:r>
            <a:r>
              <a:rPr lang="tr-TR" dirty="0" err="1">
                <a:solidFill>
                  <a:srgbClr val="454545"/>
                </a:solidFill>
                <a:latin typeface="Noto Sans"/>
              </a:rPr>
              <a:t>Civil-Military</a:t>
            </a:r>
            <a:r>
              <a:rPr lang="tr-TR" dirty="0">
                <a:solidFill>
                  <a:srgbClr val="454545"/>
                </a:solidFill>
                <a:latin typeface="Noto Sans"/>
              </a:rPr>
              <a:t> </a:t>
            </a:r>
            <a:r>
              <a:rPr lang="tr-TR" dirty="0" err="1">
                <a:solidFill>
                  <a:srgbClr val="454545"/>
                </a:solidFill>
                <a:latin typeface="Noto Sans"/>
              </a:rPr>
              <a:t>Relations</a:t>
            </a:r>
            <a:r>
              <a:rPr lang="tr-TR" dirty="0">
                <a:solidFill>
                  <a:srgbClr val="454545"/>
                </a:solidFill>
                <a:latin typeface="Noto Sans"/>
              </a:rPr>
              <a:t>)</a:t>
            </a:r>
            <a:br>
              <a:rPr lang="tr-TR" dirty="0">
                <a:solidFill>
                  <a:srgbClr val="454545"/>
                </a:solidFill>
                <a:latin typeface="Noto Sans"/>
              </a:rPr>
            </a:br>
            <a:r>
              <a:rPr lang="tr-TR" dirty="0">
                <a:solidFill>
                  <a:srgbClr val="454545"/>
                </a:solidFill>
                <a:latin typeface="Noto Sans"/>
              </a:rPr>
              <a:t>1961 - Ortak Savunma: Ulusal Politikalarda Stratejik Programlar</a:t>
            </a:r>
            <a:br>
              <a:rPr lang="tr-TR" dirty="0">
                <a:solidFill>
                  <a:srgbClr val="454545"/>
                </a:solidFill>
                <a:latin typeface="Noto Sans"/>
              </a:rPr>
            </a:br>
            <a:r>
              <a:rPr lang="tr-TR" dirty="0">
                <a:solidFill>
                  <a:srgbClr val="454545"/>
                </a:solidFill>
                <a:latin typeface="Noto Sans"/>
              </a:rPr>
              <a:t>1968 - Değişen toplumlarda politik sistem (</a:t>
            </a:r>
            <a:r>
              <a:rPr lang="tr-TR" dirty="0" err="1">
                <a:solidFill>
                  <a:srgbClr val="454545"/>
                </a:solidFill>
                <a:latin typeface="Noto Sans"/>
              </a:rPr>
              <a:t>Political</a:t>
            </a:r>
            <a:r>
              <a:rPr lang="tr-TR" dirty="0">
                <a:solidFill>
                  <a:srgbClr val="454545"/>
                </a:solidFill>
                <a:latin typeface="Noto Sans"/>
              </a:rPr>
              <a:t> </a:t>
            </a:r>
            <a:r>
              <a:rPr lang="tr-TR" dirty="0" err="1">
                <a:solidFill>
                  <a:srgbClr val="454545"/>
                </a:solidFill>
                <a:latin typeface="Noto Sans"/>
              </a:rPr>
              <a:t>Order</a:t>
            </a:r>
            <a:r>
              <a:rPr lang="tr-TR" dirty="0">
                <a:solidFill>
                  <a:srgbClr val="454545"/>
                </a:solidFill>
                <a:latin typeface="Noto Sans"/>
              </a:rPr>
              <a:t> in </a:t>
            </a:r>
            <a:r>
              <a:rPr lang="tr-TR" dirty="0" err="1">
                <a:solidFill>
                  <a:srgbClr val="454545"/>
                </a:solidFill>
                <a:latin typeface="Noto Sans"/>
              </a:rPr>
              <a:t>Changing</a:t>
            </a:r>
            <a:r>
              <a:rPr lang="tr-TR" dirty="0">
                <a:solidFill>
                  <a:srgbClr val="454545"/>
                </a:solidFill>
                <a:latin typeface="Noto Sans"/>
              </a:rPr>
              <a:t> </a:t>
            </a:r>
            <a:r>
              <a:rPr lang="tr-TR" dirty="0" err="1">
                <a:solidFill>
                  <a:srgbClr val="454545"/>
                </a:solidFill>
                <a:latin typeface="Noto Sans"/>
              </a:rPr>
              <a:t>Societies</a:t>
            </a:r>
            <a:r>
              <a:rPr lang="tr-TR" dirty="0">
                <a:solidFill>
                  <a:srgbClr val="454545"/>
                </a:solidFill>
                <a:latin typeface="Noto Sans"/>
              </a:rPr>
              <a:t>)</a:t>
            </a:r>
            <a:br>
              <a:rPr lang="tr-TR" dirty="0">
                <a:solidFill>
                  <a:srgbClr val="454545"/>
                </a:solidFill>
                <a:latin typeface="Noto Sans"/>
              </a:rPr>
            </a:br>
            <a:r>
              <a:rPr lang="tr-TR" dirty="0">
                <a:solidFill>
                  <a:srgbClr val="454545"/>
                </a:solidFill>
                <a:latin typeface="Noto Sans"/>
              </a:rPr>
              <a:t>1981 - Amerikan Politikaları: Uyumsuzluk sözü (</a:t>
            </a:r>
            <a:r>
              <a:rPr lang="tr-TR" dirty="0" err="1">
                <a:solidFill>
                  <a:srgbClr val="454545"/>
                </a:solidFill>
                <a:latin typeface="Noto Sans"/>
              </a:rPr>
              <a:t>American</a:t>
            </a:r>
            <a:r>
              <a:rPr lang="tr-TR" dirty="0">
                <a:solidFill>
                  <a:srgbClr val="454545"/>
                </a:solidFill>
                <a:latin typeface="Noto Sans"/>
              </a:rPr>
              <a:t> </a:t>
            </a:r>
            <a:r>
              <a:rPr lang="tr-TR" dirty="0" err="1">
                <a:solidFill>
                  <a:srgbClr val="454545"/>
                </a:solidFill>
                <a:latin typeface="Noto Sans"/>
              </a:rPr>
              <a:t>Politics</a:t>
            </a:r>
            <a:r>
              <a:rPr lang="tr-TR" dirty="0">
                <a:solidFill>
                  <a:srgbClr val="454545"/>
                </a:solidFill>
                <a:latin typeface="Noto Sans"/>
              </a:rPr>
              <a:t>: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Promise</a:t>
            </a:r>
            <a:r>
              <a:rPr lang="tr-TR" dirty="0">
                <a:solidFill>
                  <a:srgbClr val="454545"/>
                </a:solidFill>
                <a:latin typeface="Noto Sans"/>
              </a:rPr>
              <a:t> of </a:t>
            </a:r>
            <a:r>
              <a:rPr lang="tr-TR" dirty="0" err="1">
                <a:solidFill>
                  <a:srgbClr val="454545"/>
                </a:solidFill>
                <a:latin typeface="Noto Sans"/>
              </a:rPr>
              <a:t>Disharmony</a:t>
            </a:r>
            <a:r>
              <a:rPr lang="tr-TR" dirty="0">
                <a:solidFill>
                  <a:srgbClr val="454545"/>
                </a:solidFill>
                <a:latin typeface="Noto Sans"/>
              </a:rPr>
              <a:t>)</a:t>
            </a:r>
            <a:br>
              <a:rPr lang="tr-TR" dirty="0">
                <a:solidFill>
                  <a:srgbClr val="454545"/>
                </a:solidFill>
                <a:latin typeface="Noto Sans"/>
              </a:rPr>
            </a:br>
            <a:r>
              <a:rPr lang="tr-TR" dirty="0">
                <a:solidFill>
                  <a:srgbClr val="454545"/>
                </a:solidFill>
                <a:latin typeface="Noto Sans"/>
              </a:rPr>
              <a:t>1991 - Üçüncü Dalga: 20. Yüzyılın Sonlarında Demokratikleşme ( </a:t>
            </a:r>
            <a:r>
              <a:rPr lang="tr-TR" dirty="0" err="1">
                <a:solidFill>
                  <a:srgbClr val="454545"/>
                </a:solidFill>
                <a:latin typeface="Noto Sans"/>
              </a:rPr>
              <a:t>The</a:t>
            </a:r>
            <a:r>
              <a:rPr lang="tr-TR" dirty="0">
                <a:solidFill>
                  <a:srgbClr val="454545"/>
                </a:solidFill>
                <a:latin typeface="Noto Sans"/>
              </a:rPr>
              <a:t> Third </a:t>
            </a:r>
            <a:r>
              <a:rPr lang="tr-TR" dirty="0" err="1">
                <a:solidFill>
                  <a:srgbClr val="454545"/>
                </a:solidFill>
                <a:latin typeface="Noto Sans"/>
              </a:rPr>
              <a:t>Wave</a:t>
            </a:r>
            <a:r>
              <a:rPr lang="tr-TR" dirty="0">
                <a:solidFill>
                  <a:srgbClr val="454545"/>
                </a:solidFill>
                <a:latin typeface="Noto Sans"/>
              </a:rPr>
              <a:t>: </a:t>
            </a:r>
            <a:r>
              <a:rPr lang="tr-TR" dirty="0" err="1">
                <a:solidFill>
                  <a:srgbClr val="454545"/>
                </a:solidFill>
                <a:latin typeface="Noto Sans"/>
              </a:rPr>
              <a:t>Democratization</a:t>
            </a:r>
            <a:r>
              <a:rPr lang="tr-TR" dirty="0">
                <a:solidFill>
                  <a:srgbClr val="454545"/>
                </a:solidFill>
                <a:latin typeface="Noto Sans"/>
              </a:rPr>
              <a:t> in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Late</a:t>
            </a:r>
            <a:r>
              <a:rPr lang="tr-TR" dirty="0">
                <a:solidFill>
                  <a:srgbClr val="454545"/>
                </a:solidFill>
                <a:latin typeface="Noto Sans"/>
              </a:rPr>
              <a:t> </a:t>
            </a:r>
            <a:r>
              <a:rPr lang="tr-TR" dirty="0" err="1">
                <a:solidFill>
                  <a:srgbClr val="454545"/>
                </a:solidFill>
                <a:latin typeface="Noto Sans"/>
              </a:rPr>
              <a:t>Twentieth</a:t>
            </a:r>
            <a:r>
              <a:rPr lang="tr-TR" dirty="0">
                <a:solidFill>
                  <a:srgbClr val="454545"/>
                </a:solidFill>
                <a:latin typeface="Noto Sans"/>
              </a:rPr>
              <a:t> Century</a:t>
            </a:r>
            <a:r>
              <a:rPr lang="tr-TR" dirty="0" smtClean="0">
                <a:solidFill>
                  <a:srgbClr val="454545"/>
                </a:solidFill>
                <a:latin typeface="Noto Sans"/>
              </a:rPr>
              <a:t>)</a:t>
            </a:r>
          </a:p>
          <a:p>
            <a:r>
              <a:rPr lang="tr-TR" dirty="0">
                <a:solidFill>
                  <a:srgbClr val="454545"/>
                </a:solidFill>
                <a:latin typeface="Noto Sans"/>
              </a:rPr>
              <a:t>1996 - Medeniyetler Çatışması ve Yeni Dünya Düzeni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Clash</a:t>
            </a:r>
            <a:r>
              <a:rPr lang="tr-TR" dirty="0">
                <a:solidFill>
                  <a:srgbClr val="454545"/>
                </a:solidFill>
                <a:latin typeface="Noto Sans"/>
              </a:rPr>
              <a:t> of </a:t>
            </a:r>
            <a:r>
              <a:rPr lang="tr-TR" dirty="0" err="1">
                <a:solidFill>
                  <a:srgbClr val="454545"/>
                </a:solidFill>
                <a:latin typeface="Noto Sans"/>
              </a:rPr>
              <a:t>Civilizations</a:t>
            </a:r>
            <a:r>
              <a:rPr lang="tr-TR" dirty="0">
                <a:solidFill>
                  <a:srgbClr val="454545"/>
                </a:solidFill>
                <a:latin typeface="Noto Sans"/>
              </a:rPr>
              <a:t> </a:t>
            </a:r>
            <a:r>
              <a:rPr lang="tr-TR" dirty="0" err="1">
                <a:solidFill>
                  <a:srgbClr val="454545"/>
                </a:solidFill>
                <a:latin typeface="Noto Sans"/>
              </a:rPr>
              <a:t>and</a:t>
            </a:r>
            <a:r>
              <a:rPr lang="tr-TR" dirty="0">
                <a:solidFill>
                  <a:srgbClr val="454545"/>
                </a:solidFill>
                <a:latin typeface="Noto Sans"/>
              </a:rPr>
              <a:t>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Remaking</a:t>
            </a:r>
            <a:r>
              <a:rPr lang="tr-TR" dirty="0">
                <a:solidFill>
                  <a:srgbClr val="454545"/>
                </a:solidFill>
                <a:latin typeface="Noto Sans"/>
              </a:rPr>
              <a:t> of World </a:t>
            </a:r>
            <a:r>
              <a:rPr lang="tr-TR" dirty="0" err="1">
                <a:solidFill>
                  <a:srgbClr val="454545"/>
                </a:solidFill>
                <a:latin typeface="Noto Sans"/>
              </a:rPr>
              <a:t>Order</a:t>
            </a:r>
            <a:r>
              <a:rPr lang="tr-TR" dirty="0">
                <a:solidFill>
                  <a:srgbClr val="454545"/>
                </a:solidFill>
                <a:latin typeface="Noto Sans"/>
              </a:rPr>
              <a:t>)</a:t>
            </a:r>
            <a:br>
              <a:rPr lang="tr-TR" dirty="0">
                <a:solidFill>
                  <a:srgbClr val="454545"/>
                </a:solidFill>
                <a:latin typeface="Noto Sans"/>
              </a:rPr>
            </a:br>
            <a:r>
              <a:rPr lang="tr-TR" dirty="0">
                <a:solidFill>
                  <a:srgbClr val="454545"/>
                </a:solidFill>
                <a:latin typeface="Noto Sans"/>
              </a:rPr>
              <a:t>2004 - Biz kimiz? Amerika'nın Ulusal Kimlik Arayışı (</a:t>
            </a:r>
            <a:r>
              <a:rPr lang="tr-TR" dirty="0" err="1">
                <a:solidFill>
                  <a:srgbClr val="454545"/>
                </a:solidFill>
                <a:latin typeface="Noto Sans"/>
              </a:rPr>
              <a:t>Who</a:t>
            </a:r>
            <a:r>
              <a:rPr lang="tr-TR" dirty="0">
                <a:solidFill>
                  <a:srgbClr val="454545"/>
                </a:solidFill>
                <a:latin typeface="Noto Sans"/>
              </a:rPr>
              <a:t> </a:t>
            </a:r>
            <a:r>
              <a:rPr lang="tr-TR" dirty="0" err="1">
                <a:solidFill>
                  <a:srgbClr val="454545"/>
                </a:solidFill>
                <a:latin typeface="Noto Sans"/>
              </a:rPr>
              <a:t>are</a:t>
            </a:r>
            <a:r>
              <a:rPr lang="tr-TR" dirty="0">
                <a:solidFill>
                  <a:srgbClr val="454545"/>
                </a:solidFill>
                <a:latin typeface="Noto Sans"/>
              </a:rPr>
              <a:t> </a:t>
            </a:r>
            <a:r>
              <a:rPr lang="tr-TR" dirty="0" err="1">
                <a:solidFill>
                  <a:srgbClr val="454545"/>
                </a:solidFill>
                <a:latin typeface="Noto Sans"/>
              </a:rPr>
              <a:t>we</a:t>
            </a:r>
            <a:r>
              <a:rPr lang="tr-TR" dirty="0">
                <a:solidFill>
                  <a:srgbClr val="454545"/>
                </a:solidFill>
                <a:latin typeface="Noto Sans"/>
              </a:rPr>
              <a:t>? </a:t>
            </a:r>
            <a:r>
              <a:rPr lang="tr-TR" dirty="0" err="1">
                <a:solidFill>
                  <a:srgbClr val="454545"/>
                </a:solidFill>
                <a:latin typeface="Noto Sans"/>
              </a:rPr>
              <a:t>The</a:t>
            </a:r>
            <a:r>
              <a:rPr lang="tr-TR" dirty="0">
                <a:solidFill>
                  <a:srgbClr val="454545"/>
                </a:solidFill>
                <a:latin typeface="Noto Sans"/>
              </a:rPr>
              <a:t> </a:t>
            </a:r>
            <a:r>
              <a:rPr lang="tr-TR" dirty="0" err="1">
                <a:solidFill>
                  <a:srgbClr val="454545"/>
                </a:solidFill>
                <a:latin typeface="Noto Sans"/>
              </a:rPr>
              <a:t>Challenges</a:t>
            </a:r>
            <a:r>
              <a:rPr lang="tr-TR" dirty="0">
                <a:solidFill>
                  <a:srgbClr val="454545"/>
                </a:solidFill>
                <a:latin typeface="Noto Sans"/>
              </a:rPr>
              <a:t> </a:t>
            </a:r>
            <a:r>
              <a:rPr lang="tr-TR" dirty="0" err="1">
                <a:solidFill>
                  <a:srgbClr val="454545"/>
                </a:solidFill>
                <a:latin typeface="Noto Sans"/>
              </a:rPr>
              <a:t>to</a:t>
            </a:r>
            <a:r>
              <a:rPr lang="tr-TR" dirty="0">
                <a:solidFill>
                  <a:srgbClr val="454545"/>
                </a:solidFill>
                <a:latin typeface="Noto Sans"/>
              </a:rPr>
              <a:t> </a:t>
            </a:r>
            <a:r>
              <a:rPr lang="tr-TR" dirty="0" err="1">
                <a:solidFill>
                  <a:srgbClr val="454545"/>
                </a:solidFill>
                <a:latin typeface="Noto Sans"/>
              </a:rPr>
              <a:t>America's</a:t>
            </a:r>
            <a:r>
              <a:rPr lang="tr-TR" dirty="0">
                <a:solidFill>
                  <a:srgbClr val="454545"/>
                </a:solidFill>
                <a:latin typeface="Noto Sans"/>
              </a:rPr>
              <a:t> </a:t>
            </a:r>
            <a:r>
              <a:rPr lang="tr-TR" dirty="0" err="1">
                <a:solidFill>
                  <a:srgbClr val="454545"/>
                </a:solidFill>
                <a:latin typeface="Noto Sans"/>
              </a:rPr>
              <a:t>National</a:t>
            </a:r>
            <a:r>
              <a:rPr lang="tr-TR" dirty="0">
                <a:solidFill>
                  <a:srgbClr val="454545"/>
                </a:solidFill>
                <a:latin typeface="Noto Sans"/>
              </a:rPr>
              <a:t> Identity)</a:t>
            </a:r>
            <a:br>
              <a:rPr lang="tr-TR" dirty="0">
                <a:solidFill>
                  <a:srgbClr val="454545"/>
                </a:solidFill>
                <a:latin typeface="Noto Sans"/>
              </a:rPr>
            </a:br>
            <a:r>
              <a:rPr lang="tr-TR" dirty="0">
                <a:solidFill>
                  <a:srgbClr val="454545"/>
                </a:solidFill>
                <a:latin typeface="Noto Sans"/>
              </a:rPr>
              <a:t/>
            </a:r>
            <a:br>
              <a:rPr lang="tr-TR" dirty="0">
                <a:solidFill>
                  <a:srgbClr val="454545"/>
                </a:solidFill>
                <a:latin typeface="Noto Sans"/>
              </a:rPr>
            </a:br>
            <a:endParaRPr lang="tr-TR" dirty="0"/>
          </a:p>
        </p:txBody>
      </p:sp>
    </p:spTree>
    <p:extLst>
      <p:ext uri="{BB962C8B-B14F-4D97-AF65-F5344CB8AC3E}">
        <p14:creationId xmlns:p14="http://schemas.microsoft.com/office/powerpoint/2010/main" val="357749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 Kutuplu Dünyaya Geçiş-1</a:t>
            </a:r>
            <a:endParaRPr lang="tr-TR" dirty="0"/>
          </a:p>
        </p:txBody>
      </p:sp>
      <p:sp>
        <p:nvSpPr>
          <p:cNvPr id="3" name="İçerik Yer Tutucusu 2"/>
          <p:cNvSpPr>
            <a:spLocks noGrp="1"/>
          </p:cNvSpPr>
          <p:nvPr>
            <p:ph idx="1"/>
          </p:nvPr>
        </p:nvSpPr>
        <p:spPr/>
        <p:txBody>
          <a:bodyPr>
            <a:normAutofit fontScale="92500" lnSpcReduction="20000"/>
          </a:bodyPr>
          <a:lstStyle/>
          <a:p>
            <a:r>
              <a:rPr lang="tr-TR" dirty="0"/>
              <a:t>İkinci dünya savaşından sonraki dönemde dünya iki kutuplu bir düzene göre ayrışmaya başladı. Bu iki kutuplu ‘denge’ </a:t>
            </a:r>
            <a:r>
              <a:rPr lang="tr-TR" dirty="0" err="1"/>
              <a:t>nin</a:t>
            </a:r>
            <a:r>
              <a:rPr lang="tr-TR" dirty="0"/>
              <a:t> bir ayağını Sovyet Sosyalist Cumhuriyetler Birliği liderliğindeki Sosyalist Doğu Bloğu (Varşova Paktı) diğer ayağını ise ABD liderliğinde liberal demokrat Batı Bloğu(NATO Paktı) oluşturuyordu</a:t>
            </a:r>
            <a:r>
              <a:rPr lang="tr-TR" dirty="0" smtClean="0"/>
              <a:t>. Bununla </a:t>
            </a:r>
            <a:r>
              <a:rPr lang="tr-TR" dirty="0"/>
              <a:t>birlikte ki bloğu da desteklemeyen Bağlantısızlar Hareketi adında üçüncü bir blok mevcuttur</a:t>
            </a:r>
            <a:r>
              <a:rPr lang="tr-TR" dirty="0" smtClean="0"/>
              <a:t>.</a:t>
            </a:r>
          </a:p>
          <a:p>
            <a:r>
              <a:rPr lang="tr-TR" dirty="0"/>
              <a:t> Bu iki blok arasında bir Soğuk Savaş yaşanıyordu. Bu savaş 1947-1991 yılları arasında devam etmiş, 1991 yılında Doğu Blok’unun ve SSCB’nin dağılmasıyla son bulmuştur. </a:t>
            </a:r>
            <a:br>
              <a:rPr lang="tr-TR" dirty="0"/>
            </a:br>
            <a:r>
              <a:rPr lang="tr-TR" dirty="0"/>
              <a:t/>
            </a:r>
            <a:br>
              <a:rPr lang="tr-TR" dirty="0"/>
            </a:br>
            <a:r>
              <a:rPr lang="tr-TR" dirty="0"/>
              <a:t>	</a:t>
            </a:r>
          </a:p>
        </p:txBody>
      </p:sp>
    </p:spTree>
    <p:extLst>
      <p:ext uri="{BB962C8B-B14F-4D97-AF65-F5344CB8AC3E}">
        <p14:creationId xmlns:p14="http://schemas.microsoft.com/office/powerpoint/2010/main" val="317119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Tek Kutuplu Dünyaya </a:t>
            </a:r>
            <a:r>
              <a:rPr lang="tr-TR" dirty="0" smtClean="0"/>
              <a:t>Geçiş-2</a:t>
            </a:r>
            <a:endParaRPr lang="tr-TR" dirty="0"/>
          </a:p>
        </p:txBody>
      </p:sp>
      <p:sp>
        <p:nvSpPr>
          <p:cNvPr id="3" name="İçerik Yer Tutucusu 2"/>
          <p:cNvSpPr>
            <a:spLocks noGrp="1"/>
          </p:cNvSpPr>
          <p:nvPr>
            <p:ph idx="1"/>
          </p:nvPr>
        </p:nvSpPr>
        <p:spPr/>
        <p:txBody>
          <a:bodyPr/>
          <a:lstStyle/>
          <a:p>
            <a:r>
              <a:rPr lang="tr-TR" dirty="0"/>
              <a:t>Soğuk Savaş’ın bitmesi ve iki kutuplu dünya düzeninin ortadan kalkmasıyla yeni dünya düzeninin nasıl olacağına dair farklı görüşler ortaya çıkmaya başlamıştır. </a:t>
            </a:r>
            <a:br>
              <a:rPr lang="tr-TR" dirty="0"/>
            </a:br>
            <a:r>
              <a:rPr lang="tr-TR" dirty="0"/>
              <a:t>	Yeni dünya düzenine ait tüm tezler Soğuk Savaş’tan galip çıkan ve dünyadaki tek süper güç olan ABD liderliğinde şekillenmiştir. </a:t>
            </a:r>
            <a:br>
              <a:rPr lang="tr-TR" dirty="0"/>
            </a:br>
            <a:r>
              <a:rPr lang="tr-TR" dirty="0"/>
              <a:t>	Bu yeni düzenin Soğuk Savaş’tan sonra dünyanın pek çok bölgesinde ortaya çıkan yeni savaş ve iç savaşları engelleyeceği düşüncesi hakimdi.</a:t>
            </a:r>
          </a:p>
        </p:txBody>
      </p:sp>
    </p:spTree>
    <p:extLst>
      <p:ext uri="{BB962C8B-B14F-4D97-AF65-F5344CB8AC3E}">
        <p14:creationId xmlns:p14="http://schemas.microsoft.com/office/powerpoint/2010/main" val="233724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Tek Kutuplu Dünyaya </a:t>
            </a:r>
            <a:r>
              <a:rPr lang="tr-TR" dirty="0" smtClean="0"/>
              <a:t>Geçiş-3</a:t>
            </a:r>
            <a:endParaRPr lang="tr-TR" dirty="0"/>
          </a:p>
        </p:txBody>
      </p:sp>
      <p:sp>
        <p:nvSpPr>
          <p:cNvPr id="3" name="İçerik Yer Tutucusu 2"/>
          <p:cNvSpPr>
            <a:spLocks noGrp="1"/>
          </p:cNvSpPr>
          <p:nvPr>
            <p:ph idx="1"/>
          </p:nvPr>
        </p:nvSpPr>
        <p:spPr/>
        <p:txBody>
          <a:bodyPr/>
          <a:lstStyle/>
          <a:p>
            <a:r>
              <a:rPr lang="tr-TR" dirty="0"/>
              <a:t>Ortaya çıkan yeni dünya düzeni tezlerinin  </a:t>
            </a:r>
            <a:r>
              <a:rPr lang="tr-TR" dirty="0" err="1"/>
              <a:t>içide</a:t>
            </a:r>
            <a:r>
              <a:rPr lang="tr-TR" dirty="0"/>
              <a:t>  </a:t>
            </a:r>
            <a:r>
              <a:rPr lang="tr-TR" dirty="0" err="1"/>
              <a:t>Fukuyama’nın</a:t>
            </a:r>
            <a:r>
              <a:rPr lang="tr-TR" dirty="0"/>
              <a:t> ‘Tarihin Sonu’ tezi ve </a:t>
            </a:r>
            <a:r>
              <a:rPr lang="tr-TR" dirty="0" err="1"/>
              <a:t>Huntington’un</a:t>
            </a:r>
            <a:r>
              <a:rPr lang="tr-TR" dirty="0"/>
              <a:t> ‘Medeniyetler Çatışması’ tezi bulunmaktadır. 	</a:t>
            </a:r>
            <a:r>
              <a:rPr lang="tr-TR" dirty="0" err="1"/>
              <a:t>Fukuyama’nın</a:t>
            </a:r>
            <a:r>
              <a:rPr lang="tr-TR" dirty="0"/>
              <a:t> tezine göre: Tarih bir amaca doğru ilerler ve bu amaç liberalizmdir. </a:t>
            </a:r>
            <a:r>
              <a:rPr lang="tr-TR" dirty="0" err="1"/>
              <a:t>Fukuyama’ya</a:t>
            </a:r>
            <a:r>
              <a:rPr lang="tr-TR" dirty="0"/>
              <a:t> göre farklı </a:t>
            </a:r>
            <a:r>
              <a:rPr lang="tr-TR" dirty="0" err="1"/>
              <a:t>dinsel,kültürel</a:t>
            </a:r>
            <a:r>
              <a:rPr lang="tr-TR" dirty="0"/>
              <a:t> ve geleneksel yapıdaki her devlet aynı düzlemde buluşacaktır. Bu ortak noktayı ‘Tarihin  Sonu’ kavramı ile adlandırır. Bu kavram </a:t>
            </a:r>
            <a:r>
              <a:rPr lang="tr-TR" dirty="0" err="1"/>
              <a:t>tarisel</a:t>
            </a:r>
            <a:r>
              <a:rPr lang="tr-TR" dirty="0"/>
              <a:t> olayların tamamen son bulacağı anlamında değil; tüm kurumların liberal demokrasi ve serbest piyasa ekonomisi altında birleşeceğine dairdir.</a:t>
            </a:r>
          </a:p>
        </p:txBody>
      </p:sp>
    </p:spTree>
    <p:extLst>
      <p:ext uri="{BB962C8B-B14F-4D97-AF65-F5344CB8AC3E}">
        <p14:creationId xmlns:p14="http://schemas.microsoft.com/office/powerpoint/2010/main" val="13729770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5639</TotalTime>
  <Words>1931</Words>
  <Application>Microsoft Office PowerPoint</Application>
  <PresentationFormat>Geniş ekran</PresentationFormat>
  <Paragraphs>84</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Garamond</vt:lpstr>
      <vt:lpstr>Noto Sans</vt:lpstr>
      <vt:lpstr>Organik</vt:lpstr>
      <vt:lpstr>GELİŞME VE AZGELİŞME SOSYOLOJİSİ</vt:lpstr>
      <vt:lpstr>                         HUNGTİNGTON              MEDENİYETLER ÇATIŞMASI</vt:lpstr>
      <vt:lpstr>Modernleşme Okulu’nun Günümüz Temsilcileri</vt:lpstr>
      <vt:lpstr>Samuel Phillips Huntington Kimdir? -1</vt:lpstr>
      <vt:lpstr>Samuel Phillips Huntington Kimdir? -2</vt:lpstr>
      <vt:lpstr>Kitapları</vt:lpstr>
      <vt:lpstr>Tek Kutuplu Dünyaya Geçiş-1</vt:lpstr>
      <vt:lpstr>Tek Kutuplu Dünyaya Geçiş-2</vt:lpstr>
      <vt:lpstr>Tek Kutuplu Dünyaya Geçiş-3</vt:lpstr>
      <vt:lpstr>Tek Kutuplu Dünyaya Geçiş-4</vt:lpstr>
      <vt:lpstr>Hungtington’un Kuramının Temel Tartışma Konuları</vt:lpstr>
      <vt:lpstr>Yeni Dönemde Medeniyetler</vt:lpstr>
      <vt:lpstr>Huntington’a Göre Medeniyet-1</vt:lpstr>
      <vt:lpstr>Huntington’a Göre Medeniyet-2</vt:lpstr>
      <vt:lpstr>Medeniyetler Niçin Çatışacak?</vt:lpstr>
      <vt:lpstr>Medeniyetler Niçin Çatışacak? </vt:lpstr>
      <vt:lpstr>PowerPoint Sunusu</vt:lpstr>
      <vt:lpstr>PowerPoint Sunusu</vt:lpstr>
      <vt:lpstr>Makro ve Mikro Düzeyli Medeniyetler Çatışması</vt:lpstr>
      <vt:lpstr>Medeniyetler Arasındaki Fay Kırıkları</vt:lpstr>
      <vt:lpstr>Medeniyet Saflaşması-Akraba Ülke Sendromu</vt:lpstr>
      <vt:lpstr>Batı ve Geri Kalanlar </vt:lpstr>
      <vt:lpstr>PowerPoint Sunusu</vt:lpstr>
      <vt:lpstr>PowerPoint Sunusu</vt:lpstr>
      <vt:lpstr>Bölünük Ülkeler</vt:lpstr>
      <vt:lpstr>Konfüçyen-İslami Bağlantı</vt:lpstr>
      <vt:lpstr>Konfüçyen-İslami Bağlantı-2</vt:lpstr>
      <vt:lpstr>Batı İçin Sonuçlar-1</vt:lpstr>
      <vt:lpstr>Batı İçin Sonuçlar-2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HUNGTİNGTON              MEDENİYETLER ÇATIŞMASI</dc:title>
  <cp:lastModifiedBy>Kullanıcı</cp:lastModifiedBy>
  <cp:revision>72</cp:revision>
  <dcterms:created xsi:type="dcterms:W3CDTF">2017-12-09T12:17:14Z</dcterms:created>
  <dcterms:modified xsi:type="dcterms:W3CDTF">2018-07-26T08:44:18Z</dcterms:modified>
</cp:coreProperties>
</file>