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4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1DE922-5912-40F2-BB2B-B49C3D87C11A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7456FC-B4FF-4573-85A7-CB05F5CA28B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Vakf</a:t>
            </a:r>
            <a:r>
              <a:rPr lang="tr-TR" b="1" dirty="0"/>
              <a:t>, </a:t>
            </a:r>
            <a:r>
              <a:rPr lang="tr-TR" b="1" dirty="0" err="1"/>
              <a:t>İbtidâ</a:t>
            </a:r>
            <a:r>
              <a:rPr lang="tr-TR" b="1" dirty="0"/>
              <a:t>, </a:t>
            </a:r>
            <a:r>
              <a:rPr lang="tr-TR" b="1" dirty="0" err="1"/>
              <a:t>Vasl</a:t>
            </a:r>
            <a:r>
              <a:rPr lang="tr-TR" b="1" dirty="0"/>
              <a:t> ve </a:t>
            </a:r>
            <a:r>
              <a:rPr lang="tr-TR" b="1" dirty="0" err="1"/>
              <a:t>Âsım</a:t>
            </a:r>
            <a:r>
              <a:rPr lang="tr-TR" b="1" dirty="0"/>
              <a:t> Kıraatine Özgü Kurallar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vasl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Vasl</a:t>
            </a:r>
            <a:r>
              <a:rPr lang="tr-TR" dirty="0"/>
              <a:t>, </a:t>
            </a:r>
            <a:r>
              <a:rPr lang="tr-TR" dirty="0" err="1"/>
              <a:t>Kur’ân</a:t>
            </a:r>
            <a:r>
              <a:rPr lang="tr-TR" dirty="0"/>
              <a:t> okurken bir kelimeyi, sesi ve nefesi kesmeden sonraki kelimeye bağlayarak okumak demektir. </a:t>
            </a:r>
          </a:p>
          <a:p>
            <a:pPr algn="just"/>
            <a:r>
              <a:rPr lang="tr-TR" dirty="0" err="1"/>
              <a:t>Vasl’ın</a:t>
            </a:r>
            <a:r>
              <a:rPr lang="tr-TR" dirty="0"/>
              <a:t> Kuralları:</a:t>
            </a:r>
          </a:p>
          <a:p>
            <a:pPr algn="just"/>
            <a:r>
              <a:rPr lang="tr-TR" dirty="0"/>
              <a:t>1.</a:t>
            </a:r>
            <a:r>
              <a:rPr lang="tr-TR" dirty="0" err="1"/>
              <a:t>Vasl</a:t>
            </a:r>
            <a:r>
              <a:rPr lang="tr-TR" dirty="0"/>
              <a:t> yapılacak iki kelimeden birinin veya her ikisinin harekeli olması durumunda bu harfler taşıdıkları harekelerle okunurlar.</a:t>
            </a:r>
          </a:p>
          <a:p>
            <a:pPr algn="just"/>
            <a:r>
              <a:rPr lang="tr-TR" dirty="0"/>
              <a:t>2.</a:t>
            </a:r>
            <a:r>
              <a:rPr lang="tr-TR" dirty="0" err="1"/>
              <a:t>Vasl</a:t>
            </a:r>
            <a:r>
              <a:rPr lang="tr-TR" dirty="0"/>
              <a:t> yapılacak iki kelimenin de </a:t>
            </a:r>
            <a:r>
              <a:rPr lang="tr-TR" dirty="0" err="1"/>
              <a:t>sâkin</a:t>
            </a:r>
            <a:r>
              <a:rPr lang="tr-TR" dirty="0"/>
              <a:t> olması durumunda birincinin son harfi </a:t>
            </a:r>
            <a:r>
              <a:rPr lang="tr-TR" dirty="0" err="1"/>
              <a:t>med</a:t>
            </a:r>
            <a:r>
              <a:rPr lang="tr-TR" dirty="0"/>
              <a:t> harfi ise </a:t>
            </a:r>
            <a:r>
              <a:rPr lang="tr-TR" dirty="0" err="1"/>
              <a:t>med</a:t>
            </a:r>
            <a:r>
              <a:rPr lang="tr-TR" dirty="0"/>
              <a:t> yapılmadan ikinci kelimeye geçilir. </a:t>
            </a:r>
          </a:p>
          <a:p>
            <a:pPr algn="just"/>
            <a:r>
              <a:rPr lang="tr-TR" dirty="0"/>
              <a:t>3.</a:t>
            </a:r>
            <a:r>
              <a:rPr lang="tr-TR" dirty="0" err="1"/>
              <a:t>Vasl</a:t>
            </a:r>
            <a:r>
              <a:rPr lang="tr-TR" dirty="0"/>
              <a:t> yapılacak kelimenin sonu </a:t>
            </a:r>
            <a:r>
              <a:rPr lang="tr-TR" dirty="0" err="1"/>
              <a:t>tenvinli</a:t>
            </a:r>
            <a:r>
              <a:rPr lang="tr-TR" dirty="0"/>
              <a:t> olduğunda esreli </a:t>
            </a:r>
            <a:r>
              <a:rPr lang="tr-TR" dirty="0" smtClean="0"/>
              <a:t>bir ن   olarak </a:t>
            </a:r>
            <a:r>
              <a:rPr lang="tr-TR" dirty="0"/>
              <a:t>okunur.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Âsım</a:t>
            </a:r>
            <a:r>
              <a:rPr lang="tr-TR" b="1" dirty="0" smtClean="0"/>
              <a:t> Kıraatine Özgü Kurallar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/>
              <a:t>Âsım</a:t>
            </a:r>
            <a:r>
              <a:rPr lang="tr-TR" dirty="0" smtClean="0"/>
              <a:t> Kıraatine göre besmele </a:t>
            </a:r>
            <a:r>
              <a:rPr lang="tr-TR" dirty="0" err="1" smtClean="0"/>
              <a:t>vasl</a:t>
            </a:r>
            <a:r>
              <a:rPr lang="tr-TR" dirty="0" smtClean="0"/>
              <a:t> hemzesi bulunan </a:t>
            </a:r>
            <a:r>
              <a:rPr lang="tr-TR" dirty="0" err="1" smtClean="0"/>
              <a:t>sûrenin</a:t>
            </a:r>
            <a:r>
              <a:rPr lang="tr-TR" dirty="0" smtClean="0"/>
              <a:t> ilk </a:t>
            </a:r>
            <a:r>
              <a:rPr lang="tr-TR" dirty="0" err="1" smtClean="0"/>
              <a:t>âyetine</a:t>
            </a:r>
            <a:r>
              <a:rPr lang="tr-TR" dirty="0" smtClean="0"/>
              <a:t> </a:t>
            </a:r>
            <a:r>
              <a:rPr lang="tr-TR" dirty="0" err="1" smtClean="0"/>
              <a:t>vasledilerek</a:t>
            </a:r>
            <a:r>
              <a:rPr lang="tr-TR" dirty="0" smtClean="0"/>
              <a:t> okunduğunda hemze okunmaz. Besmelenin son harfi olan </a:t>
            </a:r>
            <a:r>
              <a:rPr lang="ar-SA" dirty="0" smtClean="0"/>
              <a:t>م</a:t>
            </a:r>
            <a:r>
              <a:rPr lang="tr-TR" dirty="0" smtClean="0"/>
              <a:t>’in esresi ile ilk </a:t>
            </a:r>
            <a:r>
              <a:rPr lang="tr-TR" dirty="0" err="1" smtClean="0"/>
              <a:t>âyete</a:t>
            </a:r>
            <a:r>
              <a:rPr lang="tr-TR" dirty="0" smtClean="0"/>
              <a:t> geçilir.</a:t>
            </a:r>
          </a:p>
          <a:p>
            <a:pPr algn="just"/>
            <a:r>
              <a:rPr lang="tr-TR" dirty="0" smtClean="0"/>
              <a:t>Hemze-i kat’ ile başlayan </a:t>
            </a:r>
            <a:r>
              <a:rPr lang="tr-TR" dirty="0" err="1" smtClean="0"/>
              <a:t>sûrelerde</a:t>
            </a:r>
            <a:r>
              <a:rPr lang="tr-TR" dirty="0" smtClean="0"/>
              <a:t> hem </a:t>
            </a:r>
            <a:r>
              <a:rPr lang="tr-TR" dirty="0" err="1" smtClean="0"/>
              <a:t>vakf</a:t>
            </a:r>
            <a:r>
              <a:rPr lang="tr-TR" dirty="0" smtClean="0"/>
              <a:t> hem de </a:t>
            </a:r>
            <a:r>
              <a:rPr lang="tr-TR" dirty="0" err="1" smtClean="0"/>
              <a:t>vasl</a:t>
            </a:r>
            <a:r>
              <a:rPr lang="tr-TR" dirty="0" smtClean="0"/>
              <a:t> halinde hemze okunur. </a:t>
            </a:r>
          </a:p>
          <a:p>
            <a:pPr algn="just"/>
            <a:r>
              <a:rPr lang="tr-TR" dirty="0" smtClean="0"/>
              <a:t>Âli </a:t>
            </a:r>
            <a:r>
              <a:rPr lang="tr-TR" dirty="0" err="1" smtClean="0"/>
              <a:t>İmrân</a:t>
            </a:r>
            <a:r>
              <a:rPr lang="tr-TR" dirty="0" smtClean="0"/>
              <a:t> </a:t>
            </a:r>
            <a:r>
              <a:rPr lang="tr-TR" dirty="0" err="1" smtClean="0"/>
              <a:t>Sûresinin</a:t>
            </a:r>
            <a:r>
              <a:rPr lang="tr-TR" dirty="0" smtClean="0"/>
              <a:t> başındaki  </a:t>
            </a:r>
            <a:r>
              <a:rPr lang="ar-SA" b="1" dirty="0" smtClean="0"/>
              <a:t>الٓمٓۚ</a:t>
            </a:r>
            <a:r>
              <a:rPr lang="ar-SA" dirty="0" smtClean="0"/>
              <a:t> </a:t>
            </a:r>
            <a:r>
              <a:rPr lang="tr-TR" dirty="0" smtClean="0"/>
              <a:t> sonraki </a:t>
            </a:r>
            <a:r>
              <a:rPr lang="tr-TR" dirty="0" err="1" smtClean="0"/>
              <a:t>âyete</a:t>
            </a:r>
            <a:r>
              <a:rPr lang="tr-TR" dirty="0" smtClean="0"/>
              <a:t> </a:t>
            </a:r>
            <a:r>
              <a:rPr lang="tr-TR" dirty="0" err="1" smtClean="0"/>
              <a:t>vasledildiğinde</a:t>
            </a:r>
            <a:r>
              <a:rPr lang="tr-TR" dirty="0" smtClean="0"/>
              <a:t> lafza-i celale tazim için </a:t>
            </a:r>
            <a:r>
              <a:rPr lang="ar-SA" dirty="0" smtClean="0"/>
              <a:t>م</a:t>
            </a:r>
            <a:r>
              <a:rPr lang="tr-TR" dirty="0" smtClean="0"/>
              <a:t>’e üstünlü okunarak geçiş yapılır.</a:t>
            </a:r>
          </a:p>
          <a:p>
            <a:pPr algn="just"/>
            <a:r>
              <a:rPr lang="tr-TR" dirty="0" smtClean="0"/>
              <a:t> </a:t>
            </a:r>
            <a:r>
              <a:rPr lang="ar-SA" b="1" dirty="0" smtClean="0"/>
              <a:t>وَالْقُرْاٰنِ الْحَك۪يمِۙ يٰسٓۜ</a:t>
            </a:r>
            <a:r>
              <a:rPr lang="tr-TR" b="1" dirty="0" smtClean="0"/>
              <a:t>  </a:t>
            </a:r>
            <a:r>
              <a:rPr lang="tr-TR" dirty="0" smtClean="0"/>
              <a:t>ve  </a:t>
            </a:r>
            <a:r>
              <a:rPr lang="ar-SA" b="1" dirty="0" smtClean="0"/>
              <a:t>نٓ وَالْقَلَمِ وَمَا يَسْطُرُونَۙ</a:t>
            </a:r>
            <a:r>
              <a:rPr lang="tr-TR" b="1" dirty="0" smtClean="0"/>
              <a:t> </a:t>
            </a:r>
            <a:r>
              <a:rPr lang="tr-TR" dirty="0" smtClean="0"/>
              <a:t>örneklerinde </a:t>
            </a:r>
            <a:r>
              <a:rPr lang="tr-TR" dirty="0" err="1" smtClean="0"/>
              <a:t>mukattaa</a:t>
            </a:r>
            <a:r>
              <a:rPr lang="tr-TR" dirty="0" smtClean="0"/>
              <a:t> harflerinden sonra </a:t>
            </a:r>
            <a:r>
              <a:rPr lang="tr-TR" dirty="0" err="1" smtClean="0"/>
              <a:t>vasl</a:t>
            </a:r>
            <a:r>
              <a:rPr lang="tr-TR" dirty="0" smtClean="0"/>
              <a:t> yapıldığında </a:t>
            </a:r>
            <a:r>
              <a:rPr lang="tr-TR" dirty="0" err="1" smtClean="0"/>
              <a:t>idğam</a:t>
            </a:r>
            <a:r>
              <a:rPr lang="tr-TR" dirty="0" smtClean="0"/>
              <a:t> ve </a:t>
            </a:r>
            <a:r>
              <a:rPr lang="tr-TR" dirty="0" err="1" smtClean="0"/>
              <a:t>İzhâr</a:t>
            </a:r>
            <a:r>
              <a:rPr lang="tr-TR" dirty="0" smtClean="0"/>
              <a:t> yapılarak okunabilir.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Âsım</a:t>
            </a:r>
            <a:r>
              <a:rPr lang="tr-TR" b="1" dirty="0" smtClean="0"/>
              <a:t> Kıraatine Özgü Kurallar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ar-SA" b="1" dirty="0" smtClean="0"/>
              <a:t>اَيُّهَا</a:t>
            </a:r>
            <a:r>
              <a:rPr lang="tr-TR" dirty="0" smtClean="0"/>
              <a:t> kelimesi </a:t>
            </a:r>
            <a:r>
              <a:rPr lang="tr-TR" dirty="0" err="1" smtClean="0"/>
              <a:t>vakf</a:t>
            </a:r>
            <a:r>
              <a:rPr lang="tr-TR" dirty="0" smtClean="0"/>
              <a:t> halinde uzatılarak okunur. </a:t>
            </a:r>
            <a:r>
              <a:rPr lang="tr-TR" dirty="0" err="1" smtClean="0"/>
              <a:t>Mushafta</a:t>
            </a:r>
            <a:r>
              <a:rPr lang="tr-TR" dirty="0" smtClean="0"/>
              <a:t> üç yerde bu kelime </a:t>
            </a:r>
            <a:r>
              <a:rPr lang="ar-SA" b="1" dirty="0" smtClean="0"/>
              <a:t>اَيُّهَ</a:t>
            </a:r>
            <a:r>
              <a:rPr lang="tr-TR" dirty="0" smtClean="0"/>
              <a:t> şeklinde yazılır. İmam </a:t>
            </a:r>
            <a:r>
              <a:rPr lang="tr-TR" dirty="0" err="1" smtClean="0"/>
              <a:t>Âsım</a:t>
            </a:r>
            <a:r>
              <a:rPr lang="tr-TR" dirty="0" smtClean="0"/>
              <a:t> bu üç yerde </a:t>
            </a:r>
            <a:r>
              <a:rPr lang="ar-SA" b="1" dirty="0" smtClean="0"/>
              <a:t>اَيُّهَ</a:t>
            </a:r>
            <a:r>
              <a:rPr lang="tr-TR" dirty="0" smtClean="0"/>
              <a:t> kelimelerini </a:t>
            </a:r>
            <a:r>
              <a:rPr lang="tr-TR" dirty="0" err="1" smtClean="0"/>
              <a:t>vakf</a:t>
            </a:r>
            <a:r>
              <a:rPr lang="tr-TR" dirty="0" smtClean="0"/>
              <a:t> halinde </a:t>
            </a:r>
            <a:r>
              <a:rPr lang="tr-TR" dirty="0" err="1" smtClean="0"/>
              <a:t>med</a:t>
            </a:r>
            <a:r>
              <a:rPr lang="tr-TR" dirty="0" smtClean="0"/>
              <a:t> yapmadan okur. </a:t>
            </a:r>
          </a:p>
          <a:p>
            <a:pPr algn="just"/>
            <a:r>
              <a:rPr lang="ar-SA" b="1" dirty="0" smtClean="0"/>
              <a:t>ص</a:t>
            </a:r>
            <a:r>
              <a:rPr lang="tr-TR" dirty="0" smtClean="0"/>
              <a:t> harfi ile yazılan bazı kelimelerde </a:t>
            </a:r>
            <a:r>
              <a:rPr lang="ar-SA" b="1" dirty="0" smtClean="0"/>
              <a:t>ص</a:t>
            </a:r>
            <a:r>
              <a:rPr lang="tr-TR" dirty="0" smtClean="0"/>
              <a:t> harfi  </a:t>
            </a:r>
            <a:r>
              <a:rPr lang="ar-SA" b="1" dirty="0" smtClean="0"/>
              <a:t>س</a:t>
            </a:r>
            <a:r>
              <a:rPr lang="tr-TR" dirty="0" smtClean="0"/>
              <a:t> olarak da okunur. </a:t>
            </a:r>
          </a:p>
          <a:p>
            <a:pPr algn="just"/>
            <a:r>
              <a:rPr lang="ar-SA" b="1" dirty="0" smtClean="0"/>
              <a:t>آٰلذَّكَرَيْنِ</a:t>
            </a:r>
            <a:r>
              <a:rPr lang="tr-TR" dirty="0" smtClean="0"/>
              <a:t> (</a:t>
            </a:r>
            <a:r>
              <a:rPr lang="tr-TR" dirty="0" err="1" smtClean="0"/>
              <a:t>En’âm</a:t>
            </a:r>
            <a:r>
              <a:rPr lang="tr-TR" dirty="0" smtClean="0"/>
              <a:t> 6/143,144), </a:t>
            </a:r>
            <a:r>
              <a:rPr lang="ar-SA" dirty="0" smtClean="0"/>
              <a:t> </a:t>
            </a:r>
            <a:r>
              <a:rPr lang="ar-SA" b="1" dirty="0" smtClean="0"/>
              <a:t>آلآن</a:t>
            </a:r>
            <a:r>
              <a:rPr lang="tr-TR" dirty="0" smtClean="0"/>
              <a:t> (Yunus 10/51,91) ve </a:t>
            </a:r>
            <a:r>
              <a:rPr lang="ar-SA" b="1" dirty="0" smtClean="0"/>
              <a:t>آٰللّٰهُ</a:t>
            </a:r>
            <a:r>
              <a:rPr lang="tr-TR" dirty="0" smtClean="0"/>
              <a:t> (Yunus 10/59, </a:t>
            </a:r>
            <a:r>
              <a:rPr lang="tr-TR" dirty="0" err="1" smtClean="0"/>
              <a:t>Neml</a:t>
            </a:r>
            <a:r>
              <a:rPr lang="tr-TR" dirty="0" smtClean="0"/>
              <a:t> 27/59) kelimeleri </a:t>
            </a:r>
            <a:r>
              <a:rPr lang="tr-TR" dirty="0" err="1" smtClean="0"/>
              <a:t>medd</a:t>
            </a:r>
            <a:r>
              <a:rPr lang="tr-TR" dirty="0" smtClean="0"/>
              <a:t>-i lâzım yapılarak okunduğu gibi </a:t>
            </a:r>
            <a:r>
              <a:rPr lang="tr-TR" dirty="0" err="1" smtClean="0"/>
              <a:t>teshîl</a:t>
            </a:r>
            <a:r>
              <a:rPr lang="tr-TR" dirty="0" smtClean="0"/>
              <a:t> ile de okunabilirler. Ancak </a:t>
            </a:r>
            <a:r>
              <a:rPr lang="tr-TR" dirty="0" err="1" smtClean="0"/>
              <a:t>medd</a:t>
            </a:r>
            <a:r>
              <a:rPr lang="tr-TR" dirty="0" smtClean="0"/>
              <a:t>-i lâzım yapılarak okunması tercih edilmektedir.</a:t>
            </a:r>
          </a:p>
          <a:p>
            <a:pPr algn="just"/>
            <a:r>
              <a:rPr lang="ar-SA" b="1" dirty="0" smtClean="0"/>
              <a:t>ضَعْفٍ</a:t>
            </a:r>
            <a:r>
              <a:rPr lang="tr-TR" dirty="0" smtClean="0"/>
              <a:t> (</a:t>
            </a:r>
            <a:r>
              <a:rPr lang="tr-TR" dirty="0" err="1" smtClean="0"/>
              <a:t>Rûm</a:t>
            </a:r>
            <a:r>
              <a:rPr lang="tr-TR" dirty="0" smtClean="0"/>
              <a:t> 30/54) kelimesi </a:t>
            </a:r>
            <a:r>
              <a:rPr lang="ar-SA" dirty="0" smtClean="0"/>
              <a:t> </a:t>
            </a:r>
            <a:r>
              <a:rPr lang="ar-SA" b="1" dirty="0" smtClean="0"/>
              <a:t>ضّعف</a:t>
            </a:r>
            <a:r>
              <a:rPr lang="tr-TR" dirty="0" smtClean="0"/>
              <a:t>  (</a:t>
            </a:r>
            <a:r>
              <a:rPr lang="tr-TR" dirty="0" err="1" smtClean="0"/>
              <a:t>du’fin</a:t>
            </a:r>
            <a:r>
              <a:rPr lang="tr-TR" dirty="0" smtClean="0"/>
              <a:t>) şeklinde ötreli olarak da okunur. Ancak bu kelimenin üstünlü okunuşu tercih edilmektedir.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Konular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Vakf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Vakf</a:t>
            </a:r>
            <a:r>
              <a:rPr lang="tr-TR" dirty="0"/>
              <a:t> İşaretleri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Vakf</a:t>
            </a:r>
            <a:r>
              <a:rPr lang="tr-TR" dirty="0"/>
              <a:t> </a:t>
            </a:r>
            <a:r>
              <a:rPr lang="tr-TR" dirty="0" smtClean="0"/>
              <a:t>Kurallar</a:t>
            </a:r>
          </a:p>
          <a:p>
            <a:pPr marL="914400" lvl="1" indent="-514350">
              <a:buFont typeface="+mj-lt"/>
              <a:buAutoNum type="arabicPeriod"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İbtidâ</a:t>
            </a:r>
            <a:endParaRPr lang="tr-TR" b="1" dirty="0" smtClean="0"/>
          </a:p>
          <a:p>
            <a:pPr marL="514350" indent="-514350">
              <a:buFont typeface="+mj-lt"/>
              <a:buAutoNum type="arabicPeriod"/>
            </a:pPr>
            <a:endParaRPr lang="tr-TR" b="1" dirty="0" smtClean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Vasl</a:t>
            </a:r>
            <a:r>
              <a:rPr lang="tr-TR" b="1" dirty="0" smtClean="0"/>
              <a:t> 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Vasl’ın</a:t>
            </a:r>
            <a:r>
              <a:rPr lang="tr-TR" dirty="0"/>
              <a:t> </a:t>
            </a:r>
            <a:r>
              <a:rPr lang="tr-TR" dirty="0" smtClean="0"/>
              <a:t>Kuralları</a:t>
            </a:r>
          </a:p>
          <a:p>
            <a:pPr marL="914400" lvl="1" indent="-514350">
              <a:buNone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/>
              <a:t>Âsım</a:t>
            </a:r>
            <a:r>
              <a:rPr lang="tr-TR" b="1" dirty="0"/>
              <a:t> Kıraatine Özgü Kurallar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VAKF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Vakf</a:t>
            </a:r>
            <a:r>
              <a:rPr lang="tr-TR" dirty="0"/>
              <a:t>, tilavet sırasında herhangi bir kelimenin </a:t>
            </a:r>
            <a:r>
              <a:rPr lang="tr-TR" dirty="0" smtClean="0"/>
              <a:t>sonunda </a:t>
            </a:r>
            <a:r>
              <a:rPr lang="tr-TR" dirty="0"/>
              <a:t>nefes almak için durmak demektir. </a:t>
            </a:r>
            <a:endParaRPr lang="tr-TR" dirty="0" smtClean="0"/>
          </a:p>
          <a:p>
            <a:pPr algn="just">
              <a:buNone/>
            </a:pPr>
            <a:endParaRPr lang="tr-TR" dirty="0"/>
          </a:p>
          <a:p>
            <a:pPr algn="just"/>
            <a:r>
              <a:rPr lang="tr-TR" dirty="0"/>
              <a:t>Elimizde mevcut Mushaflardaki </a:t>
            </a:r>
            <a:r>
              <a:rPr lang="tr-TR" dirty="0" err="1"/>
              <a:t>vakf</a:t>
            </a:r>
            <a:r>
              <a:rPr lang="tr-TR" dirty="0"/>
              <a:t> işaretleri </a:t>
            </a:r>
            <a:r>
              <a:rPr lang="tr-TR" dirty="0" err="1"/>
              <a:t>Secâvendî</a:t>
            </a:r>
            <a:r>
              <a:rPr lang="tr-TR" dirty="0"/>
              <a:t> tarafından konulmuştur. Bu yüzden Mushaflardaki </a:t>
            </a:r>
            <a:r>
              <a:rPr lang="tr-TR" dirty="0" err="1"/>
              <a:t>vakf</a:t>
            </a:r>
            <a:r>
              <a:rPr lang="tr-TR" dirty="0"/>
              <a:t> işaretlerine </a:t>
            </a:r>
            <a:r>
              <a:rPr lang="tr-TR" i="1" dirty="0" err="1"/>
              <a:t>secâvend</a:t>
            </a:r>
            <a:r>
              <a:rPr lang="tr-TR" i="1" dirty="0"/>
              <a:t> </a:t>
            </a:r>
            <a:r>
              <a:rPr lang="tr-TR" dirty="0"/>
              <a:t>denmiştir.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err="1" smtClean="0"/>
              <a:t>vakf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000" dirty="0" err="1" smtClean="0"/>
              <a:t>Secâvendî’ye</a:t>
            </a:r>
            <a:r>
              <a:rPr lang="tr-TR" sz="2000" dirty="0" smtClean="0"/>
              <a:t> göre vakfın beş derecesi vardır. O bunları beş </a:t>
            </a:r>
            <a:r>
              <a:rPr lang="tr-TR" sz="2000" dirty="0" err="1" smtClean="0"/>
              <a:t>vakf</a:t>
            </a:r>
            <a:r>
              <a:rPr lang="tr-TR" sz="2000" dirty="0" smtClean="0"/>
              <a:t> işaretiyle göstermiştir:</a:t>
            </a:r>
          </a:p>
          <a:p>
            <a:pPr algn="just"/>
            <a:r>
              <a:rPr lang="tr-TR" sz="2000" i="1" dirty="0" err="1" smtClean="0"/>
              <a:t>Vakf</a:t>
            </a:r>
            <a:r>
              <a:rPr lang="tr-TR" sz="2000" i="1" dirty="0" smtClean="0"/>
              <a:t>-ı Lâzım, </a:t>
            </a:r>
            <a:r>
              <a:rPr lang="tr-TR" sz="2000" dirty="0" err="1" smtClean="0"/>
              <a:t>vakf</a:t>
            </a:r>
            <a:r>
              <a:rPr lang="tr-TR" sz="2000" dirty="0" smtClean="0"/>
              <a:t> yapılmasının gerekli olduğunu gösterir. Bu vakfın işareti  </a:t>
            </a:r>
            <a:r>
              <a:rPr lang="ar-SA" sz="2000" dirty="0" smtClean="0"/>
              <a:t>م</a:t>
            </a:r>
            <a:r>
              <a:rPr lang="tr-TR" sz="2000" dirty="0" smtClean="0"/>
              <a:t>’</a:t>
            </a:r>
            <a:r>
              <a:rPr lang="tr-TR" sz="2000" dirty="0" err="1" smtClean="0"/>
              <a:t>dir</a:t>
            </a:r>
            <a:r>
              <a:rPr lang="tr-TR" sz="2000" dirty="0" smtClean="0"/>
              <a:t>. </a:t>
            </a:r>
          </a:p>
          <a:p>
            <a:pPr algn="just"/>
            <a:r>
              <a:rPr lang="tr-TR" sz="2000" i="1" dirty="0" err="1" smtClean="0"/>
              <a:t>Vakf</a:t>
            </a:r>
            <a:r>
              <a:rPr lang="tr-TR" sz="2000" i="1" dirty="0" smtClean="0"/>
              <a:t>-ı Mutlak, </a:t>
            </a:r>
            <a:r>
              <a:rPr lang="tr-TR" sz="2000" dirty="0" smtClean="0"/>
              <a:t>cümle ve söz başlangıcı olduğunu gösterir. İşareti  </a:t>
            </a:r>
            <a:r>
              <a:rPr lang="ar-SA" sz="2000" dirty="0" smtClean="0"/>
              <a:t>ط</a:t>
            </a:r>
            <a:r>
              <a:rPr lang="tr-TR" sz="2000" dirty="0" smtClean="0"/>
              <a:t>’ dır. </a:t>
            </a:r>
          </a:p>
          <a:p>
            <a:pPr algn="just"/>
            <a:r>
              <a:rPr lang="tr-TR" sz="2000" i="1" dirty="0" err="1" smtClean="0"/>
              <a:t>Vakf</a:t>
            </a:r>
            <a:r>
              <a:rPr lang="tr-TR" sz="2000" i="1" dirty="0" smtClean="0"/>
              <a:t>-ı </a:t>
            </a:r>
            <a:r>
              <a:rPr lang="tr-TR" sz="2000" i="1" dirty="0" err="1" smtClean="0"/>
              <a:t>Câiz</a:t>
            </a:r>
            <a:r>
              <a:rPr lang="tr-TR" sz="2000" i="1" dirty="0" smtClean="0"/>
              <a:t>, </a:t>
            </a:r>
            <a:r>
              <a:rPr lang="tr-TR" sz="2000" dirty="0" err="1" smtClean="0"/>
              <a:t>vakf</a:t>
            </a:r>
            <a:r>
              <a:rPr lang="tr-TR" sz="2000" dirty="0" smtClean="0"/>
              <a:t> ve </a:t>
            </a:r>
            <a:r>
              <a:rPr lang="tr-TR" sz="2000" dirty="0" err="1" smtClean="0"/>
              <a:t>vasl</a:t>
            </a:r>
            <a:r>
              <a:rPr lang="tr-TR" sz="2000" dirty="0" smtClean="0"/>
              <a:t> yapılabilir; ancak </a:t>
            </a:r>
            <a:r>
              <a:rPr lang="tr-TR" sz="2000" dirty="0" err="1" smtClean="0"/>
              <a:t>vakf</a:t>
            </a:r>
            <a:r>
              <a:rPr lang="tr-TR" sz="2000" dirty="0" smtClean="0"/>
              <a:t> yapmak tercih edilir. İşareti  </a:t>
            </a:r>
            <a:r>
              <a:rPr lang="ar-SA" sz="2000" dirty="0" smtClean="0"/>
              <a:t>ج</a:t>
            </a:r>
            <a:r>
              <a:rPr lang="tr-TR" sz="2000" dirty="0" smtClean="0"/>
              <a:t> </a:t>
            </a:r>
            <a:r>
              <a:rPr lang="tr-TR" sz="2000" dirty="0" err="1" smtClean="0"/>
              <a:t>dir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i="1" dirty="0" err="1" smtClean="0"/>
              <a:t>Vakf</a:t>
            </a:r>
            <a:r>
              <a:rPr lang="tr-TR" sz="2000" i="1" dirty="0" smtClean="0"/>
              <a:t>-ı </a:t>
            </a:r>
            <a:r>
              <a:rPr lang="tr-TR" sz="2000" i="1" dirty="0" err="1" smtClean="0"/>
              <a:t>Mucevvez</a:t>
            </a:r>
            <a:r>
              <a:rPr lang="tr-TR" sz="2000" i="1" dirty="0" smtClean="0"/>
              <a:t>, </a:t>
            </a:r>
            <a:r>
              <a:rPr lang="tr-TR" sz="2000" dirty="0" err="1" smtClean="0"/>
              <a:t>vakf</a:t>
            </a:r>
            <a:r>
              <a:rPr lang="tr-TR" sz="2000" dirty="0" smtClean="0"/>
              <a:t> ve </a:t>
            </a:r>
            <a:r>
              <a:rPr lang="tr-TR" sz="2000" dirty="0" err="1" smtClean="0"/>
              <a:t>vasl</a:t>
            </a:r>
            <a:r>
              <a:rPr lang="tr-TR" sz="2000" dirty="0" smtClean="0"/>
              <a:t> yapılabilir; ancak </a:t>
            </a:r>
            <a:r>
              <a:rPr lang="tr-TR" sz="2000" dirty="0" err="1" smtClean="0"/>
              <a:t>vasl</a:t>
            </a:r>
            <a:r>
              <a:rPr lang="tr-TR" sz="2000" dirty="0" smtClean="0"/>
              <a:t> yapmak daha uygundur. İşareti  </a:t>
            </a:r>
            <a:r>
              <a:rPr lang="ar-SA" sz="2000" dirty="0" smtClean="0"/>
              <a:t>ز</a:t>
            </a:r>
            <a:r>
              <a:rPr lang="tr-TR" sz="2000" dirty="0" smtClean="0"/>
              <a:t>’ </a:t>
            </a:r>
            <a:r>
              <a:rPr lang="tr-TR" sz="2000" dirty="0" err="1" smtClean="0"/>
              <a:t>dir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i="1" dirty="0" err="1" smtClean="0"/>
              <a:t>Vakf</a:t>
            </a:r>
            <a:r>
              <a:rPr lang="tr-TR" sz="2000" i="1" dirty="0" smtClean="0"/>
              <a:t>-ı Murahhas, </a:t>
            </a:r>
            <a:r>
              <a:rPr lang="tr-TR" sz="2000" dirty="0" smtClean="0"/>
              <a:t>aslında durulması uygun olmayan, ancak </a:t>
            </a:r>
            <a:r>
              <a:rPr lang="tr-TR" sz="2000" dirty="0" err="1" smtClean="0"/>
              <a:t>âyetin</a:t>
            </a:r>
            <a:r>
              <a:rPr lang="tr-TR" sz="2000" dirty="0" smtClean="0"/>
              <a:t> uzun olması ve nefesin yetmemesi nedeniyle </a:t>
            </a:r>
            <a:r>
              <a:rPr lang="tr-TR" sz="2000" dirty="0" err="1" smtClean="0"/>
              <a:t>vakf</a:t>
            </a:r>
            <a:r>
              <a:rPr lang="tr-TR" sz="2000" dirty="0" smtClean="0"/>
              <a:t> yapılmasına ruhsat verilmiş </a:t>
            </a:r>
            <a:r>
              <a:rPr lang="tr-TR" sz="2000" dirty="0" err="1" smtClean="0"/>
              <a:t>vakf’dır</a:t>
            </a:r>
            <a:r>
              <a:rPr lang="tr-TR" sz="2000" dirty="0" smtClean="0"/>
              <a:t>. İşareti  </a:t>
            </a:r>
            <a:r>
              <a:rPr lang="ar-SA" sz="2000" dirty="0" smtClean="0"/>
              <a:t>ص</a:t>
            </a:r>
            <a:r>
              <a:rPr lang="tr-TR" sz="2000" dirty="0" smtClean="0"/>
              <a:t>’ 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vakf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Mushaflara </a:t>
            </a:r>
            <a:r>
              <a:rPr lang="tr-TR" dirty="0" err="1" smtClean="0"/>
              <a:t>Secâvendî’nin</a:t>
            </a:r>
            <a:r>
              <a:rPr lang="tr-TR" dirty="0" smtClean="0"/>
              <a:t> koyduğu vakıf işaretlerinin dışında bazı işaretler daha konulmuştur. Bunlar,   </a:t>
            </a:r>
            <a:r>
              <a:rPr lang="ar-SA" b="1" dirty="0" smtClean="0"/>
              <a:t>ق</a:t>
            </a:r>
            <a:r>
              <a:rPr lang="tr-TR" b="1" dirty="0" smtClean="0"/>
              <a:t> , </a:t>
            </a:r>
            <a:r>
              <a:rPr lang="ar-SA" b="1" dirty="0" smtClean="0"/>
              <a:t>لا</a:t>
            </a:r>
            <a:r>
              <a:rPr lang="tr-TR" b="1" dirty="0" smtClean="0"/>
              <a:t> ,  </a:t>
            </a:r>
            <a:r>
              <a:rPr lang="ar-SA" b="1" dirty="0" smtClean="0"/>
              <a:t>قف</a:t>
            </a:r>
            <a:r>
              <a:rPr lang="tr-TR" b="1" dirty="0" smtClean="0"/>
              <a:t>,  </a:t>
            </a:r>
            <a:r>
              <a:rPr lang="ar-SA" b="1" dirty="0" smtClean="0"/>
              <a:t>صلي</a:t>
            </a:r>
            <a:r>
              <a:rPr lang="tr-TR" b="1" dirty="0" smtClean="0"/>
              <a:t> </a:t>
            </a:r>
            <a:r>
              <a:rPr lang="tr-TR" dirty="0" smtClean="0"/>
              <a:t> ve iki grup halinde üç nokta gibi işaretlerdir.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Zorunlu olarak </a:t>
            </a:r>
            <a:r>
              <a:rPr lang="tr-TR" dirty="0" err="1" smtClean="0"/>
              <a:t>vakf</a:t>
            </a:r>
            <a:r>
              <a:rPr lang="tr-TR" dirty="0" smtClean="0"/>
              <a:t> işaretlerinin bulunmadığı yerlerde durulduğunda uygun bir yerden geriden alarak okumayı sürdürmek gerekir.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Vakf</a:t>
            </a:r>
            <a:r>
              <a:rPr lang="tr-TR" dirty="0" smtClean="0"/>
              <a:t> Kuralları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1. Son harfi </a:t>
            </a:r>
            <a:r>
              <a:rPr lang="tr-TR" dirty="0" err="1" smtClean="0"/>
              <a:t>sâkin</a:t>
            </a:r>
            <a:r>
              <a:rPr lang="tr-TR" dirty="0" smtClean="0"/>
              <a:t> olan bir kelimede </a:t>
            </a:r>
            <a:r>
              <a:rPr lang="tr-TR" dirty="0" err="1" smtClean="0"/>
              <a:t>vakf</a:t>
            </a:r>
            <a:r>
              <a:rPr lang="tr-TR" dirty="0" smtClean="0"/>
              <a:t> yapıldığında ilgili kelime olduğu gibi okunur.    </a:t>
            </a:r>
          </a:p>
          <a:p>
            <a:pPr algn="just"/>
            <a:r>
              <a:rPr lang="tr-TR" dirty="0" smtClean="0"/>
              <a:t>2. </a:t>
            </a:r>
            <a:r>
              <a:rPr lang="tr-TR" dirty="0" err="1" smtClean="0"/>
              <a:t>Vakf</a:t>
            </a:r>
            <a:r>
              <a:rPr lang="tr-TR" dirty="0" smtClean="0"/>
              <a:t> yapılacak kelimenin son harfi üstünlü, esreli veya ötreli ise arızî bir sükûnla </a:t>
            </a:r>
            <a:r>
              <a:rPr lang="tr-TR" dirty="0" err="1" smtClean="0"/>
              <a:t>sâkin</a:t>
            </a:r>
            <a:r>
              <a:rPr lang="tr-TR" dirty="0" smtClean="0"/>
              <a:t> olarak okunur.     </a:t>
            </a:r>
          </a:p>
          <a:p>
            <a:pPr algn="just"/>
            <a:r>
              <a:rPr lang="tr-TR" dirty="0" smtClean="0"/>
              <a:t>3.  </a:t>
            </a:r>
            <a:r>
              <a:rPr lang="tr-TR" dirty="0" err="1" smtClean="0"/>
              <a:t>Vakf</a:t>
            </a:r>
            <a:r>
              <a:rPr lang="tr-TR" dirty="0" smtClean="0"/>
              <a:t> yapılacak kelimenin son harfi şeddeli ise sükûn üzere </a:t>
            </a:r>
            <a:r>
              <a:rPr lang="tr-TR" dirty="0" err="1" smtClean="0"/>
              <a:t>vakf</a:t>
            </a:r>
            <a:r>
              <a:rPr lang="tr-TR" dirty="0" smtClean="0"/>
              <a:t> yapılır. </a:t>
            </a:r>
          </a:p>
          <a:p>
            <a:pPr lvl="0" algn="just"/>
            <a:r>
              <a:rPr lang="tr-TR" dirty="0" smtClean="0"/>
              <a:t>İki esre ve iki ötre ile sonlanan kelimelerde </a:t>
            </a:r>
            <a:r>
              <a:rPr lang="tr-TR" dirty="0" err="1" smtClean="0"/>
              <a:t>cezimle</a:t>
            </a:r>
            <a:r>
              <a:rPr lang="tr-TR" dirty="0" smtClean="0"/>
              <a:t> vakfedilir.</a:t>
            </a:r>
          </a:p>
          <a:p>
            <a:pPr algn="just"/>
            <a:r>
              <a:rPr lang="tr-TR" dirty="0" smtClean="0"/>
              <a:t>5. Son harfi, öncesi ötreli </a:t>
            </a:r>
            <a:r>
              <a:rPr lang="ar-SA" dirty="0" smtClean="0"/>
              <a:t>و</a:t>
            </a:r>
            <a:r>
              <a:rPr lang="tr-TR" dirty="0" smtClean="0"/>
              <a:t>  veya öncesi esreli </a:t>
            </a:r>
            <a:r>
              <a:rPr lang="ar-SA" dirty="0" smtClean="0"/>
              <a:t>ي</a:t>
            </a:r>
            <a:r>
              <a:rPr lang="tr-TR" dirty="0" smtClean="0"/>
              <a:t> olan kelimenin sonunda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tabiî</a:t>
            </a:r>
            <a:r>
              <a:rPr lang="tr-TR" dirty="0" smtClean="0"/>
              <a:t> yapılarak vakfedilir. Bu durumda her iki harf </a:t>
            </a:r>
            <a:r>
              <a:rPr lang="tr-TR" dirty="0" err="1" smtClean="0"/>
              <a:t>med</a:t>
            </a:r>
            <a:r>
              <a:rPr lang="tr-TR" dirty="0" smtClean="0"/>
              <a:t> harfine dönüşür.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Vakf</a:t>
            </a:r>
            <a:r>
              <a:rPr lang="tr-TR" dirty="0" smtClean="0"/>
              <a:t> kuralları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6. Sonu </a:t>
            </a:r>
            <a:r>
              <a:rPr lang="tr-TR" dirty="0" err="1" smtClean="0"/>
              <a:t>tenvinli</a:t>
            </a:r>
            <a:r>
              <a:rPr lang="tr-TR" dirty="0" smtClean="0"/>
              <a:t> yuvarlak   </a:t>
            </a:r>
            <a:r>
              <a:rPr lang="ar-SA" dirty="0" smtClean="0"/>
              <a:t>ة</a:t>
            </a:r>
            <a:r>
              <a:rPr lang="tr-TR" dirty="0" smtClean="0"/>
              <a:t>  ile biten kelimede vakfedilirken </a:t>
            </a:r>
            <a:r>
              <a:rPr lang="ar-SA" dirty="0" smtClean="0"/>
              <a:t>ة</a:t>
            </a:r>
            <a:r>
              <a:rPr lang="tr-TR" dirty="0" smtClean="0"/>
              <a:t>, </a:t>
            </a:r>
            <a:r>
              <a:rPr lang="ar-SA" dirty="0" smtClean="0"/>
              <a:t>ه</a:t>
            </a:r>
            <a:r>
              <a:rPr lang="tr-TR" dirty="0" smtClean="0"/>
              <a:t>’ye dönüştürülerek </a:t>
            </a:r>
            <a:r>
              <a:rPr lang="tr-TR" dirty="0" err="1" smtClean="0"/>
              <a:t>sâkin</a:t>
            </a:r>
            <a:r>
              <a:rPr lang="tr-TR" dirty="0" smtClean="0"/>
              <a:t> kılınır.     </a:t>
            </a:r>
          </a:p>
          <a:p>
            <a:pPr algn="just"/>
            <a:r>
              <a:rPr lang="tr-TR" dirty="0" smtClean="0"/>
              <a:t>7. </a:t>
            </a:r>
            <a:r>
              <a:rPr lang="tr-TR" dirty="0" err="1" smtClean="0"/>
              <a:t>Müfred</a:t>
            </a:r>
            <a:r>
              <a:rPr lang="tr-TR" dirty="0" smtClean="0"/>
              <a:t> müzekker </a:t>
            </a:r>
            <a:r>
              <a:rPr lang="tr-TR" dirty="0" err="1" smtClean="0"/>
              <a:t>ğâib</a:t>
            </a:r>
            <a:r>
              <a:rPr lang="tr-TR" dirty="0" smtClean="0"/>
              <a:t> zamiri olan </a:t>
            </a:r>
            <a:r>
              <a:rPr lang="ar-SA" dirty="0" smtClean="0"/>
              <a:t>ه</a:t>
            </a:r>
            <a:r>
              <a:rPr lang="tr-TR" dirty="0" smtClean="0"/>
              <a:t> zamiri kelimenin sonunda esreli ve ötreli iken </a:t>
            </a:r>
            <a:r>
              <a:rPr lang="tr-TR" dirty="0" err="1" smtClean="0"/>
              <a:t>sâkin</a:t>
            </a:r>
            <a:r>
              <a:rPr lang="tr-TR" dirty="0" smtClean="0"/>
              <a:t> kılınarak vakıf yapılır.  </a:t>
            </a:r>
          </a:p>
          <a:p>
            <a:pPr algn="just"/>
            <a:r>
              <a:rPr lang="tr-TR" dirty="0" smtClean="0"/>
              <a:t>8. Yuvarlak </a:t>
            </a:r>
            <a:r>
              <a:rPr lang="ar-SA" dirty="0" smtClean="0"/>
              <a:t>ة</a:t>
            </a:r>
            <a:r>
              <a:rPr lang="tr-TR" dirty="0" smtClean="0"/>
              <a:t>’</a:t>
            </a:r>
            <a:r>
              <a:rPr lang="tr-TR" dirty="0" err="1" smtClean="0"/>
              <a:t>ler</a:t>
            </a:r>
            <a:r>
              <a:rPr lang="tr-TR" dirty="0" smtClean="0"/>
              <a:t> dışında sonu iki üstünlü biten kelimelerin sonunda </a:t>
            </a:r>
            <a:r>
              <a:rPr lang="tr-TR" dirty="0" err="1" smtClean="0"/>
              <a:t>tenvin</a:t>
            </a:r>
            <a:r>
              <a:rPr lang="tr-TR" dirty="0" smtClean="0"/>
              <a:t> elife dönüştürülerek </a:t>
            </a:r>
            <a:r>
              <a:rPr lang="tr-TR" dirty="0" err="1" smtClean="0"/>
              <a:t>medli</a:t>
            </a:r>
            <a:r>
              <a:rPr lang="tr-TR" dirty="0" smtClean="0"/>
              <a:t> okunur. Buna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ivad</a:t>
            </a:r>
            <a:r>
              <a:rPr lang="tr-TR" dirty="0" smtClean="0"/>
              <a:t> da denir. </a:t>
            </a:r>
          </a:p>
          <a:p>
            <a:pPr algn="just"/>
            <a:r>
              <a:rPr lang="tr-TR" dirty="0" smtClean="0"/>
              <a:t>9. Sonu elif ile biten kelimelerde vakıf yapılırken yine </a:t>
            </a:r>
            <a:r>
              <a:rPr lang="tr-TR" dirty="0" err="1" smtClean="0"/>
              <a:t>medd</a:t>
            </a:r>
            <a:r>
              <a:rPr lang="tr-TR" dirty="0" smtClean="0"/>
              <a:t> </a:t>
            </a:r>
            <a:r>
              <a:rPr lang="tr-TR" dirty="0" err="1" smtClean="0"/>
              <a:t>üzre</a:t>
            </a:r>
            <a:r>
              <a:rPr lang="tr-TR" dirty="0" smtClean="0"/>
              <a:t> durulur.</a:t>
            </a:r>
          </a:p>
          <a:p>
            <a:pPr algn="just"/>
            <a:r>
              <a:rPr lang="tr-TR" dirty="0" smtClean="0"/>
              <a:t>10. Birinci tekil şahıs zamiri olan  </a:t>
            </a:r>
            <a:r>
              <a:rPr lang="ar-SA" dirty="0" smtClean="0"/>
              <a:t>اَنَا۬</a:t>
            </a:r>
            <a:r>
              <a:rPr lang="tr-TR" dirty="0" smtClean="0"/>
              <a:t>  </a:t>
            </a:r>
            <a:r>
              <a:rPr lang="tr-TR" dirty="0" err="1" smtClean="0"/>
              <a:t>vasl</a:t>
            </a:r>
            <a:r>
              <a:rPr lang="tr-TR" dirty="0" smtClean="0"/>
              <a:t> halinde uzatılmadan ‘ene’ şeklinde okunur. Ancak vakfedilirken uzatılarak ‘</a:t>
            </a:r>
            <a:r>
              <a:rPr lang="tr-TR" dirty="0" err="1" smtClean="0"/>
              <a:t>enâ</a:t>
            </a:r>
            <a:r>
              <a:rPr lang="tr-TR" dirty="0" smtClean="0"/>
              <a:t>’ diye okunur.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ibtidâ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err="1"/>
              <a:t>İbtida</a:t>
            </a:r>
            <a:r>
              <a:rPr lang="tr-TR" dirty="0"/>
              <a:t>, </a:t>
            </a:r>
            <a:r>
              <a:rPr lang="tr-TR" dirty="0" err="1"/>
              <a:t>Kur’ân</a:t>
            </a:r>
            <a:r>
              <a:rPr lang="tr-TR" dirty="0"/>
              <a:t> okumaya başlamak veya </a:t>
            </a:r>
            <a:r>
              <a:rPr lang="tr-TR" dirty="0" err="1"/>
              <a:t>vakf</a:t>
            </a:r>
            <a:r>
              <a:rPr lang="tr-TR" dirty="0"/>
              <a:t> yaptıktan sonra okumaya devam etmek için tekrar başlamak demektir.</a:t>
            </a:r>
          </a:p>
          <a:p>
            <a:pPr algn="just"/>
            <a:r>
              <a:rPr lang="tr-TR" dirty="0" err="1"/>
              <a:t>İbtida</a:t>
            </a:r>
            <a:r>
              <a:rPr lang="tr-TR" dirty="0"/>
              <a:t> yaparken,</a:t>
            </a:r>
          </a:p>
          <a:p>
            <a:pPr lvl="0" algn="just"/>
            <a:r>
              <a:rPr lang="tr-TR" dirty="0"/>
              <a:t>Fiiller</a:t>
            </a:r>
          </a:p>
          <a:p>
            <a:pPr lvl="0" algn="just"/>
            <a:r>
              <a:rPr lang="tr-TR" dirty="0"/>
              <a:t>Atıf edatları ( </a:t>
            </a:r>
            <a:r>
              <a:rPr lang="ar-SA" b="1" dirty="0"/>
              <a:t>و </a:t>
            </a:r>
            <a:r>
              <a:rPr lang="tr-TR" b="1" dirty="0"/>
              <a:t>, </a:t>
            </a:r>
            <a:r>
              <a:rPr lang="ar-SA" b="1" dirty="0"/>
              <a:t>ف</a:t>
            </a:r>
            <a:r>
              <a:rPr lang="tr-TR" b="1" dirty="0"/>
              <a:t> , </a:t>
            </a:r>
            <a:r>
              <a:rPr lang="ar-SA" b="1" dirty="0"/>
              <a:t>ثم</a:t>
            </a:r>
            <a:r>
              <a:rPr lang="en-US" b="1" dirty="0"/>
              <a:t> </a:t>
            </a:r>
            <a:r>
              <a:rPr lang="en-US" dirty="0"/>
              <a:t> </a:t>
            </a:r>
            <a:r>
              <a:rPr lang="en-US" dirty="0" err="1"/>
              <a:t>vb</a:t>
            </a:r>
            <a:r>
              <a:rPr lang="tr-TR" dirty="0"/>
              <a:t>.)</a:t>
            </a:r>
          </a:p>
          <a:p>
            <a:pPr lvl="0" algn="just"/>
            <a:r>
              <a:rPr lang="tr-TR" dirty="0" err="1"/>
              <a:t>Te’kid</a:t>
            </a:r>
            <a:r>
              <a:rPr lang="tr-TR" dirty="0"/>
              <a:t> edatları (  </a:t>
            </a:r>
            <a:r>
              <a:rPr lang="ar-SA" b="1" dirty="0"/>
              <a:t>اِنَّ</a:t>
            </a:r>
            <a:r>
              <a:rPr lang="tr-TR" b="1" dirty="0"/>
              <a:t> , </a:t>
            </a:r>
            <a:r>
              <a:rPr lang="ar-SA" b="1" dirty="0"/>
              <a:t>اَنَّ</a:t>
            </a:r>
            <a:r>
              <a:rPr lang="tr-TR" dirty="0"/>
              <a:t> )</a:t>
            </a:r>
          </a:p>
          <a:p>
            <a:pPr lvl="0" algn="just"/>
            <a:r>
              <a:rPr lang="tr-TR" dirty="0"/>
              <a:t>Teşbih edatı ( </a:t>
            </a:r>
            <a:r>
              <a:rPr lang="ar-SA" b="1" dirty="0"/>
              <a:t>ك</a:t>
            </a:r>
            <a:r>
              <a:rPr lang="en-US" dirty="0"/>
              <a:t> )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başlangıç</a:t>
            </a:r>
            <a:r>
              <a:rPr lang="en-US" dirty="0"/>
              <a:t> </a:t>
            </a:r>
            <a:r>
              <a:rPr lang="en-US" dirty="0" err="1"/>
              <a:t>olabilecek</a:t>
            </a:r>
            <a:r>
              <a:rPr lang="en-US" dirty="0"/>
              <a:t> </a:t>
            </a:r>
            <a:r>
              <a:rPr lang="en-US" dirty="0" err="1"/>
              <a:t>kelimeler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edilmelidir</a:t>
            </a:r>
            <a:r>
              <a:rPr lang="en-US" dirty="0"/>
              <a:t>.</a:t>
            </a:r>
            <a:endParaRPr lang="tr-TR" dirty="0"/>
          </a:p>
          <a:p>
            <a:pPr algn="just"/>
            <a:r>
              <a:rPr lang="tr-TR" dirty="0"/>
              <a:t>Ayrıca sıfatları mevsuflarından ayırmamak, harf-i cerlerden başlamamak, </a:t>
            </a:r>
            <a:r>
              <a:rPr lang="tr-TR" dirty="0" err="1"/>
              <a:t>muzafun</a:t>
            </a:r>
            <a:r>
              <a:rPr lang="tr-TR" dirty="0"/>
              <a:t> </a:t>
            </a:r>
            <a:r>
              <a:rPr lang="tr-TR" dirty="0" err="1"/>
              <a:t>ileyhten</a:t>
            </a:r>
            <a:r>
              <a:rPr lang="tr-TR" dirty="0"/>
              <a:t> başlamamak gibi noktalara da dikkat etmek gerekir.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ibtidâ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err="1" smtClean="0"/>
              <a:t>İbtida</a:t>
            </a:r>
            <a:r>
              <a:rPr lang="tr-TR" dirty="0" smtClean="0"/>
              <a:t> yapılacak kelimenin ilk harfi </a:t>
            </a:r>
            <a:r>
              <a:rPr lang="tr-TR" i="1" dirty="0" smtClean="0"/>
              <a:t>hemze-i </a:t>
            </a:r>
            <a:r>
              <a:rPr lang="tr-TR" i="1" dirty="0" err="1" smtClean="0"/>
              <a:t>vasl</a:t>
            </a:r>
            <a:r>
              <a:rPr lang="tr-TR" i="1" dirty="0" smtClean="0"/>
              <a:t> </a:t>
            </a:r>
            <a:r>
              <a:rPr lang="tr-TR" dirty="0" smtClean="0"/>
              <a:t>olursa aşağıda belirtilen hususlara dikkat edilmelidir:</a:t>
            </a:r>
          </a:p>
          <a:p>
            <a:pPr algn="just"/>
            <a:r>
              <a:rPr lang="tr-TR" dirty="0" smtClean="0"/>
              <a:t>1.</a:t>
            </a:r>
            <a:r>
              <a:rPr lang="tr-TR" dirty="0" err="1" smtClean="0"/>
              <a:t>İbtida</a:t>
            </a:r>
            <a:r>
              <a:rPr lang="tr-TR" dirty="0" smtClean="0"/>
              <a:t>  </a:t>
            </a:r>
            <a:r>
              <a:rPr lang="ar-SA" b="1" dirty="0" smtClean="0"/>
              <a:t>إبن </a:t>
            </a:r>
            <a:r>
              <a:rPr lang="tr-TR" b="1" dirty="0" smtClean="0"/>
              <a:t>   </a:t>
            </a:r>
            <a:r>
              <a:rPr lang="ar-SA" b="1" dirty="0" smtClean="0"/>
              <a:t>إبنة</a:t>
            </a:r>
            <a:r>
              <a:rPr lang="tr-TR" b="1" dirty="0" smtClean="0"/>
              <a:t>       </a:t>
            </a:r>
            <a:r>
              <a:rPr lang="ar-SA" b="1" dirty="0" smtClean="0"/>
              <a:t>إمرؤ</a:t>
            </a:r>
            <a:r>
              <a:rPr lang="tr-TR" b="1" dirty="0" smtClean="0"/>
              <a:t>       </a:t>
            </a:r>
            <a:r>
              <a:rPr lang="ar-SA" b="1" dirty="0" smtClean="0"/>
              <a:t>إمرأة</a:t>
            </a:r>
            <a:r>
              <a:rPr lang="tr-TR" b="1" dirty="0" smtClean="0"/>
              <a:t>       </a:t>
            </a:r>
            <a:r>
              <a:rPr lang="ar-SA" b="1" dirty="0" smtClean="0"/>
              <a:t>إثنين    </a:t>
            </a:r>
            <a:r>
              <a:rPr lang="tr-TR" b="1" dirty="0" smtClean="0"/>
              <a:t>    </a:t>
            </a:r>
            <a:r>
              <a:rPr lang="ar-SA" b="1" dirty="0" smtClean="0"/>
              <a:t>إثنتين</a:t>
            </a:r>
            <a:r>
              <a:rPr lang="tr-TR" b="1" dirty="0" smtClean="0"/>
              <a:t>       </a:t>
            </a:r>
            <a:r>
              <a:rPr lang="ar-SA" b="1" dirty="0" smtClean="0"/>
              <a:t>إسم</a:t>
            </a:r>
            <a:r>
              <a:rPr lang="tr-TR" dirty="0" smtClean="0"/>
              <a:t>    gibi kelimelerden biriyle </a:t>
            </a:r>
            <a:r>
              <a:rPr lang="tr-TR" dirty="0" err="1" smtClean="0"/>
              <a:t>ibtida</a:t>
            </a:r>
            <a:r>
              <a:rPr lang="tr-TR" dirty="0" smtClean="0"/>
              <a:t> yapılırsa hemze kesreli olarak okunur.</a:t>
            </a:r>
          </a:p>
          <a:p>
            <a:pPr algn="just"/>
            <a:r>
              <a:rPr lang="tr-TR" dirty="0" smtClean="0"/>
              <a:t>2.Başında  </a:t>
            </a:r>
            <a:r>
              <a:rPr lang="ar-SA" b="1" dirty="0" smtClean="0"/>
              <a:t>ال</a:t>
            </a:r>
            <a:r>
              <a:rPr lang="ar-SA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marifelik</a:t>
            </a:r>
            <a:r>
              <a:rPr lang="tr-TR" dirty="0" smtClean="0"/>
              <a:t> takısı) bulunan isimden </a:t>
            </a:r>
            <a:r>
              <a:rPr lang="tr-TR" dirty="0" err="1" smtClean="0"/>
              <a:t>ibtida</a:t>
            </a:r>
            <a:r>
              <a:rPr lang="tr-TR" dirty="0" smtClean="0"/>
              <a:t> yapılacaksa </a:t>
            </a:r>
            <a:r>
              <a:rPr lang="tr-TR" i="1" dirty="0" smtClean="0"/>
              <a:t>hemze-i </a:t>
            </a:r>
            <a:r>
              <a:rPr lang="tr-TR" i="1" dirty="0" err="1" smtClean="0"/>
              <a:t>vasl</a:t>
            </a:r>
            <a:r>
              <a:rPr lang="tr-TR" i="1" dirty="0" smtClean="0"/>
              <a:t> </a:t>
            </a:r>
            <a:r>
              <a:rPr lang="tr-TR" dirty="0" smtClean="0"/>
              <a:t>üstünlü okunur.</a:t>
            </a:r>
          </a:p>
          <a:p>
            <a:pPr algn="just"/>
            <a:r>
              <a:rPr lang="tr-TR" dirty="0" smtClean="0"/>
              <a:t>3.Fiillerdeki </a:t>
            </a:r>
            <a:r>
              <a:rPr lang="tr-TR" i="1" dirty="0" smtClean="0"/>
              <a:t>hemze-i </a:t>
            </a:r>
            <a:r>
              <a:rPr lang="tr-TR" i="1" dirty="0" err="1" smtClean="0"/>
              <a:t>vasl</a:t>
            </a:r>
            <a:r>
              <a:rPr lang="tr-TR" dirty="0" err="1" smtClean="0"/>
              <a:t>’ların</a:t>
            </a:r>
            <a:r>
              <a:rPr lang="tr-TR" dirty="0" smtClean="0"/>
              <a:t> okunuşuna gelince </a:t>
            </a:r>
            <a:r>
              <a:rPr lang="tr-TR" dirty="0" err="1" smtClean="0"/>
              <a:t>sülasî</a:t>
            </a:r>
            <a:r>
              <a:rPr lang="tr-TR" dirty="0" smtClean="0"/>
              <a:t> fiillerin </a:t>
            </a:r>
            <a:r>
              <a:rPr lang="tr-TR" dirty="0" err="1" smtClean="0"/>
              <a:t>emr</a:t>
            </a:r>
            <a:r>
              <a:rPr lang="tr-TR" dirty="0" smtClean="0"/>
              <a:t>-i </a:t>
            </a:r>
            <a:r>
              <a:rPr lang="tr-TR" dirty="0" err="1" smtClean="0"/>
              <a:t>hâzır</a:t>
            </a:r>
            <a:r>
              <a:rPr lang="tr-TR" dirty="0" smtClean="0"/>
              <a:t> sıygalarının başındaki </a:t>
            </a:r>
            <a:r>
              <a:rPr lang="tr-TR" i="1" dirty="0" smtClean="0"/>
              <a:t>hemze-i </a:t>
            </a:r>
            <a:r>
              <a:rPr lang="tr-TR" i="1" dirty="0" err="1" smtClean="0"/>
              <a:t>vasl’</a:t>
            </a:r>
            <a:r>
              <a:rPr lang="tr-TR" dirty="0" err="1" smtClean="0"/>
              <a:t>lar</a:t>
            </a:r>
            <a:r>
              <a:rPr lang="tr-TR" dirty="0" smtClean="0"/>
              <a:t> ya esreli ya da ötreli olarak okunur. </a:t>
            </a:r>
            <a:r>
              <a:rPr lang="tr-TR" dirty="0" err="1" smtClean="0"/>
              <a:t>Muzarî</a:t>
            </a:r>
            <a:r>
              <a:rPr lang="tr-TR" dirty="0" smtClean="0"/>
              <a:t> sıygasının ortasındaki harf esre veya üstünlü ise hemze esre ile, ötreli ise ötre ile okunur.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</TotalTime>
  <Words>828</Words>
  <Application>Microsoft Office PowerPoint</Application>
  <PresentationFormat>عرض على الشاشة (3:4)‏</PresentationFormat>
  <Paragraphs>70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Cumba</vt:lpstr>
      <vt:lpstr>الشريحة 1</vt:lpstr>
      <vt:lpstr>Konular </vt:lpstr>
      <vt:lpstr>VAKF</vt:lpstr>
      <vt:lpstr>vakf</vt:lpstr>
      <vt:lpstr>vakf</vt:lpstr>
      <vt:lpstr>Vakf Kuralları</vt:lpstr>
      <vt:lpstr>Vakf kuralları</vt:lpstr>
      <vt:lpstr>ibtidâ</vt:lpstr>
      <vt:lpstr>ibtidâ</vt:lpstr>
      <vt:lpstr>vasl</vt:lpstr>
      <vt:lpstr>Âsım Kıraatine Özgü Kurallar</vt:lpstr>
      <vt:lpstr>Âsım Kıraatine Özgü Kurallar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ÜNİTE IV</dc:title>
  <dc:creator>user</dc:creator>
  <cp:lastModifiedBy>Hasan Yücel</cp:lastModifiedBy>
  <cp:revision>4</cp:revision>
  <dcterms:created xsi:type="dcterms:W3CDTF">2012-01-31T06:45:24Z</dcterms:created>
  <dcterms:modified xsi:type="dcterms:W3CDTF">2019-10-16T12:34:35Z</dcterms:modified>
</cp:coreProperties>
</file>