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89" r:id="rId3"/>
  </p:sldMasterIdLst>
  <p:notesMasterIdLst>
    <p:notesMasterId r:id="rId12"/>
  </p:notesMasterIdLst>
  <p:handoutMasterIdLst>
    <p:handoutMasterId r:id="rId13"/>
  </p:handoutMasterIdLst>
  <p:sldIdLst>
    <p:sldId id="668" r:id="rId4"/>
    <p:sldId id="607" r:id="rId5"/>
    <p:sldId id="669" r:id="rId6"/>
    <p:sldId id="670" r:id="rId7"/>
    <p:sldId id="676" r:id="rId8"/>
    <p:sldId id="671" r:id="rId9"/>
    <p:sldId id="675" r:id="rId10"/>
    <p:sldId id="677" r:id="rId11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5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3FAE"/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73" autoAdjust="0"/>
    <p:restoredTop sz="94660"/>
  </p:normalViewPr>
  <p:slideViewPr>
    <p:cSldViewPr snapToGrid="0">
      <p:cViewPr varScale="1">
        <p:scale>
          <a:sx n="84" d="100"/>
          <a:sy n="84" d="100"/>
        </p:scale>
        <p:origin x="1638" y="54"/>
      </p:cViewPr>
      <p:guideLst>
        <p:guide orient="horz" pos="2160"/>
        <p:guide pos="2857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339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EB3403-51FA-4010-975A-92E4C2B0B2A1}" type="datetimeFigureOut">
              <a:rPr lang="tr-TR" smtClean="0"/>
              <a:t>26.2.2020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5271F-2A3F-44CE-9661-3F380E12CB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2078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100"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100"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405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2/26/2020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2/26/2020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2/26/2020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2/26/2020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1575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2/26/2020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0348" y="213719"/>
            <a:ext cx="6781800" cy="1600200"/>
          </a:xfrm>
        </p:spPr>
        <p:txBody>
          <a:bodyPr>
            <a:normAutofit/>
          </a:bodyPr>
          <a:lstStyle>
            <a:lvl1pPr algn="ctr">
              <a:defRPr lang="tr-TR" sz="1800" b="1" kern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03703"/>
            <a:ext cx="7543800" cy="3886200"/>
          </a:xfrm>
        </p:spPr>
        <p:txBody>
          <a:bodyPr/>
          <a:lstStyle>
            <a:lvl1pPr marL="205740" indent="-205740">
              <a:buClrTx/>
              <a:buFont typeface="Wingdings" panose="05000000000000000000" pitchFamily="2" charset="2"/>
              <a:buChar char="Ø"/>
              <a:defRPr sz="1500">
                <a:solidFill>
                  <a:schemeClr val="tx1"/>
                </a:solidFill>
              </a:defRPr>
            </a:lvl1pPr>
            <a:lvl2pPr marL="445770" indent="-20574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2pPr>
            <a:lvl3pPr marL="65151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3pPr>
            <a:lvl4pPr marL="85725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4pPr>
            <a:lvl5pPr marL="102870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2/26/2020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2/26/2020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2/26/2020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2/26/2020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 smtClean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2/26/2020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dirty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dirty="0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18198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22005629"/>
      </p:ext>
    </p:extLst>
  </p:cSld>
  <p:clrMapOvr>
    <a:masterClrMapping/>
  </p:clrMapOvr>
  <p:hf sldNum="0" hd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>
            <a:lvl1pPr marL="1714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143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2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1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430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19913B4-353A-43F0-919E-C9E766A5124A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268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405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651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1575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685800" rtl="0" eaLnBrk="1" latinLnBrk="0" hangingPunct="1">
        <a:spcBef>
          <a:spcPct val="0"/>
        </a:spcBef>
        <a:buNone/>
        <a:defRPr sz="405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0574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44577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5151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85725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02870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23444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426464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64592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185166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685800" rtl="0" eaLnBrk="1" latinLnBrk="0" hangingPunct="1">
        <a:spcBef>
          <a:spcPct val="0"/>
        </a:spcBef>
        <a:buNone/>
        <a:defRPr sz="405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0574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44577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5151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85725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02870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23444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426464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64592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185166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112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15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3429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0287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171450" indent="-171450" algn="l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GGY </a:t>
            </a: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406</a:t>
            </a:r>
            <a:endParaRPr lang="tr-T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GAYRİMENKUL VE VARLIK </a:t>
            </a: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ANALİZLERİ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endParaRPr lang="tr-T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32145" y="4213180"/>
            <a:ext cx="84797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Prof. Dr. </a:t>
            </a:r>
            <a:r>
              <a:rPr lang="en-US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Harun </a:t>
            </a:r>
            <a:r>
              <a:rPr lang="tr-TR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TANRIVERMİŞ </a:t>
            </a:r>
            <a:endParaRPr lang="tr-TR" sz="1600" b="1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tr-TR" sz="1600" b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Prof.Dr</a:t>
            </a:r>
            <a:r>
              <a:rPr lang="tr-TR" sz="16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Nihan ÖZDEMİR SÖNMEZ</a:t>
            </a:r>
          </a:p>
          <a:p>
            <a:pPr algn="ctr">
              <a:spcAft>
                <a:spcPts val="0"/>
              </a:spcAft>
            </a:pPr>
            <a:r>
              <a:rPr lang="tr-TR" sz="16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Doç. Dr. Yeşim TANRIVERMİŞ</a:t>
            </a:r>
          </a:p>
          <a:p>
            <a:pPr algn="ctr">
              <a:spcAft>
                <a:spcPts val="0"/>
              </a:spcAft>
            </a:pPr>
            <a:r>
              <a:rPr lang="tr-TR" sz="16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Doç. Dr. Erol DEMİR</a:t>
            </a:r>
          </a:p>
          <a:p>
            <a:pPr algn="ctr">
              <a:spcAft>
                <a:spcPts val="0"/>
              </a:spcAft>
            </a:pPr>
            <a:r>
              <a:rPr lang="tr-TR" sz="1600" b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Öğr</a:t>
            </a:r>
            <a:r>
              <a:rPr lang="tr-TR" sz="16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Görevlisi Md </a:t>
            </a:r>
            <a:r>
              <a:rPr lang="tr-TR" sz="1600" b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Moynul</a:t>
            </a:r>
            <a:r>
              <a:rPr lang="tr-TR" sz="16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AHSAN</a:t>
            </a:r>
            <a:endParaRPr lang="tr-TR" sz="16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tr-TR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UBF Gayrimenkul Geliştirme ve Yönetimi Bölümü </a:t>
            </a:r>
          </a:p>
        </p:txBody>
      </p:sp>
    </p:spTree>
    <p:extLst>
      <p:ext uri="{BB962C8B-B14F-4D97-AF65-F5344CB8AC3E}">
        <p14:creationId xmlns:p14="http://schemas.microsoft.com/office/powerpoint/2010/main" val="204451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ikdörtgen 10"/>
          <p:cNvSpPr/>
          <p:nvPr/>
        </p:nvSpPr>
        <p:spPr>
          <a:xfrm>
            <a:off x="799098" y="1228397"/>
            <a:ext cx="7976912" cy="25053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tx1">
                  <a:lumMod val="95000"/>
                  <a:lumOff val="5000"/>
                </a:schemeClr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tx1">
                  <a:lumMod val="95000"/>
                  <a:lumOff val="5000"/>
                </a:schemeClr>
              </a:buClr>
            </a:pP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8. </a:t>
            </a: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HAFTA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Örnek Proje Analizleri ve Proje Yönetimine Yönelik Değerlendirmelerin Yapılması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68449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13079" y="1167713"/>
            <a:ext cx="8517837" cy="4468903"/>
          </a:xfrm>
        </p:spPr>
        <p:txBody>
          <a:bodyPr anchor="t">
            <a:noAutofit/>
          </a:bodyPr>
          <a:lstStyle/>
          <a:p>
            <a:pPr algn="just">
              <a:buClr>
                <a:srgbClr val="0000CC"/>
              </a:buClr>
            </a:pPr>
            <a:endParaRPr lang="tr-TR" sz="1600" b="1" dirty="0" smtClean="0"/>
          </a:p>
          <a:p>
            <a:pPr marL="0" indent="0" algn="just">
              <a:buClr>
                <a:srgbClr val="0000CC"/>
              </a:buClr>
              <a:buNone/>
            </a:pPr>
            <a:endParaRPr lang="tr-TR" sz="1600" b="1" dirty="0" smtClean="0"/>
          </a:p>
          <a:p>
            <a:pPr algn="just">
              <a:lnSpc>
                <a:spcPct val="100000"/>
              </a:lnSpc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313079" y="406910"/>
            <a:ext cx="8517837" cy="636625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0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Örnek Proje Analizleri ve Proje Yönetimine Yönelik Değerlendirmelerin Yapılması</a:t>
            </a: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2" name="Dikdörtgen 1"/>
          <p:cNvSpPr/>
          <p:nvPr/>
        </p:nvSpPr>
        <p:spPr>
          <a:xfrm>
            <a:off x="313449" y="1842828"/>
            <a:ext cx="8517467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Türkiye’de Taşınmaz Geliştirme</a:t>
            </a:r>
          </a:p>
          <a:p>
            <a:pPr algn="just"/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Türkiye’de genel olarak kuramsal temelleri anlatmaya çalışılırken genelde taşınmaz özelde arazi geliştirme işi; bilimsel ölçütlere, pazarlama ve finans arazilerine dayalı olarak yapılamamaktadır.</a:t>
            </a:r>
          </a:p>
          <a:p>
            <a:pPr algn="just"/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Nedenleri ise;</a:t>
            </a:r>
          </a:p>
          <a:p>
            <a:pPr algn="just"/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Gelişmiş bir finans sektörü ve piyasanın olmaması,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Enflasyonun belli bir orana düşmemesine karşın hala yüksek ve belirli bir oranda olmaması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Güvenilir bir arsa ve arazi politikasının hala olmaması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Refah seviyesinin düşüklüğü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5749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12709" y="1709579"/>
            <a:ext cx="8517837" cy="4468903"/>
          </a:xfrm>
        </p:spPr>
        <p:txBody>
          <a:bodyPr anchor="t">
            <a:noAutofit/>
          </a:bodyPr>
          <a:lstStyle/>
          <a:p>
            <a:pPr marL="0" indent="0" algn="just">
              <a:buClr>
                <a:srgbClr val="0000CC"/>
              </a:buClr>
              <a:buNone/>
            </a:pPr>
            <a:endParaRPr lang="tr-TR" sz="1600" b="1" dirty="0"/>
          </a:p>
          <a:p>
            <a:pPr marL="0" indent="0" algn="just">
              <a:buClr>
                <a:srgbClr val="0000CC"/>
              </a:buClr>
              <a:buNone/>
            </a:pPr>
            <a:endParaRPr lang="tr-TR" sz="1600" b="1" dirty="0" smtClean="0"/>
          </a:p>
          <a:p>
            <a:pPr marL="0" indent="0" algn="just">
              <a:buClr>
                <a:srgbClr val="0000CC"/>
              </a:buClr>
              <a:buNone/>
            </a:pPr>
            <a:endParaRPr lang="tr-TR" sz="1600" b="1" dirty="0"/>
          </a:p>
          <a:p>
            <a:pPr marL="0" indent="0" algn="just">
              <a:buClr>
                <a:srgbClr val="0000CC"/>
              </a:buClr>
              <a:buNone/>
            </a:pPr>
            <a:endParaRPr lang="tr-TR" sz="1600" b="1" dirty="0" smtClean="0"/>
          </a:p>
          <a:p>
            <a:pPr algn="just">
              <a:lnSpc>
                <a:spcPct val="100000"/>
              </a:lnSpc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313079" y="406910"/>
            <a:ext cx="8517837" cy="636625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0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Örnek Proje Analizleri ve Proje Yönetimine Yönelik Değerlendirmelerin Yapılması</a:t>
            </a:r>
            <a:endParaRPr lang="tr-TR" sz="20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2" name="Dikdörtgen 1"/>
          <p:cNvSpPr/>
          <p:nvPr/>
        </p:nvSpPr>
        <p:spPr>
          <a:xfrm>
            <a:off x="312709" y="1863432"/>
            <a:ext cx="851746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Arazi geliştirme işi; arsalar üzerinde </a:t>
            </a:r>
            <a:r>
              <a:rPr lang="tr-TR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konutsal</a:t>
            </a: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endüstriyel veya karma geliştirmeler olarak sürmektedir. </a:t>
            </a:r>
          </a:p>
          <a:p>
            <a:pPr algn="just"/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Çalışmaların amacı bir arazi geliştirmesinin başarılı olması için zorunlu adımlardan olan bu analizler ülkemizde yapılmamaktadır. </a:t>
            </a:r>
          </a:p>
          <a:p>
            <a:pPr algn="just"/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Arazi üzerine yapılacak farklı geliştirme proje seçeneklerine göre değerleme yapılarak olası maliyetler saptanmamaktadır. </a:t>
            </a:r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7977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12709" y="1709579"/>
            <a:ext cx="8517837" cy="4468903"/>
          </a:xfrm>
        </p:spPr>
        <p:txBody>
          <a:bodyPr anchor="t">
            <a:noAutofit/>
          </a:bodyPr>
          <a:lstStyle/>
          <a:p>
            <a:pPr marL="0" indent="0" algn="just">
              <a:buClr>
                <a:srgbClr val="0000CC"/>
              </a:buClr>
              <a:buNone/>
            </a:pPr>
            <a:endParaRPr lang="tr-TR" sz="1600" b="1" dirty="0"/>
          </a:p>
          <a:p>
            <a:pPr marL="0" indent="0" algn="just">
              <a:buClr>
                <a:srgbClr val="0000CC"/>
              </a:buClr>
              <a:buNone/>
            </a:pPr>
            <a:endParaRPr lang="tr-TR" sz="1600" b="1" dirty="0" smtClean="0"/>
          </a:p>
          <a:p>
            <a:pPr marL="0" indent="0" algn="just">
              <a:buClr>
                <a:srgbClr val="0000CC"/>
              </a:buClr>
              <a:buNone/>
            </a:pPr>
            <a:endParaRPr lang="tr-TR" sz="1600" b="1" dirty="0" smtClean="0"/>
          </a:p>
          <a:p>
            <a:pPr marL="0" indent="0" algn="just">
              <a:buClr>
                <a:srgbClr val="0000CC"/>
              </a:buClr>
              <a:buNone/>
            </a:pPr>
            <a:endParaRPr lang="tr-TR" sz="1600" b="1" dirty="0"/>
          </a:p>
          <a:p>
            <a:pPr marL="0" indent="0" algn="just">
              <a:buClr>
                <a:srgbClr val="0000CC"/>
              </a:buClr>
              <a:buNone/>
            </a:pP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İmarlı arsanın plan işlevine uygun inşaata dönüşümü ve sonra satışın yapılması</a:t>
            </a:r>
          </a:p>
          <a:p>
            <a:pPr marL="0" indent="0" algn="just">
              <a:buClr>
                <a:srgbClr val="0000CC"/>
              </a:buClr>
              <a:buNone/>
            </a:pPr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Clr>
                <a:srgbClr val="0000CC"/>
              </a:buClr>
              <a:buNone/>
            </a:pP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 da inşa edilen birimlerin işletilmesi biçiminde düşünülmektedir</a:t>
            </a:r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Clr>
                <a:srgbClr val="0000CC"/>
              </a:buClr>
              <a:buNone/>
            </a:pPr>
            <a:endParaRPr lang="tr-TR" sz="1600" b="1" dirty="0" smtClean="0"/>
          </a:p>
          <a:p>
            <a:pPr algn="just">
              <a:lnSpc>
                <a:spcPct val="100000"/>
              </a:lnSpc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313079" y="406910"/>
            <a:ext cx="8517837" cy="636625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0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Örnek Proje Analizleri ve Proje Yönetimine Yönelik Değerlendirmelerin Yapılması</a:t>
            </a:r>
            <a:endParaRPr lang="tr-TR" sz="20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2" name="Dikdörtgen 1"/>
          <p:cNvSpPr/>
          <p:nvPr/>
        </p:nvSpPr>
        <p:spPr>
          <a:xfrm>
            <a:off x="312709" y="1863432"/>
            <a:ext cx="851746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Geliştirme işi; </a:t>
            </a:r>
          </a:p>
          <a:p>
            <a:pPr algn="just"/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Yalnızca ham arazi alımı, imar planına uygun parselasyon planı yapılması</a:t>
            </a:r>
          </a:p>
          <a:p>
            <a:pPr algn="just"/>
            <a:endParaRPr lang="tr-TR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350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13079" y="1167713"/>
            <a:ext cx="8517837" cy="4468903"/>
          </a:xfrm>
        </p:spPr>
        <p:txBody>
          <a:bodyPr anchor="t">
            <a:noAutofit/>
          </a:bodyPr>
          <a:lstStyle/>
          <a:p>
            <a:pPr algn="just">
              <a:buClr>
                <a:srgbClr val="0000CC"/>
              </a:buClr>
            </a:pPr>
            <a:endParaRPr lang="tr-TR" sz="1600" b="1" dirty="0" smtClean="0"/>
          </a:p>
          <a:p>
            <a:pPr marL="0" indent="0" algn="just">
              <a:buClr>
                <a:srgbClr val="0000CC"/>
              </a:buClr>
              <a:buNone/>
            </a:pPr>
            <a:endParaRPr lang="tr-TR" sz="1600" b="1" dirty="0" smtClean="0"/>
          </a:p>
          <a:p>
            <a:pPr algn="just">
              <a:lnSpc>
                <a:spcPct val="100000"/>
              </a:lnSpc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313079" y="406910"/>
            <a:ext cx="8517837" cy="636625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0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Örnek Proje Analizleri ve Proje Yönetimine Yönelik Değerlendirmelerin Yapılması</a:t>
            </a:r>
            <a:endParaRPr lang="tr-TR" sz="20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2" name="Dikdörtgen 1"/>
          <p:cNvSpPr/>
          <p:nvPr/>
        </p:nvSpPr>
        <p:spPr>
          <a:xfrm>
            <a:off x="313079" y="2010188"/>
            <a:ext cx="8517467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 gayrimenkul projesinin yatırım değerlerinin dönemleri için; ilk dönem proje başlangıcından tamamlanma ve açılışa kadar olan gelişme dönemidir. </a:t>
            </a:r>
          </a:p>
          <a:p>
            <a:pPr algn="just"/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 geliştirme projesinin en kısa dönemi geliştirme dönemi olmakla birlikte bazı küçük endüstriyel ya da konut projelerinde bir yıldan az olabilir. </a:t>
            </a:r>
          </a:p>
          <a:p>
            <a:pPr algn="just"/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Büyük ölçekli ve çok kullanımlı projelerde ise bu dönem birkaç yıla uzayabilmektedir. Proje uygulaması başlamasıyla birlikte proje değer kazanmaya başlar</a:t>
            </a:r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735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13079" y="1167713"/>
            <a:ext cx="8517837" cy="4468903"/>
          </a:xfrm>
        </p:spPr>
        <p:txBody>
          <a:bodyPr anchor="t">
            <a:noAutofit/>
          </a:bodyPr>
          <a:lstStyle/>
          <a:p>
            <a:pPr algn="just">
              <a:buClr>
                <a:srgbClr val="0000CC"/>
              </a:buClr>
            </a:pPr>
            <a:endParaRPr lang="tr-TR" sz="1600" b="1" dirty="0" smtClean="0"/>
          </a:p>
          <a:p>
            <a:pPr marL="0" indent="0" algn="just">
              <a:buClr>
                <a:srgbClr val="0000CC"/>
              </a:buClr>
              <a:buNone/>
            </a:pPr>
            <a:endParaRPr lang="tr-TR" sz="1600" b="1" dirty="0" smtClean="0"/>
          </a:p>
          <a:p>
            <a:pPr algn="just">
              <a:lnSpc>
                <a:spcPct val="100000"/>
              </a:lnSpc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313079" y="406910"/>
            <a:ext cx="8517837" cy="636625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0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Örnek Proje Analizleri ve Proje Yönetimine Yönelik Değerlendirmelerin Yapılması</a:t>
            </a:r>
            <a:endParaRPr lang="tr-TR" sz="20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2" name="Dikdörtgen 1"/>
          <p:cNvSpPr/>
          <p:nvPr/>
        </p:nvSpPr>
        <p:spPr>
          <a:xfrm>
            <a:off x="313079" y="2494223"/>
            <a:ext cx="851746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Kuramsal temelleri ile ele alınan arazi geliştirme; ham arazinin alınıp altyapılı olgun arsalar haline geliştirilmesi ve ardından pazarlanmasına kadar geçen bir süreçtir. </a:t>
            </a:r>
          </a:p>
          <a:p>
            <a:pPr algn="just"/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süreç; arazi elde etme, teknik altyapının yerleştirilmesi, arazide gerekli olan mühendislik çalışmalarının yapımı, güncel standart, </a:t>
            </a:r>
            <a:r>
              <a:rPr lang="tr-TR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topografik</a:t>
            </a: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kadastral</a:t>
            </a: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haritaların hazırlanması, jeolojik ve </a:t>
            </a:r>
            <a:r>
              <a:rPr lang="tr-TR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fav</a:t>
            </a: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yapılarının gösterilmesinden sonra çizilecek imar uygulama planlarına dayanan parselasyon planlarına göre arsa üretme işidir.</a:t>
            </a:r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274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13079" y="1167713"/>
            <a:ext cx="8517837" cy="4468903"/>
          </a:xfrm>
        </p:spPr>
        <p:txBody>
          <a:bodyPr anchor="t">
            <a:noAutofit/>
          </a:bodyPr>
          <a:lstStyle/>
          <a:p>
            <a:pPr algn="just">
              <a:buClr>
                <a:srgbClr val="0000CC"/>
              </a:buClr>
            </a:pPr>
            <a:endParaRPr lang="tr-TR" sz="1600" b="1" dirty="0" smtClean="0"/>
          </a:p>
          <a:p>
            <a:pPr marL="0" indent="0" algn="just">
              <a:buClr>
                <a:srgbClr val="0000CC"/>
              </a:buClr>
              <a:buNone/>
            </a:pPr>
            <a:endParaRPr lang="tr-TR" sz="1600" b="1" dirty="0" smtClean="0"/>
          </a:p>
          <a:p>
            <a:pPr algn="just">
              <a:lnSpc>
                <a:spcPct val="100000"/>
              </a:lnSpc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313079" y="406910"/>
            <a:ext cx="8517837" cy="636625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0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Örnek Proje Analizleri ve Proje Yönetimine Yönelik Değerlendirmelerin Yapılması</a:t>
            </a:r>
            <a:endParaRPr lang="tr-TR" sz="20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2" name="Dikdörtgen 1"/>
          <p:cNvSpPr/>
          <p:nvPr/>
        </p:nvSpPr>
        <p:spPr>
          <a:xfrm>
            <a:off x="313079" y="1895911"/>
            <a:ext cx="8517467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Gayrimenkul geliştirme projesindeki ana süreç ve etkinlikler;</a:t>
            </a:r>
          </a:p>
          <a:p>
            <a:pPr algn="just"/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Pazar araştırması ve talep analizi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Piyasa analizinde araştırma yöntemleri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Örnekleme yöntemleri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Talep tahmin analizleri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Analize dayalı karma oluşturma veya ideal proje geliştirme</a:t>
            </a:r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2573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26002</TotalTime>
  <Words>418</Words>
  <Application>Microsoft Office PowerPoint</Application>
  <PresentationFormat>Ekran Gösterisi (4:3)</PresentationFormat>
  <Paragraphs>92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8</vt:i4>
      </vt:variant>
    </vt:vector>
  </HeadingPairs>
  <TitlesOfParts>
    <vt:vector size="16" baseType="lpstr">
      <vt:lpstr>ＭＳ Ｐゴシック</vt:lpstr>
      <vt:lpstr>Arial</vt:lpstr>
      <vt:lpstr>Calibri</vt:lpstr>
      <vt:lpstr>Times New Roman</vt:lpstr>
      <vt:lpstr>Wingdings</vt:lpstr>
      <vt:lpstr>ekonomi</vt:lpstr>
      <vt:lpstr>1_Rics</vt:lpstr>
      <vt:lpstr>h.t.</vt:lpstr>
      <vt:lpstr>PowerPoint Sunusu</vt:lpstr>
      <vt:lpstr>PowerPoint Sunusu</vt:lpstr>
      <vt:lpstr>  </vt:lpstr>
      <vt:lpstr>  </vt:lpstr>
      <vt:lpstr>  </vt:lpstr>
      <vt:lpstr>  </vt:lpstr>
      <vt:lpstr>  </vt:lpstr>
      <vt:lpstr>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tasinmaz</cp:lastModifiedBy>
  <cp:revision>984</cp:revision>
  <cp:lastPrinted>2016-10-24T07:53:35Z</cp:lastPrinted>
  <dcterms:created xsi:type="dcterms:W3CDTF">2016-09-18T09:35:24Z</dcterms:created>
  <dcterms:modified xsi:type="dcterms:W3CDTF">2020-02-26T14:07:39Z</dcterms:modified>
</cp:coreProperties>
</file>