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1" r:id="rId2"/>
    <p:sldId id="278" r:id="rId3"/>
    <p:sldId id="272" r:id="rId4"/>
    <p:sldId id="279" r:id="rId5"/>
    <p:sldId id="276" r:id="rId6"/>
    <p:sldId id="280" r:id="rId7"/>
    <p:sldId id="281" r:id="rId8"/>
    <p:sldId id="277" r:id="rId9"/>
    <p:sldId id="284" r:id="rId10"/>
    <p:sldId id="288" r:id="rId11"/>
    <p:sldId id="286" r:id="rId12"/>
    <p:sldId id="285" r:id="rId13"/>
    <p:sldId id="275" r:id="rId14"/>
    <p:sldId id="273" r:id="rId15"/>
    <p:sldId id="282" r:id="rId16"/>
    <p:sldId id="283" r:id="rId17"/>
    <p:sldId id="289" r:id="rId18"/>
    <p:sldId id="274" r:id="rId19"/>
    <p:sldId id="287" r:id="rId20"/>
    <p:sldId id="29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çalışma istasyonu" initials="çi" lastIdx="1" clrIdx="0">
    <p:extLst>
      <p:ext uri="{19B8F6BF-5375-455C-9EA6-DF929625EA0E}">
        <p15:presenceInfo xmlns:p15="http://schemas.microsoft.com/office/powerpoint/2012/main" userId="çalışma istasyon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50" autoAdjust="0"/>
    <p:restoredTop sz="94660"/>
  </p:normalViewPr>
  <p:slideViewPr>
    <p:cSldViewPr snapToGrid="0">
      <p:cViewPr varScale="1">
        <p:scale>
          <a:sx n="87" d="100"/>
          <a:sy n="87"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47435-1F61-4666-A47C-F0DB5B66B00D}" type="datetimeFigureOut">
              <a:rPr lang="en-GB" smtClean="0"/>
              <a:pPr/>
              <a:t>22/10/2018</a:t>
            </a:fld>
            <a:endParaRPr lang="en-GB"/>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7FECA-2015-4015-A5BA-6C7AF726935F}" type="slidenum">
              <a:rPr lang="en-GB" smtClean="0"/>
              <a:pPr/>
              <a:t>‹#›</a:t>
            </a:fld>
            <a:endParaRPr lang="en-GB"/>
          </a:p>
        </p:txBody>
      </p:sp>
    </p:spTree>
    <p:extLst>
      <p:ext uri="{BB962C8B-B14F-4D97-AF65-F5344CB8AC3E}">
        <p14:creationId xmlns:p14="http://schemas.microsoft.com/office/powerpoint/2010/main" val="2104041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GB"/>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GB"/>
          </a:p>
        </p:txBody>
      </p:sp>
      <p:sp>
        <p:nvSpPr>
          <p:cNvPr id="4" name="Veri Yer Tutucusu 3"/>
          <p:cNvSpPr>
            <a:spLocks noGrp="1"/>
          </p:cNvSpPr>
          <p:nvPr>
            <p:ph type="dt" sz="half" idx="10"/>
          </p:nvPr>
        </p:nvSpPr>
        <p:spPr/>
        <p:txBody>
          <a:bodyPr/>
          <a:lstStyle/>
          <a:p>
            <a:fld id="{BD611EB6-8FA0-4571-84F0-74A56D87BF93}" type="datetimeFigureOut">
              <a:rPr lang="en-GB" smtClean="0"/>
              <a:pPr/>
              <a:t>22/10/2018</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409139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BD611EB6-8FA0-4571-84F0-74A56D87BF93}" type="datetimeFigureOut">
              <a:rPr lang="en-GB" smtClean="0"/>
              <a:pPr/>
              <a:t>22/10/2018</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3571634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GB"/>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BD611EB6-8FA0-4571-84F0-74A56D87BF93}" type="datetimeFigureOut">
              <a:rPr lang="en-GB" smtClean="0"/>
              <a:pPr/>
              <a:t>22/10/2018</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142413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BD611EB6-8FA0-4571-84F0-74A56D87BF93}" type="datetimeFigureOut">
              <a:rPr lang="en-GB" smtClean="0"/>
              <a:pPr/>
              <a:t>22/10/2018</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94884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GB"/>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D611EB6-8FA0-4571-84F0-74A56D87BF93}" type="datetimeFigureOut">
              <a:rPr lang="en-GB" smtClean="0"/>
              <a:pPr/>
              <a:t>22/10/2018</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348319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Veri Yer Tutucusu 4"/>
          <p:cNvSpPr>
            <a:spLocks noGrp="1"/>
          </p:cNvSpPr>
          <p:nvPr>
            <p:ph type="dt" sz="half" idx="10"/>
          </p:nvPr>
        </p:nvSpPr>
        <p:spPr/>
        <p:txBody>
          <a:bodyPr/>
          <a:lstStyle/>
          <a:p>
            <a:fld id="{BD611EB6-8FA0-4571-84F0-74A56D87BF93}" type="datetimeFigureOut">
              <a:rPr lang="en-GB" smtClean="0"/>
              <a:pPr/>
              <a:t>22/10/2018</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279554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GB"/>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Veri Yer Tutucusu 6"/>
          <p:cNvSpPr>
            <a:spLocks noGrp="1"/>
          </p:cNvSpPr>
          <p:nvPr>
            <p:ph type="dt" sz="half" idx="10"/>
          </p:nvPr>
        </p:nvSpPr>
        <p:spPr/>
        <p:txBody>
          <a:bodyPr/>
          <a:lstStyle/>
          <a:p>
            <a:fld id="{BD611EB6-8FA0-4571-84F0-74A56D87BF93}" type="datetimeFigureOut">
              <a:rPr lang="en-GB" smtClean="0"/>
              <a:pPr/>
              <a:t>22/10/2018</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2134554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Veri Yer Tutucusu 2"/>
          <p:cNvSpPr>
            <a:spLocks noGrp="1"/>
          </p:cNvSpPr>
          <p:nvPr>
            <p:ph type="dt" sz="half" idx="10"/>
          </p:nvPr>
        </p:nvSpPr>
        <p:spPr/>
        <p:txBody>
          <a:bodyPr/>
          <a:lstStyle/>
          <a:p>
            <a:fld id="{BD611EB6-8FA0-4571-84F0-74A56D87BF93}" type="datetimeFigureOut">
              <a:rPr lang="en-GB" smtClean="0"/>
              <a:pPr/>
              <a:t>22/10/2018</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97850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D611EB6-8FA0-4571-84F0-74A56D87BF93}" type="datetimeFigureOut">
              <a:rPr lang="en-GB" smtClean="0"/>
              <a:pPr/>
              <a:t>22/10/2018</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375318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D611EB6-8FA0-4571-84F0-74A56D87BF93}" type="datetimeFigureOut">
              <a:rPr lang="en-GB" smtClean="0"/>
              <a:pPr/>
              <a:t>22/10/2018</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270938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D611EB6-8FA0-4571-84F0-74A56D87BF93}" type="datetimeFigureOut">
              <a:rPr lang="en-GB" smtClean="0"/>
              <a:pPr/>
              <a:t>22/10/2018</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328423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GB"/>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11EB6-8FA0-4571-84F0-74A56D87BF93}" type="datetimeFigureOut">
              <a:rPr lang="en-GB" smtClean="0"/>
              <a:pPr/>
              <a:t>22/10/2018</a:t>
            </a:fld>
            <a:endParaRPr lang="en-GB"/>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4787F-D368-41A8-895B-F2513715E905}" type="slidenum">
              <a:rPr lang="en-GB" smtClean="0"/>
              <a:pPr/>
              <a:t>‹#›</a:t>
            </a:fld>
            <a:endParaRPr lang="en-GB"/>
          </a:p>
        </p:txBody>
      </p:sp>
    </p:spTree>
    <p:extLst>
      <p:ext uri="{BB962C8B-B14F-4D97-AF65-F5344CB8AC3E}">
        <p14:creationId xmlns:p14="http://schemas.microsoft.com/office/powerpoint/2010/main" val="2563795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outofthequestion.org/images/media_research.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548" y="2160618"/>
            <a:ext cx="11123776" cy="2195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113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log.commarts.wisc.edu/wp-content/uploads/2013/11/Hadley-Cantril.jpg"/>
          <p:cNvPicPr>
            <a:picLocks noChangeAspect="1" noChangeArrowheads="1"/>
          </p:cNvPicPr>
          <p:nvPr/>
        </p:nvPicPr>
        <p:blipFill>
          <a:blip r:embed="rId2" cstate="print"/>
          <a:srcRect/>
          <a:stretch>
            <a:fillRect/>
          </a:stretch>
        </p:blipFill>
        <p:spPr bwMode="auto">
          <a:xfrm>
            <a:off x="1167784" y="1004862"/>
            <a:ext cx="2828925" cy="4171951"/>
          </a:xfrm>
          <a:prstGeom prst="rect">
            <a:avLst/>
          </a:prstGeom>
          <a:noFill/>
        </p:spPr>
      </p:pic>
      <p:sp>
        <p:nvSpPr>
          <p:cNvPr id="5" name="4 Metin kutusu"/>
          <p:cNvSpPr txBox="1"/>
          <p:nvPr/>
        </p:nvSpPr>
        <p:spPr>
          <a:xfrm>
            <a:off x="1318118" y="5287827"/>
            <a:ext cx="2528256" cy="584775"/>
          </a:xfrm>
          <a:prstGeom prst="rect">
            <a:avLst/>
          </a:prstGeom>
          <a:noFill/>
        </p:spPr>
        <p:txBody>
          <a:bodyPr wrap="none" rtlCol="0">
            <a:spAutoFit/>
          </a:bodyPr>
          <a:lstStyle/>
          <a:p>
            <a:r>
              <a:rPr lang="tr-TR" sz="3200" smtClean="0">
                <a:solidFill>
                  <a:schemeClr val="bg1"/>
                </a:solidFill>
              </a:rPr>
              <a:t>Hadley Cantril</a:t>
            </a:r>
            <a:endParaRPr lang="tr-TR" sz="3200">
              <a:solidFill>
                <a:schemeClr val="bg1"/>
              </a:solidFill>
            </a:endParaRPr>
          </a:p>
        </p:txBody>
      </p:sp>
      <p:sp>
        <p:nvSpPr>
          <p:cNvPr id="3" name="Dikdörtgen 2"/>
          <p:cNvSpPr/>
          <p:nvPr/>
        </p:nvSpPr>
        <p:spPr>
          <a:xfrm>
            <a:off x="5185273" y="1382677"/>
            <a:ext cx="5269735" cy="3416320"/>
          </a:xfrm>
          <a:prstGeom prst="rect">
            <a:avLst/>
          </a:prstGeom>
        </p:spPr>
        <p:txBody>
          <a:bodyPr wrap="square">
            <a:spAutoFit/>
          </a:bodyPr>
          <a:lstStyle/>
          <a:p>
            <a:r>
              <a:rPr lang="tr-TR" sz="2400" smtClean="0">
                <a:solidFill>
                  <a:schemeClr val="bg1"/>
                </a:solidFill>
              </a:rPr>
              <a:t>“(Lazarsfeld) bana </a:t>
            </a:r>
            <a:r>
              <a:rPr lang="tr-TR" sz="2400">
                <a:solidFill>
                  <a:schemeClr val="bg1"/>
                </a:solidFill>
              </a:rPr>
              <a:t>analiz ve yorumla ilgili sayısız öneride bulunmakla kalmadı, sunduğu özenli ve ustaca metodolojik katkıyla paha biçilmez bir entelektüel deneyim kazandırdı. Onun ısrarıyla çalışma birçok kez gözden geçirildi, her gözden geçirme sonucunda istatistiklerin ve vaka analizlerinin gerisinde gizlenmiş yeni bir bilgi ortaya çıktı” </a:t>
            </a:r>
          </a:p>
        </p:txBody>
      </p:sp>
    </p:spTree>
    <p:extLst>
      <p:ext uri="{BB962C8B-B14F-4D97-AF65-F5344CB8AC3E}">
        <p14:creationId xmlns:p14="http://schemas.microsoft.com/office/powerpoint/2010/main" val="3176193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kelmscottbookshop.com/pictures/7383_2.jpg"/>
          <p:cNvPicPr>
            <a:picLocks noChangeAspect="1" noChangeArrowheads="1"/>
          </p:cNvPicPr>
          <p:nvPr/>
        </p:nvPicPr>
        <p:blipFill>
          <a:blip r:embed="rId2" cstate="print"/>
          <a:srcRect/>
          <a:stretch>
            <a:fillRect/>
          </a:stretch>
        </p:blipFill>
        <p:spPr bwMode="auto">
          <a:xfrm>
            <a:off x="8617917" y="959000"/>
            <a:ext cx="3186501" cy="5374886"/>
          </a:xfrm>
          <a:prstGeom prst="rect">
            <a:avLst/>
          </a:prstGeom>
          <a:noFill/>
        </p:spPr>
      </p:pic>
      <p:pic>
        <p:nvPicPr>
          <p:cNvPr id="29700" name="Picture 4" descr="http://ecx.images-amazon.com/images/I/51e5lwaw-9L._SY344_BO1,204,203,200_.jpg"/>
          <p:cNvPicPr>
            <a:picLocks noChangeAspect="1" noChangeArrowheads="1"/>
          </p:cNvPicPr>
          <p:nvPr/>
        </p:nvPicPr>
        <p:blipFill>
          <a:blip r:embed="rId3" cstate="print"/>
          <a:srcRect/>
          <a:stretch>
            <a:fillRect/>
          </a:stretch>
        </p:blipFill>
        <p:spPr bwMode="auto">
          <a:xfrm>
            <a:off x="4370751" y="624468"/>
            <a:ext cx="3893676" cy="5832088"/>
          </a:xfrm>
          <a:prstGeom prst="rect">
            <a:avLst/>
          </a:prstGeom>
          <a:noFill/>
        </p:spPr>
      </p:pic>
      <p:pic>
        <p:nvPicPr>
          <p:cNvPr id="29702" name="Picture 6" descr="http://ecx.images-amazon.com/images/I/51TKav0SnjL._SX321_BO1,204,203,200_.jpg"/>
          <p:cNvPicPr>
            <a:picLocks noChangeAspect="1" noChangeArrowheads="1"/>
          </p:cNvPicPr>
          <p:nvPr/>
        </p:nvPicPr>
        <p:blipFill>
          <a:blip r:embed="rId4" cstate="print"/>
          <a:srcRect/>
          <a:stretch>
            <a:fillRect/>
          </a:stretch>
        </p:blipFill>
        <p:spPr bwMode="auto">
          <a:xfrm>
            <a:off x="289939" y="624469"/>
            <a:ext cx="3746207" cy="578748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makingthemodernworld.org.uk/stories/the_rise_of_consumerism/02.ST.03/img/IM.0392_zl.jpg"/>
          <p:cNvPicPr>
            <a:picLocks noChangeAspect="1" noChangeArrowheads="1"/>
          </p:cNvPicPr>
          <p:nvPr/>
        </p:nvPicPr>
        <p:blipFill>
          <a:blip r:embed="rId2" cstate="print"/>
          <a:srcRect/>
          <a:stretch>
            <a:fillRect/>
          </a:stretch>
        </p:blipFill>
        <p:spPr bwMode="auto">
          <a:xfrm>
            <a:off x="3277917" y="1006978"/>
            <a:ext cx="5238750" cy="48768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ar-ofthe-worlds.co.uk/images/charlie_mccarthy_edgar_bergen_x.jpg"/>
          <p:cNvPicPr>
            <a:picLocks noChangeAspect="1" noChangeArrowheads="1"/>
          </p:cNvPicPr>
          <p:nvPr/>
        </p:nvPicPr>
        <p:blipFill>
          <a:blip r:embed="rId2" cstate="print"/>
          <a:srcRect/>
          <a:stretch>
            <a:fillRect/>
          </a:stretch>
        </p:blipFill>
        <p:spPr bwMode="auto">
          <a:xfrm>
            <a:off x="3697427" y="458773"/>
            <a:ext cx="4381701" cy="5488081"/>
          </a:xfrm>
          <a:prstGeom prst="rect">
            <a:avLst/>
          </a:prstGeom>
          <a:noFill/>
        </p:spPr>
      </p:pic>
      <p:sp>
        <p:nvSpPr>
          <p:cNvPr id="5" name="4 Metin kutusu"/>
          <p:cNvSpPr txBox="1"/>
          <p:nvPr/>
        </p:nvSpPr>
        <p:spPr>
          <a:xfrm>
            <a:off x="4655005" y="6042832"/>
            <a:ext cx="2883225" cy="523220"/>
          </a:xfrm>
          <a:prstGeom prst="rect">
            <a:avLst/>
          </a:prstGeom>
          <a:noFill/>
        </p:spPr>
        <p:txBody>
          <a:bodyPr wrap="square" rtlCol="0">
            <a:spAutoFit/>
          </a:bodyPr>
          <a:lstStyle/>
          <a:p>
            <a:pPr algn="ctr"/>
            <a:r>
              <a:rPr lang="tr-TR" sz="2800" b="1" smtClean="0">
                <a:solidFill>
                  <a:schemeClr val="bg1"/>
                </a:solidFill>
              </a:rPr>
              <a:t>Charlie McCarthy</a:t>
            </a:r>
            <a:endParaRPr lang="tr-TR" sz="2800" b="1">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ub-cultured.com/wp-content/uploads/2014/08/war-of-the-world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385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gannett-cdn.com/-mm-/17c749abdf0b8af8fa6c4075ea1ba0442069ea42/c=0-121-6037-4661&amp;r=x404&amp;c=534x401/local/-/media/USATODAY/USATODAY/2013/10/29/1383094818000-War-of-the-World.JPG"/>
          <p:cNvPicPr>
            <a:picLocks noChangeAspect="1" noChangeArrowheads="1"/>
          </p:cNvPicPr>
          <p:nvPr/>
        </p:nvPicPr>
        <p:blipFill>
          <a:blip r:embed="rId2" cstate="print"/>
          <a:srcRect/>
          <a:stretch>
            <a:fillRect/>
          </a:stretch>
        </p:blipFill>
        <p:spPr bwMode="auto">
          <a:xfrm>
            <a:off x="1939771" y="248140"/>
            <a:ext cx="8475470" cy="636453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mg.timeinc.net/time/daily/2008/0810/360_orson_wells_1030.jpg"/>
          <p:cNvPicPr>
            <a:picLocks noChangeAspect="1" noChangeArrowheads="1"/>
          </p:cNvPicPr>
          <p:nvPr/>
        </p:nvPicPr>
        <p:blipFill>
          <a:blip r:embed="rId2" cstate="print"/>
          <a:srcRect/>
          <a:stretch>
            <a:fillRect/>
          </a:stretch>
        </p:blipFill>
        <p:spPr bwMode="auto">
          <a:xfrm>
            <a:off x="1337611" y="374918"/>
            <a:ext cx="9523682" cy="62168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media-cache-ak0.pinimg.com/originals/89/0d/1d/890d1d6c7b8cc83a400013818d7070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699" y="459953"/>
            <a:ext cx="8667942" cy="597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666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659391" y="5784371"/>
            <a:ext cx="2696572" cy="584775"/>
          </a:xfrm>
          <a:prstGeom prst="rect">
            <a:avLst/>
          </a:prstGeom>
          <a:noFill/>
        </p:spPr>
        <p:txBody>
          <a:bodyPr wrap="none" rtlCol="0">
            <a:spAutoFit/>
          </a:bodyPr>
          <a:lstStyle/>
          <a:p>
            <a:r>
              <a:rPr lang="tr-TR" sz="3200" b="1" smtClean="0">
                <a:solidFill>
                  <a:schemeClr val="bg1"/>
                </a:solidFill>
              </a:rPr>
              <a:t>Paul Lazarsfeld</a:t>
            </a:r>
            <a:endParaRPr lang="en-GB" sz="3200" b="1">
              <a:solidFill>
                <a:schemeClr val="bg1"/>
              </a:solidFill>
            </a:endParaRPr>
          </a:p>
        </p:txBody>
      </p:sp>
      <p:sp>
        <p:nvSpPr>
          <p:cNvPr id="7" name="Metin kutusu 6"/>
          <p:cNvSpPr txBox="1"/>
          <p:nvPr/>
        </p:nvSpPr>
        <p:spPr>
          <a:xfrm>
            <a:off x="7671569" y="5784371"/>
            <a:ext cx="2414635" cy="584775"/>
          </a:xfrm>
          <a:prstGeom prst="rect">
            <a:avLst/>
          </a:prstGeom>
          <a:noFill/>
        </p:spPr>
        <p:txBody>
          <a:bodyPr wrap="none" rtlCol="0">
            <a:spAutoFit/>
          </a:bodyPr>
          <a:lstStyle/>
          <a:p>
            <a:r>
              <a:rPr lang="tr-TR" sz="3200" b="1" smtClean="0">
                <a:solidFill>
                  <a:schemeClr val="bg1"/>
                </a:solidFill>
              </a:rPr>
              <a:t>Herta Herzog</a:t>
            </a:r>
            <a:endParaRPr lang="en-GB" sz="3200" b="1">
              <a:solidFill>
                <a:schemeClr val="bg1"/>
              </a:solidFill>
            </a:endParaRPr>
          </a:p>
        </p:txBody>
      </p:sp>
      <p:pic>
        <p:nvPicPr>
          <p:cNvPr id="8" name="Picture 2" descr="http://ekladata.com/Yjtzr_RZHfjGYHvEE7hQJTuV_Cs.jpg"/>
          <p:cNvPicPr>
            <a:picLocks noChangeAspect="1" noChangeArrowheads="1"/>
          </p:cNvPicPr>
          <p:nvPr/>
        </p:nvPicPr>
        <p:blipFill>
          <a:blip r:embed="rId2" cstate="print"/>
          <a:srcRect/>
          <a:stretch>
            <a:fillRect/>
          </a:stretch>
        </p:blipFill>
        <p:spPr bwMode="auto">
          <a:xfrm>
            <a:off x="1783835" y="913686"/>
            <a:ext cx="3214885" cy="4635416"/>
          </a:xfrm>
          <a:prstGeom prst="rect">
            <a:avLst/>
          </a:prstGeom>
          <a:noFill/>
        </p:spPr>
      </p:pic>
      <p:pic>
        <p:nvPicPr>
          <p:cNvPr id="2" name="Picture 2" descr="C:\Users\OGUZHAN TAS\Desktop\herta-herzog.jpg"/>
          <p:cNvPicPr>
            <a:picLocks noChangeAspect="1" noChangeArrowheads="1"/>
          </p:cNvPicPr>
          <p:nvPr/>
        </p:nvPicPr>
        <p:blipFill>
          <a:blip r:embed="rId3" cstate="print"/>
          <a:srcRect/>
          <a:stretch>
            <a:fillRect/>
          </a:stretch>
        </p:blipFill>
        <p:spPr bwMode="auto">
          <a:xfrm>
            <a:off x="6849428" y="982663"/>
            <a:ext cx="3818572" cy="4461495"/>
          </a:xfrm>
          <a:prstGeom prst="rect">
            <a:avLst/>
          </a:prstGeom>
          <a:noFill/>
        </p:spPr>
      </p:pic>
    </p:spTree>
    <p:extLst>
      <p:ext uri="{BB962C8B-B14F-4D97-AF65-F5344CB8AC3E}">
        <p14:creationId xmlns:p14="http://schemas.microsoft.com/office/powerpoint/2010/main" val="2464815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831273" y="1299898"/>
            <a:ext cx="10113818" cy="4241546"/>
          </a:xfrm>
          <a:prstGeom prst="rect">
            <a:avLst/>
          </a:prstGeom>
        </p:spPr>
        <p:txBody>
          <a:bodyPr wrap="square">
            <a:spAutoFit/>
          </a:bodyPr>
          <a:lstStyle/>
          <a:p>
            <a:pPr marL="457200" algn="just">
              <a:lnSpc>
                <a:spcPct val="107000"/>
              </a:lnSpc>
              <a:spcAft>
                <a:spcPts val="800"/>
              </a:spcAft>
            </a:pPr>
            <a:r>
              <a:rPr lang="tr-TR" sz="2800">
                <a:solidFill>
                  <a:schemeClr val="bg1"/>
                </a:solidFill>
                <a:ea typeface="Calibri"/>
                <a:cs typeface="Times New Roman"/>
              </a:rPr>
              <a:t>Zamanımızın sıradan insanı üzerine yaptığımız bu çalışma, bu kişilerin kritik durumlara adapte olabilme becerilerinin, kulaklarına çalınan şeyleri sorgulayabilecekleri bir tutum edinmelerine yarayacak şekilde eğitilmeleriyle artacağını göstermiştir. Şüphecilik ve bilginin, sokaktaki insanlar arasında yaygınlaşmasını istiyorsak, bu kişilere daha kapsamlı eğitim imkanları sağlanmalı... imkanları sınırlı çevrelerden gelmelerinden kaynaklanan güvensizliklerini üzerlerinden atabilecekleri şekilde muamele edilmelidir (Cantril vd., 1940: 205).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397620" y="1726634"/>
            <a:ext cx="8348546" cy="3108543"/>
          </a:xfrm>
          <a:prstGeom prst="rect">
            <a:avLst/>
          </a:prstGeom>
        </p:spPr>
        <p:txBody>
          <a:bodyPr wrap="square">
            <a:spAutoFit/>
          </a:bodyPr>
          <a:lstStyle/>
          <a:p>
            <a:r>
              <a:rPr lang="tr-TR" sz="2800" smtClean="0">
                <a:solidFill>
                  <a:schemeClr val="bg1"/>
                </a:solidFill>
                <a:ea typeface="Calibri"/>
                <a:cs typeface="Times New Roman"/>
              </a:rPr>
              <a:t>Kitle iletişim araçlarının</a:t>
            </a:r>
          </a:p>
          <a:p>
            <a:r>
              <a:rPr lang="tr-TR" sz="2800" smtClean="0">
                <a:solidFill>
                  <a:schemeClr val="bg1"/>
                </a:solidFill>
                <a:ea typeface="Calibri"/>
                <a:cs typeface="Times New Roman"/>
              </a:rPr>
              <a:t>ekonomik temelleri, </a:t>
            </a:r>
          </a:p>
          <a:p>
            <a:r>
              <a:rPr lang="tr-TR" sz="2800" smtClean="0">
                <a:solidFill>
                  <a:schemeClr val="bg1"/>
                </a:solidFill>
                <a:ea typeface="Calibri"/>
                <a:cs typeface="Times New Roman"/>
              </a:rPr>
              <a:t>siyasal olarak nasıl düzenlendikleri, </a:t>
            </a:r>
          </a:p>
          <a:p>
            <a:r>
              <a:rPr lang="tr-TR" sz="2800" smtClean="0">
                <a:solidFill>
                  <a:schemeClr val="bg1"/>
                </a:solidFill>
                <a:ea typeface="Calibri"/>
                <a:cs typeface="Times New Roman"/>
              </a:rPr>
              <a:t>kurumsal örgütlenmeleri </a:t>
            </a:r>
          </a:p>
          <a:p>
            <a:r>
              <a:rPr lang="tr-TR" sz="2800" smtClean="0">
                <a:solidFill>
                  <a:schemeClr val="bg1"/>
                </a:solidFill>
                <a:ea typeface="Calibri"/>
                <a:cs typeface="Times New Roman"/>
              </a:rPr>
              <a:t>üretim yöntemleri görmezden geliniyordu. </a:t>
            </a:r>
          </a:p>
          <a:p>
            <a:endParaRPr lang="tr-TR" sz="2800" smtClean="0">
              <a:solidFill>
                <a:schemeClr val="bg1"/>
              </a:solidFill>
              <a:ea typeface="Calibri"/>
              <a:cs typeface="Times New Roman"/>
            </a:endParaRPr>
          </a:p>
          <a:p>
            <a:r>
              <a:rPr lang="tr-TR" sz="2800" smtClean="0">
                <a:solidFill>
                  <a:schemeClr val="bg1"/>
                </a:solidFill>
                <a:ea typeface="Calibri"/>
                <a:cs typeface="Times New Roman"/>
              </a:rPr>
              <a:t>Dikkat yalnızca </a:t>
            </a:r>
            <a:r>
              <a:rPr lang="tr-TR" sz="2800" b="1" smtClean="0">
                <a:solidFill>
                  <a:schemeClr val="bg1"/>
                </a:solidFill>
                <a:ea typeface="Calibri"/>
                <a:cs typeface="Times New Roman"/>
              </a:rPr>
              <a:t>“izlerkitle”</a:t>
            </a:r>
            <a:r>
              <a:rPr lang="tr-TR" sz="2800" smtClean="0">
                <a:solidFill>
                  <a:schemeClr val="bg1"/>
                </a:solidFill>
                <a:ea typeface="Calibri"/>
                <a:cs typeface="Times New Roman"/>
              </a:rPr>
              <a:t>ye (audience) yönelmişti.</a:t>
            </a:r>
            <a:endParaRPr lang="tr-TR" sz="280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288473" y="1267966"/>
            <a:ext cx="9497291" cy="4401205"/>
          </a:xfrm>
          <a:prstGeom prst="rect">
            <a:avLst/>
          </a:prstGeom>
        </p:spPr>
        <p:txBody>
          <a:bodyPr wrap="square">
            <a:spAutoFit/>
          </a:bodyPr>
          <a:lstStyle/>
          <a:p>
            <a:pPr algn="just"/>
            <a:r>
              <a:rPr lang="tr-TR" sz="2800" smtClean="0">
                <a:solidFill>
                  <a:schemeClr val="bg1"/>
                </a:solidFill>
                <a:effectLst>
                  <a:outerShdw blurRad="38100" dist="38100" dir="2700000" algn="tl">
                    <a:srgbClr val="000000">
                      <a:alpha val="43137"/>
                    </a:srgbClr>
                  </a:outerShdw>
                </a:effectLst>
                <a:ea typeface="Calibri"/>
                <a:cs typeface="Times New Roman"/>
              </a:rPr>
              <a:t>Eğer kitle iletişim araçlarının bireysel davranışlar üzerinde doğrudan etkisi varsa, eğitimden yoksun, ayırt edebilme yeterliği zayıf, sıradan insana, medyaya yönelik eleştirel bakış açısı kazandırma sorumluluğu, doğru ve geçerli yargı geliştirme becerisine sahip olanlardadır. </a:t>
            </a:r>
          </a:p>
          <a:p>
            <a:pPr algn="just"/>
            <a:endParaRPr lang="tr-TR" sz="2800" smtClean="0">
              <a:solidFill>
                <a:schemeClr val="bg1"/>
              </a:solidFill>
              <a:effectLst>
                <a:outerShdw blurRad="38100" dist="38100" dir="2700000" algn="tl">
                  <a:srgbClr val="000000">
                    <a:alpha val="43137"/>
                  </a:srgbClr>
                </a:outerShdw>
              </a:effectLst>
              <a:ea typeface="Calibri"/>
              <a:cs typeface="Times New Roman"/>
            </a:endParaRPr>
          </a:p>
          <a:p>
            <a:pPr algn="just"/>
            <a:r>
              <a:rPr lang="tr-TR" sz="2800" smtClean="0">
                <a:solidFill>
                  <a:schemeClr val="bg1"/>
                </a:solidFill>
                <a:effectLst>
                  <a:outerShdw blurRad="38100" dist="38100" dir="2700000" algn="tl">
                    <a:srgbClr val="000000">
                      <a:alpha val="43137"/>
                    </a:srgbClr>
                  </a:outerShdw>
                </a:effectLst>
                <a:ea typeface="Calibri"/>
                <a:cs typeface="Times New Roman"/>
              </a:rPr>
              <a:t>Bu 1930’larda sadece Amerika’da değil, Avrupa’daki entelajansiyanın kitlelere ilişkin ‘ilerlemeci’ görüşüydü ve bu görüş Atlantiğin her iki yakasında da ‘medya eğitimi’ne duyulan ihtiyacın altının çizilmesiyle sonuçlandı.</a:t>
            </a:r>
            <a:endParaRPr lang="tr-TR" sz="280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7576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2.wikia.nocookie.net/__cb20140122221634/walkerjourn515/images/2/21/Wilbur_Schram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091" y="1337727"/>
            <a:ext cx="3217860" cy="404622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149337" y="5417047"/>
            <a:ext cx="3027367" cy="584775"/>
          </a:xfrm>
          <a:prstGeom prst="rect">
            <a:avLst/>
          </a:prstGeom>
          <a:noFill/>
        </p:spPr>
        <p:txBody>
          <a:bodyPr wrap="none" rtlCol="0">
            <a:spAutoFit/>
          </a:bodyPr>
          <a:lstStyle/>
          <a:p>
            <a:r>
              <a:rPr lang="tr-TR" sz="3200" b="1" smtClean="0">
                <a:solidFill>
                  <a:schemeClr val="bg1"/>
                </a:solidFill>
              </a:rPr>
              <a:t>Wilbur Schramm</a:t>
            </a:r>
            <a:endParaRPr lang="en-GB" sz="3200" b="1">
              <a:solidFill>
                <a:schemeClr val="bg1"/>
              </a:solidFill>
            </a:endParaRPr>
          </a:p>
        </p:txBody>
      </p:sp>
      <p:pic>
        <p:nvPicPr>
          <p:cNvPr id="1032" name="Picture 8" descr="http://radiomap.eu/uk/wales/kilvey-hill_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9035" y="1037332"/>
            <a:ext cx="6610985" cy="495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354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586429" y="1903689"/>
            <a:ext cx="8967730" cy="2677656"/>
          </a:xfrm>
          <a:prstGeom prst="rect">
            <a:avLst/>
          </a:prstGeom>
        </p:spPr>
        <p:txBody>
          <a:bodyPr wrap="square">
            <a:spAutoFit/>
          </a:bodyPr>
          <a:lstStyle/>
          <a:p>
            <a:pPr algn="ctr"/>
            <a:r>
              <a:rPr lang="tr-TR" sz="2800" smtClean="0">
                <a:solidFill>
                  <a:schemeClr val="bg1"/>
                </a:solidFill>
              </a:rPr>
              <a:t>Canlı gösteri sanatlarının özelliği olan, gösteri, gösteriyi icra edenler ve izlerkitle arasındaki dolaysız ilişki, yapımcılar, ürün ve tüketiciler arasındaki ilişkiye dönüşmüştür: </a:t>
            </a:r>
          </a:p>
          <a:p>
            <a:pPr algn="ctr"/>
            <a:endParaRPr lang="tr-TR" sz="2800">
              <a:solidFill>
                <a:schemeClr val="bg1"/>
              </a:solidFill>
            </a:endParaRPr>
          </a:p>
          <a:p>
            <a:pPr algn="ctr"/>
            <a:r>
              <a:rPr lang="tr-TR" sz="2800" smtClean="0">
                <a:solidFill>
                  <a:schemeClr val="bg1"/>
                </a:solidFill>
              </a:rPr>
              <a:t>kodlama/üretim (encoding) anıyla, kodaçımı/tüketim (decoding) zamanı arasında doğrudan bir bağlantı yoktur. </a:t>
            </a:r>
            <a:endParaRPr lang="tr-TR" sz="280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atre audience 19th century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455" y="781280"/>
            <a:ext cx="7010400" cy="5562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log.commarts.wisc.edu/wp-content/uploads/2013/11/Hadley-Cantril.jpg"/>
          <p:cNvPicPr>
            <a:picLocks noChangeAspect="1" noChangeArrowheads="1"/>
          </p:cNvPicPr>
          <p:nvPr/>
        </p:nvPicPr>
        <p:blipFill>
          <a:blip r:embed="rId2" cstate="print"/>
          <a:srcRect/>
          <a:stretch>
            <a:fillRect/>
          </a:stretch>
        </p:blipFill>
        <p:spPr bwMode="auto">
          <a:xfrm>
            <a:off x="1872863" y="1059946"/>
            <a:ext cx="2828925" cy="4171951"/>
          </a:xfrm>
          <a:prstGeom prst="rect">
            <a:avLst/>
          </a:prstGeom>
          <a:noFill/>
        </p:spPr>
      </p:pic>
      <p:sp>
        <p:nvSpPr>
          <p:cNvPr id="5" name="4 Metin kutusu"/>
          <p:cNvSpPr txBox="1"/>
          <p:nvPr/>
        </p:nvSpPr>
        <p:spPr>
          <a:xfrm>
            <a:off x="2051824" y="5464097"/>
            <a:ext cx="2528256" cy="584775"/>
          </a:xfrm>
          <a:prstGeom prst="rect">
            <a:avLst/>
          </a:prstGeom>
          <a:noFill/>
        </p:spPr>
        <p:txBody>
          <a:bodyPr wrap="none" rtlCol="0">
            <a:spAutoFit/>
          </a:bodyPr>
          <a:lstStyle/>
          <a:p>
            <a:r>
              <a:rPr lang="tr-TR" sz="3200" smtClean="0">
                <a:solidFill>
                  <a:schemeClr val="bg1"/>
                </a:solidFill>
              </a:rPr>
              <a:t>Hadley Cantril</a:t>
            </a:r>
            <a:endParaRPr lang="tr-TR" sz="3200">
              <a:solidFill>
                <a:schemeClr val="bg1"/>
              </a:solidFill>
            </a:endParaRPr>
          </a:p>
        </p:txBody>
      </p:sp>
      <p:pic>
        <p:nvPicPr>
          <p:cNvPr id="2052" name="Picture 4" descr="http://www.gunesintamicinde.com/resim/H_G_Wells_pre_1922.jpg"/>
          <p:cNvPicPr>
            <a:picLocks noChangeAspect="1" noChangeArrowheads="1"/>
          </p:cNvPicPr>
          <p:nvPr/>
        </p:nvPicPr>
        <p:blipFill>
          <a:blip r:embed="rId3" cstate="print"/>
          <a:srcRect/>
          <a:stretch>
            <a:fillRect/>
          </a:stretch>
        </p:blipFill>
        <p:spPr bwMode="auto">
          <a:xfrm>
            <a:off x="6911157" y="1073807"/>
            <a:ext cx="3034260" cy="4234173"/>
          </a:xfrm>
          <a:prstGeom prst="rect">
            <a:avLst/>
          </a:prstGeom>
          <a:noFill/>
        </p:spPr>
      </p:pic>
      <p:sp>
        <p:nvSpPr>
          <p:cNvPr id="7" name="6 Metin kutusu"/>
          <p:cNvSpPr txBox="1"/>
          <p:nvPr/>
        </p:nvSpPr>
        <p:spPr>
          <a:xfrm>
            <a:off x="7556808" y="5482684"/>
            <a:ext cx="1998689" cy="584775"/>
          </a:xfrm>
          <a:prstGeom prst="rect">
            <a:avLst/>
          </a:prstGeom>
          <a:noFill/>
        </p:spPr>
        <p:txBody>
          <a:bodyPr wrap="none" rtlCol="0">
            <a:spAutoFit/>
          </a:bodyPr>
          <a:lstStyle/>
          <a:p>
            <a:pPr algn="ctr"/>
            <a:r>
              <a:rPr lang="tr-TR" sz="3200" smtClean="0">
                <a:solidFill>
                  <a:schemeClr val="bg1"/>
                </a:solidFill>
              </a:rPr>
              <a:t>H. G. Wells</a:t>
            </a:r>
            <a:endParaRPr lang="tr-TR" sz="32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crashingnightingaledotcom.files.wordpress.com/2014/10/il_fullxfull-343465339.jpg"/>
          <p:cNvPicPr>
            <a:picLocks noChangeAspect="1" noChangeArrowheads="1"/>
          </p:cNvPicPr>
          <p:nvPr/>
        </p:nvPicPr>
        <p:blipFill>
          <a:blip r:embed="rId2" cstate="print"/>
          <a:srcRect/>
          <a:stretch>
            <a:fillRect/>
          </a:stretch>
        </p:blipFill>
        <p:spPr bwMode="auto">
          <a:xfrm>
            <a:off x="958462" y="624468"/>
            <a:ext cx="3824483" cy="5754029"/>
          </a:xfrm>
          <a:prstGeom prst="rect">
            <a:avLst/>
          </a:prstGeom>
          <a:noFill/>
        </p:spPr>
      </p:pic>
      <p:pic>
        <p:nvPicPr>
          <p:cNvPr id="24580" name="Picture 4" descr="http://www.orsonwelles.co.uk/War-Of-The-Worlds-301244.jpg"/>
          <p:cNvPicPr>
            <a:picLocks noChangeAspect="1" noChangeArrowheads="1"/>
          </p:cNvPicPr>
          <p:nvPr/>
        </p:nvPicPr>
        <p:blipFill>
          <a:blip r:embed="rId3" cstate="print"/>
          <a:srcRect/>
          <a:stretch>
            <a:fillRect/>
          </a:stretch>
        </p:blipFill>
        <p:spPr bwMode="auto">
          <a:xfrm>
            <a:off x="5552766" y="398400"/>
            <a:ext cx="5821478" cy="607097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photos.cinematreasures.org/production/photos/4856/1308304849/large.jpg?1308304849"/>
          <p:cNvPicPr>
            <a:picLocks noChangeAspect="1" noChangeArrowheads="1"/>
          </p:cNvPicPr>
          <p:nvPr/>
        </p:nvPicPr>
        <p:blipFill>
          <a:blip r:embed="rId2" cstate="print"/>
          <a:srcRect/>
          <a:stretch>
            <a:fillRect/>
          </a:stretch>
        </p:blipFill>
        <p:spPr bwMode="auto">
          <a:xfrm>
            <a:off x="2720600" y="815494"/>
            <a:ext cx="7107552" cy="533066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233638" y="1731332"/>
            <a:ext cx="6073699" cy="3108543"/>
          </a:xfrm>
          <a:prstGeom prst="rect">
            <a:avLst/>
          </a:prstGeom>
        </p:spPr>
        <p:txBody>
          <a:bodyPr wrap="square">
            <a:spAutoFit/>
          </a:bodyPr>
          <a:lstStyle/>
          <a:p>
            <a:r>
              <a:rPr lang="tr-TR" sz="2800" smtClean="0">
                <a:solidFill>
                  <a:schemeClr val="bg1"/>
                </a:solidFill>
              </a:rPr>
              <a:t>Bugün öğrendiğiniz korkunç dersi hatırlayın. Oturma odanızı işgal eden o sırıtkan, parlak, yusyuvarlak istilacı olsa olsa balkabağından çıkmıştır, eğer kapınız çalar da dışarıda kimseyi göremezseniz, çalan bir Marslı değilse... bugün Cadılar Bayramı’dır</a:t>
            </a:r>
            <a:endParaRPr lang="tr-TR" sz="2800">
              <a:solidFill>
                <a:schemeClr val="bg1"/>
              </a:solidFill>
            </a:endParaRPr>
          </a:p>
        </p:txBody>
      </p:sp>
      <p:sp>
        <p:nvSpPr>
          <p:cNvPr id="5" name="4 Dikdörtgen"/>
          <p:cNvSpPr/>
          <p:nvPr/>
        </p:nvSpPr>
        <p:spPr>
          <a:xfrm>
            <a:off x="4862757" y="1348627"/>
            <a:ext cx="538930" cy="1107996"/>
          </a:xfrm>
          <a:prstGeom prst="rect">
            <a:avLst/>
          </a:prstGeom>
        </p:spPr>
        <p:txBody>
          <a:bodyPr wrap="none">
            <a:spAutoFit/>
          </a:bodyPr>
          <a:lstStyle/>
          <a:p>
            <a:r>
              <a:rPr lang="tr-TR" sz="6600" smtClean="0">
                <a:solidFill>
                  <a:schemeClr val="bg1"/>
                </a:solidFill>
              </a:rPr>
              <a:t>“</a:t>
            </a:r>
            <a:endParaRPr lang="tr-TR" sz="6600"/>
          </a:p>
        </p:txBody>
      </p:sp>
      <p:sp>
        <p:nvSpPr>
          <p:cNvPr id="6" name="5 Dikdörtgen"/>
          <p:cNvSpPr/>
          <p:nvPr/>
        </p:nvSpPr>
        <p:spPr>
          <a:xfrm>
            <a:off x="9100221" y="4177682"/>
            <a:ext cx="538930" cy="1107996"/>
          </a:xfrm>
          <a:prstGeom prst="rect">
            <a:avLst/>
          </a:prstGeom>
        </p:spPr>
        <p:txBody>
          <a:bodyPr wrap="none">
            <a:spAutoFit/>
          </a:bodyPr>
          <a:lstStyle/>
          <a:p>
            <a:r>
              <a:rPr lang="tr-TR" sz="6600" smtClean="0">
                <a:solidFill>
                  <a:schemeClr val="bg1"/>
                </a:solidFill>
              </a:rPr>
              <a:t>”</a:t>
            </a:r>
            <a:endParaRPr lang="tr-TR" sz="6600"/>
          </a:p>
        </p:txBody>
      </p:sp>
      <p:pic>
        <p:nvPicPr>
          <p:cNvPr id="27650" name="Picture 2" descr="https://vickielester.files.wordpress.com/2013/10/orson-welles-directingoncbs.jpg"/>
          <p:cNvPicPr>
            <a:picLocks noChangeAspect="1" noChangeArrowheads="1"/>
          </p:cNvPicPr>
          <p:nvPr/>
        </p:nvPicPr>
        <p:blipFill>
          <a:blip r:embed="rId2" cstate="print"/>
          <a:srcRect/>
          <a:stretch>
            <a:fillRect/>
          </a:stretch>
        </p:blipFill>
        <p:spPr bwMode="auto">
          <a:xfrm>
            <a:off x="467810" y="964154"/>
            <a:ext cx="4079228" cy="4990597"/>
          </a:xfrm>
          <a:prstGeom prst="rect">
            <a:avLst/>
          </a:prstGeom>
          <a:noFill/>
        </p:spPr>
      </p:pic>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313</Words>
  <Application>Microsoft Office PowerPoint</Application>
  <PresentationFormat>Geniş ekran</PresentationFormat>
  <Paragraphs>25</Paragraphs>
  <Slides>20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çalışma istasyonu</dc:creator>
  <cp:lastModifiedBy>OGUZHANTAS</cp:lastModifiedBy>
  <cp:revision>54</cp:revision>
  <dcterms:created xsi:type="dcterms:W3CDTF">2014-09-24T17:35:31Z</dcterms:created>
  <dcterms:modified xsi:type="dcterms:W3CDTF">2018-10-22T11:48:10Z</dcterms:modified>
</cp:coreProperties>
</file>