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66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>
        <p:scale>
          <a:sx n="78" d="100"/>
          <a:sy n="78" d="100"/>
        </p:scale>
        <p:origin x="-366" y="19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enginoguzay.zz.mu/wp-content/uploads/2014/11/02-Sens%C3%B6rler-ve-D%C3%B6n%C3%BC%C5%9Ft%C3%BCr%C3%BCc%C3%BCler-Ders-Notlar%C4%B1-S%C4%B1cakl%C4%B1k-Sens%C3%B6rleri.doc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Sıcaklık </a:t>
            </a:r>
            <a:r>
              <a:rPr lang="tr-TR" dirty="0" err="1" smtClean="0"/>
              <a:t>sensörleri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207 SENSÖRLER VE DÖNÜŞTÜRÜCÜLER</a:t>
            </a:r>
            <a:endParaRPr lang="tr-TR" dirty="0"/>
          </a:p>
          <a:p>
            <a:r>
              <a:rPr lang="tr-TR" dirty="0" err="1"/>
              <a:t>Öğr</a:t>
            </a:r>
            <a:r>
              <a:rPr lang="tr-TR" dirty="0"/>
              <a:t>. 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TERMOREZİSTANSLAR</a:t>
            </a:r>
            <a:endParaRPr lang="tr-TR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just"/>
                <a:r>
                  <a:rPr lang="tr-TR" sz="2400" b="1" dirty="0" err="1"/>
                  <a:t>Termorezistanslar</a:t>
                </a:r>
                <a:r>
                  <a:rPr lang="tr-TR" sz="2400" b="1" dirty="0"/>
                  <a:t> (RTD – </a:t>
                </a:r>
                <a:r>
                  <a:rPr lang="tr-TR" sz="2400" b="1" dirty="0" err="1"/>
                  <a:t>Resistance</a:t>
                </a:r>
                <a:r>
                  <a:rPr lang="tr-TR" sz="2400" b="1" dirty="0"/>
                  <a:t> </a:t>
                </a:r>
                <a:r>
                  <a:rPr lang="tr-TR" sz="2400" b="1" dirty="0" err="1"/>
                  <a:t>Temperature</a:t>
                </a:r>
                <a:r>
                  <a:rPr lang="tr-TR" sz="2400" b="1" dirty="0"/>
                  <a:t> </a:t>
                </a:r>
                <a:r>
                  <a:rPr lang="tr-TR" sz="2400" b="1" dirty="0" err="1"/>
                  <a:t>Detector</a:t>
                </a:r>
                <a:r>
                  <a:rPr lang="tr-TR" sz="2400" b="1" dirty="0"/>
                  <a:t>: Dirençli Sıcaklık </a:t>
                </a:r>
                <a:r>
                  <a:rPr lang="tr-TR" sz="2400" b="1" dirty="0" err="1"/>
                  <a:t>Dedektörleri</a:t>
                </a:r>
                <a:r>
                  <a:rPr lang="tr-TR" sz="2400" b="1" dirty="0"/>
                  <a:t>)</a:t>
                </a:r>
              </a:p>
              <a:p>
                <a:pPr algn="just"/>
                <a:r>
                  <a:rPr lang="tr-TR" sz="2400" dirty="0"/>
                  <a:t>Metallerin bir çoğunun elektriksel direnci ısıtıldığında yaklaşık doğrusal olarak artar. Endüstriyel uygulamalarda 0&lt;T&lt;150 ºC aralığı için aşağıdaki yaklaşık formül </a:t>
                </a:r>
                <a:r>
                  <a:rPr lang="tr-TR" sz="2400" dirty="0" smtClean="0"/>
                  <a:t>uygulanabilir[1];</a:t>
                </a:r>
                <a:endParaRPr lang="tr-TR" sz="2400" dirty="0"/>
              </a:p>
              <a:p>
                <a:pPr algn="just"/>
                <a14:m>
                  <m:oMath xmlns:m="http://schemas.openxmlformats.org/officeDocument/2006/math">
                    <m:sSub>
                      <m:sSubPr>
                        <m:ctrlPr>
                          <a:rPr lang="tr-TR" sz="2400" i="1"/>
                        </m:ctrlPr>
                      </m:sSubPr>
                      <m:e>
                        <m:r>
                          <a:rPr lang="tr-TR" sz="2400" i="1"/>
                          <m:t>𝑅</m:t>
                        </m:r>
                      </m:e>
                      <m:sub>
                        <m:r>
                          <a:rPr lang="tr-TR" sz="2400" i="1"/>
                          <m:t>𝑇</m:t>
                        </m:r>
                      </m:sub>
                    </m:sSub>
                    <m:r>
                      <a:rPr lang="tr-TR" sz="2400" i="1"/>
                      <m:t>=</m:t>
                    </m:r>
                    <m:sSub>
                      <m:sSubPr>
                        <m:ctrlPr>
                          <a:rPr lang="tr-TR" sz="2400" i="1"/>
                        </m:ctrlPr>
                      </m:sSubPr>
                      <m:e>
                        <m:r>
                          <a:rPr lang="tr-TR" sz="2400" i="1"/>
                          <m:t>𝑅</m:t>
                        </m:r>
                      </m:e>
                      <m:sub>
                        <m:r>
                          <a:rPr lang="tr-TR" sz="2400" i="1"/>
                          <m:t>0</m:t>
                        </m:r>
                      </m:sub>
                    </m:sSub>
                    <m:r>
                      <a:rPr lang="tr-TR" sz="2400" i="1"/>
                      <m:t>∙(1+</m:t>
                    </m:r>
                    <m:r>
                      <a:rPr lang="tr-TR" sz="2400" i="1"/>
                      <m:t>𝛼</m:t>
                    </m:r>
                    <m:r>
                      <a:rPr lang="tr-TR" sz="2400" i="1"/>
                      <m:t>𝑇</m:t>
                    </m:r>
                    <m:r>
                      <a:rPr lang="tr-TR" sz="2400" i="1"/>
                      <m:t>)</m:t>
                    </m:r>
                  </m:oMath>
                </a14:m>
                <a:endParaRPr lang="tr-TR" sz="2400" dirty="0"/>
              </a:p>
              <a:p>
                <a:endParaRPr lang="tr-TR" dirty="0"/>
              </a:p>
            </p:txBody>
          </p:sp>
        </mc:Choice>
        <mc:Fallback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909" t="-2121" r="-1818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7826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TERMOREZİSTANSLAR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Burada;</a:t>
            </a:r>
          </a:p>
          <a:p>
            <a:r>
              <a:rPr lang="tr-TR" dirty="0"/>
              <a:t>R</a:t>
            </a:r>
            <a:r>
              <a:rPr lang="tr-TR" baseline="-25000" dirty="0"/>
              <a:t>T</a:t>
            </a:r>
            <a:r>
              <a:rPr lang="tr-TR" dirty="0"/>
              <a:t> : Metalin T sıcaklığındaki direnci</a:t>
            </a:r>
          </a:p>
          <a:p>
            <a:r>
              <a:rPr lang="tr-TR" dirty="0"/>
              <a:t>R</a:t>
            </a:r>
            <a:r>
              <a:rPr lang="tr-TR" baseline="-25000" dirty="0"/>
              <a:t>0</a:t>
            </a:r>
            <a:r>
              <a:rPr lang="tr-TR" dirty="0"/>
              <a:t> : Metalik ısıtılmadan önceki direnci</a:t>
            </a:r>
          </a:p>
          <a:p>
            <a:r>
              <a:rPr lang="tr-TR" dirty="0">
                <a:sym typeface="Symbol"/>
              </a:rPr>
              <a:t></a:t>
            </a:r>
            <a:r>
              <a:rPr lang="tr-TR" dirty="0"/>
              <a:t> : Metalin sıcaklık katsayısı (</a:t>
            </a:r>
            <a:r>
              <a:rPr lang="tr-TR" dirty="0">
                <a:sym typeface="Symbol"/>
              </a:rPr>
              <a:t></a:t>
            </a:r>
            <a:r>
              <a:rPr lang="tr-TR" baseline="-25000" dirty="0"/>
              <a:t>Platin</a:t>
            </a:r>
            <a:r>
              <a:rPr lang="tr-TR" dirty="0"/>
              <a:t> = 0.0039, </a:t>
            </a:r>
            <a:r>
              <a:rPr lang="tr-TR" dirty="0">
                <a:sym typeface="Symbol"/>
              </a:rPr>
              <a:t></a:t>
            </a:r>
            <a:r>
              <a:rPr lang="tr-TR" baseline="-25000" dirty="0"/>
              <a:t>Bakır</a:t>
            </a:r>
            <a:r>
              <a:rPr lang="tr-TR" dirty="0"/>
              <a:t> = 0.0043, </a:t>
            </a:r>
            <a:r>
              <a:rPr lang="tr-TR" dirty="0">
                <a:sym typeface="Symbol"/>
              </a:rPr>
              <a:t></a:t>
            </a:r>
            <a:r>
              <a:rPr lang="tr-TR" baseline="-25000" dirty="0"/>
              <a:t>Nikel</a:t>
            </a:r>
            <a:r>
              <a:rPr lang="tr-TR" dirty="0"/>
              <a:t> = 0.0068)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Bu tip </a:t>
            </a:r>
            <a:r>
              <a:rPr lang="tr-TR" dirty="0" err="1"/>
              <a:t>sensörlerde</a:t>
            </a:r>
            <a:r>
              <a:rPr lang="tr-TR" dirty="0"/>
              <a:t> çoğunlukla Platin ve Nikel kullanılmaktadır ve bu metallerin direnci 0ºC’de 100Ω olacak şekilde üretilmişlerdir. Bu nedenle Platinden yapılmış bir </a:t>
            </a:r>
            <a:r>
              <a:rPr lang="tr-TR" dirty="0" err="1"/>
              <a:t>termorezistans</a:t>
            </a:r>
            <a:r>
              <a:rPr lang="tr-TR" dirty="0"/>
              <a:t> Pt100 olarak isimlendirilmekte, Nikelden yapılmış bir </a:t>
            </a:r>
            <a:r>
              <a:rPr lang="tr-TR" dirty="0" err="1"/>
              <a:t>termorezistans</a:t>
            </a:r>
            <a:r>
              <a:rPr lang="tr-TR" dirty="0"/>
              <a:t> ise Ni100 olarak isimlendirilmektedir. Pt1000 ise 0ºC’de 1000Ω gösterecek şekilde imal </a:t>
            </a:r>
            <a:r>
              <a:rPr lang="tr-TR" dirty="0" smtClean="0"/>
              <a:t>edilmiştir[1].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7328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TERMOREZİSTANSLAR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5224" y="1846263"/>
            <a:ext cx="3741877" cy="402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Metin kutusu 3"/>
          <p:cNvSpPr txBox="1"/>
          <p:nvPr/>
        </p:nvSpPr>
        <p:spPr>
          <a:xfrm>
            <a:off x="4035552" y="6059424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 1. Malzemelerin karşılaştırılması [1]</a:t>
            </a:r>
            <a:endParaRPr lang="tr-TR" sz="20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26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TERMOREZİSTANSLAR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/>
              <a:t>Bu grafikte Nikel ve Platin metalleri karşılaştırıldığında; Nikel duyarlılığı yüksek olmasına rağmen daha az doğrusaldır. Platin ise duyarlılığı düşük olmasına rağmen daha doğrusal çalışır.</a:t>
            </a:r>
          </a:p>
          <a:p>
            <a:pPr algn="just"/>
            <a:r>
              <a:rPr lang="tr-TR" sz="2400" dirty="0"/>
              <a:t>Pt100 </a:t>
            </a:r>
            <a:r>
              <a:rPr lang="tr-TR" sz="2400" dirty="0" err="1"/>
              <a:t>Sensörler</a:t>
            </a:r>
            <a:r>
              <a:rPr lang="tr-TR" sz="2400" dirty="0"/>
              <a:t> 0-100ºC temel aralığında %0,5ºC hassasiyetle -200 ile 800ºC aralığında uç noktalarda %3 hassasiyet ile </a:t>
            </a:r>
            <a:r>
              <a:rPr lang="tr-TR" sz="2400" dirty="0" smtClean="0"/>
              <a:t>çalışabilmektedir[1].</a:t>
            </a:r>
            <a:endParaRPr lang="tr-TR" sz="2400" dirty="0"/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9361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TERMOREZİSTANSLAR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 err="1"/>
              <a:t>Termorezistansların</a:t>
            </a:r>
            <a:r>
              <a:rPr lang="tr-TR" sz="2400" dirty="0"/>
              <a:t> gerçekte iki ucu vardır. Ancak birkaç metreden uzun mesafelerde kablo direnci ölçümde hatalara neden olduğundan dolayı üç ya da dört uçlu olarak üretilirler. Böylece bir </a:t>
            </a:r>
            <a:r>
              <a:rPr lang="tr-TR" sz="2400" dirty="0" err="1"/>
              <a:t>Wheatstone</a:t>
            </a:r>
            <a:r>
              <a:rPr lang="tr-TR" sz="2400" dirty="0"/>
              <a:t> köprüsü ile kablo direncinin etkisi </a:t>
            </a:r>
            <a:r>
              <a:rPr lang="tr-TR" sz="2400" dirty="0" err="1"/>
              <a:t>kompanze</a:t>
            </a:r>
            <a:r>
              <a:rPr lang="tr-TR" sz="2400" dirty="0"/>
              <a:t> edilir (düzeltilir</a:t>
            </a:r>
            <a:r>
              <a:rPr lang="tr-TR" sz="2400" dirty="0" smtClean="0"/>
              <a:t>)[1].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03048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TERMOREZİSTANSLAR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200" dirty="0"/>
              <a:t>Üç ya da Dört uçlu bağlantılarda cihaz içerisinde bir </a:t>
            </a:r>
            <a:r>
              <a:rPr lang="tr-TR" sz="2200" dirty="0" err="1"/>
              <a:t>Wheatstone</a:t>
            </a:r>
            <a:r>
              <a:rPr lang="tr-TR" sz="2200" dirty="0"/>
              <a:t> Köprü devresi kullanılarak kablo direnci </a:t>
            </a:r>
            <a:r>
              <a:rPr lang="tr-TR" sz="2200" dirty="0" smtClean="0"/>
              <a:t>dengelenir[1]. </a:t>
            </a:r>
            <a:endParaRPr lang="tr-TR" sz="2200" dirty="0"/>
          </a:p>
          <a:p>
            <a:pPr algn="just"/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4168226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TERMOREZİSTANSLAR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911" y="2390775"/>
            <a:ext cx="6577800" cy="205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2575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</a:t>
            </a:r>
            <a:r>
              <a:rPr lang="tr-TR" dirty="0" smtClean="0"/>
              <a:t>1]</a:t>
            </a:r>
            <a:r>
              <a:rPr lang="tr-TR" dirty="0"/>
              <a:t>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enginoguzay.zz.mu/wp-content/uploads/2014/11/02-Sens%C3%B6rler-ve-D%C3%B6n%C3%BC%C5%9Ft%C3%BCr%C3%BCc%C3%BCler-Ders-Notlar%C4%B1-S%C4%B1cakl%C4%B1k-Sens%C3%B6rleri.docx</a:t>
            </a:r>
            <a:r>
              <a:rPr lang="tr-TR" dirty="0" smtClean="0"/>
              <a:t> (Erişim tarihi: 24.11.2017)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1386</TotalTime>
  <Words>240</Words>
  <Application>Microsoft Office PowerPoint</Application>
  <PresentationFormat>Özel</PresentationFormat>
  <Paragraphs>29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Geçmişe bakış</vt:lpstr>
      <vt:lpstr>Sıcaklık sensörleri</vt:lpstr>
      <vt:lpstr>TERMOREZİSTANSLAR</vt:lpstr>
      <vt:lpstr>TERMOREZİSTANSLAR</vt:lpstr>
      <vt:lpstr>TERMOREZİSTANSLAR</vt:lpstr>
      <vt:lpstr>TERMOREZİSTANSLAR</vt:lpstr>
      <vt:lpstr>TERMOREZİSTANSLAR</vt:lpstr>
      <vt:lpstr>TERMOREZİSTANSLAR</vt:lpstr>
      <vt:lpstr>TERMOREZİSTANSLAR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Taner</cp:lastModifiedBy>
  <cp:revision>77</cp:revision>
  <dcterms:created xsi:type="dcterms:W3CDTF">2017-11-14T11:12:27Z</dcterms:created>
  <dcterms:modified xsi:type="dcterms:W3CDTF">2017-11-24T07:51:31Z</dcterms:modified>
</cp:coreProperties>
</file>