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3" r:id="rId1"/>
  </p:sldMasterIdLst>
  <p:sldIdLst>
    <p:sldId id="25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6" r:id="rId10"/>
    <p:sldId id="267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C77D"/>
    <a:srgbClr val="2047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5" autoAdjust="0"/>
    <p:restoredTop sz="96433" autoAdjust="0"/>
  </p:normalViewPr>
  <p:slideViewPr>
    <p:cSldViewPr snapToGrid="0">
      <p:cViewPr>
        <p:scale>
          <a:sx n="78" d="100"/>
          <a:sy n="78" d="100"/>
        </p:scale>
        <p:origin x="-366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3200" b="0" spc="-5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ctr">
              <a:buNone/>
              <a:defRPr sz="1800" cap="all" spc="200" baseline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 dirty="0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Resim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391" y="826686"/>
            <a:ext cx="1527835" cy="1527835"/>
          </a:xfrm>
          <a:prstGeom prst="rect">
            <a:avLst/>
          </a:prstGeom>
        </p:spPr>
      </p:pic>
      <p:sp>
        <p:nvSpPr>
          <p:cNvPr id="12" name="Metin kutusu 11"/>
          <p:cNvSpPr txBox="1"/>
          <p:nvPr userDrawn="1"/>
        </p:nvSpPr>
        <p:spPr>
          <a:xfrm>
            <a:off x="3929604" y="1051995"/>
            <a:ext cx="518840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Ankara Üniversitesi</a:t>
            </a:r>
          </a:p>
          <a:p>
            <a:pPr algn="ctr"/>
            <a:r>
              <a:rPr lang="tr-TR" sz="3200" b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Nallıhan</a:t>
            </a:r>
            <a:r>
              <a:rPr lang="tr-TR" sz="3200" b="0" baseline="0" dirty="0" smtClean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Meslek Yüksekokulu</a:t>
            </a:r>
            <a:endParaRPr lang="tr-TR" sz="3200" b="0" dirty="0">
              <a:solidFill>
                <a:srgbClr val="204788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310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26873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76137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45756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3600" b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1800" cap="all" spc="200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262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980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9142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9620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9281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3192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D21F69-E93F-40C2-85AE-E33A1B82552E}" type="datetimeFigureOut">
              <a:rPr lang="tr-TR" smtClean="0"/>
              <a:t>24.11.2017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92AE-DCF9-45D3-B358-91B0C2FA42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502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047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rgbClr val="E5C77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dirty="0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4AD21F69-E93F-40C2-85AE-E33A1B82552E}" type="datetimeFigureOut">
              <a:rPr lang="tr-TR" smtClean="0"/>
              <a:pPr/>
              <a:t>24.11.2017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204788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8F3592AE-DCF9-45D3-B358-91B0C2FA4252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37866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4" r:id="rId1"/>
    <p:sldLayoutId id="2147483805" r:id="rId2"/>
    <p:sldLayoutId id="2147483806" r:id="rId3"/>
    <p:sldLayoutId id="2147483807" r:id="rId4"/>
    <p:sldLayoutId id="2147483808" r:id="rId5"/>
    <p:sldLayoutId id="2147483809" r:id="rId6"/>
    <p:sldLayoutId id="2147483810" r:id="rId7"/>
    <p:sldLayoutId id="2147483811" r:id="rId8"/>
    <p:sldLayoutId id="2147483812" r:id="rId9"/>
    <p:sldLayoutId id="2147483813" r:id="rId10"/>
    <p:sldLayoutId id="214748381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3600" kern="1200" spc="-50" baseline="0">
          <a:solidFill>
            <a:srgbClr val="204788"/>
          </a:solidFill>
          <a:latin typeface="Times New Roman" panose="02020603050405020304" pitchFamily="18" charset="0"/>
          <a:ea typeface="+mj-ea"/>
          <a:cs typeface="Times New Roman" panose="02020603050405020304" pitchFamily="18" charset="0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rgbClr val="204788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enginoguzay.zz.mu/wp-content/uploads/2014/11/02-Sens%C3%B6rler-ve-D%C3%B6n%C3%BC%C5%9Ft%C3%BCr%C3%BCc%C3%BCler-Ders-Notlar%C4%B1-S%C4%B1cakl%C4%B1k-Sens%C3%B6rleri.docx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Sıcaklık </a:t>
            </a:r>
            <a:r>
              <a:rPr lang="tr-TR" dirty="0" err="1" smtClean="0"/>
              <a:t>sensörleri</a:t>
            </a:r>
            <a:endParaRPr lang="tr-TR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NET 207 SENSÖRLER VE DÖNÜŞTÜRÜCÜLER</a:t>
            </a:r>
            <a:endParaRPr lang="tr-TR" dirty="0"/>
          </a:p>
          <a:p>
            <a:r>
              <a:rPr lang="tr-TR" dirty="0" err="1"/>
              <a:t>Öğr</a:t>
            </a:r>
            <a:r>
              <a:rPr lang="tr-TR" dirty="0"/>
              <a:t>. Gör. Taner DİNDAR</a:t>
            </a:r>
          </a:p>
        </p:txBody>
      </p:sp>
    </p:spTree>
    <p:extLst>
      <p:ext uri="{BB962C8B-B14F-4D97-AF65-F5344CB8AC3E}">
        <p14:creationId xmlns:p14="http://schemas.microsoft.com/office/powerpoint/2010/main" val="2759012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DİNLEDİĞİNİZ İÇİN TEŞEKKÜRLER…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smtClean="0">
                <a:solidFill>
                  <a:schemeClr val="bg1"/>
                </a:solidFill>
              </a:rPr>
              <a:t>(1791 </a:t>
            </a:r>
            <a:r>
              <a:rPr lang="tr-TR" b="1" dirty="0">
                <a:solidFill>
                  <a:schemeClr val="bg1"/>
                </a:solidFill>
              </a:rPr>
              <a:t>- 1867)</a:t>
            </a:r>
            <a:br>
              <a:rPr lang="tr-TR" b="1" dirty="0">
                <a:solidFill>
                  <a:schemeClr val="bg1"/>
                </a:solidFill>
              </a:rPr>
            </a:br>
            <a:endParaRPr lang="tr-TR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0790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TERMOREZİSTANSLAR</a:t>
            </a:r>
            <a:endParaRPr lang="tr-TR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İçerik Yer Tutucusu 2"/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algn="just"/>
                <a:r>
                  <a:rPr lang="tr-TR" sz="2400" b="1" dirty="0" err="1"/>
                  <a:t>Termorezistanslar</a:t>
                </a:r>
                <a:r>
                  <a:rPr lang="tr-TR" sz="2400" b="1" dirty="0"/>
                  <a:t> (RTD – </a:t>
                </a:r>
                <a:r>
                  <a:rPr lang="tr-TR" sz="2400" b="1" dirty="0" err="1"/>
                  <a:t>Resistance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Temperature</a:t>
                </a:r>
                <a:r>
                  <a:rPr lang="tr-TR" sz="2400" b="1" dirty="0"/>
                  <a:t> </a:t>
                </a:r>
                <a:r>
                  <a:rPr lang="tr-TR" sz="2400" b="1" dirty="0" err="1"/>
                  <a:t>Detector</a:t>
                </a:r>
                <a:r>
                  <a:rPr lang="tr-TR" sz="2400" b="1" dirty="0"/>
                  <a:t>: Dirençli Sıcaklık </a:t>
                </a:r>
                <a:r>
                  <a:rPr lang="tr-TR" sz="2400" b="1" dirty="0" err="1"/>
                  <a:t>Dedektörleri</a:t>
                </a:r>
                <a:r>
                  <a:rPr lang="tr-TR" sz="2400" b="1" dirty="0"/>
                  <a:t>)</a:t>
                </a:r>
              </a:p>
              <a:p>
                <a:pPr algn="just"/>
                <a:r>
                  <a:rPr lang="tr-TR" sz="2400" dirty="0"/>
                  <a:t>Metallerin bir çoğunun elektriksel direnci ısıtıldığında yaklaşık doğrusal olarak artar. Endüstriyel uygulamalarda 0&lt;T&lt;150 ºC aralığı için aşağıdaki yaklaşık formül </a:t>
                </a:r>
                <a:r>
                  <a:rPr lang="tr-TR" sz="2400" dirty="0" smtClean="0"/>
                  <a:t>uygulanabilir[1];</a:t>
                </a:r>
                <a:endParaRPr lang="tr-TR" sz="2400" dirty="0"/>
              </a:p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/>
                          <m:t>𝑅</m:t>
                        </m:r>
                      </m:e>
                      <m:sub>
                        <m:r>
                          <a:rPr lang="tr-TR" sz="2400" i="1"/>
                          <m:t>𝑇</m:t>
                        </m:r>
                      </m:sub>
                    </m:sSub>
                    <m:r>
                      <a:rPr lang="tr-TR" sz="2400" i="1"/>
                      <m:t>=</m:t>
                    </m:r>
                    <m:sSub>
                      <m:sSubPr>
                        <m:ctrlPr>
                          <a:rPr lang="tr-TR" sz="2400" i="1"/>
                        </m:ctrlPr>
                      </m:sSubPr>
                      <m:e>
                        <m:r>
                          <a:rPr lang="tr-TR" sz="2400" i="1"/>
                          <m:t>𝑅</m:t>
                        </m:r>
                      </m:e>
                      <m:sub>
                        <m:r>
                          <a:rPr lang="tr-TR" sz="2400" i="1"/>
                          <m:t>0</m:t>
                        </m:r>
                      </m:sub>
                    </m:sSub>
                    <m:r>
                      <a:rPr lang="tr-TR" sz="2400" i="1"/>
                      <m:t>∙(1+</m:t>
                    </m:r>
                    <m:r>
                      <a:rPr lang="tr-TR" sz="2400" i="1"/>
                      <m:t>𝛼</m:t>
                    </m:r>
                    <m:r>
                      <a:rPr lang="tr-TR" sz="2400" i="1"/>
                      <m:t>𝑇</m:t>
                    </m:r>
                    <m:r>
                      <a:rPr lang="tr-TR" sz="2400" i="1"/>
                      <m:t>)</m:t>
                    </m:r>
                  </m:oMath>
                </a14:m>
                <a:endParaRPr lang="tr-TR" sz="2400" dirty="0"/>
              </a:p>
              <a:p>
                <a:endParaRPr lang="tr-TR" dirty="0"/>
              </a:p>
            </p:txBody>
          </p:sp>
        </mc:Choice>
        <mc:Fallback>
          <p:sp>
            <p:nvSpPr>
              <p:cNvPr id="3" name="İçerik Yer Tutucusu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1">
                <a:blip r:embed="rId2"/>
                <a:stretch>
                  <a:fillRect l="-909" t="-2121" r="-1818"/>
                </a:stretch>
              </a:blipFill>
            </p:spPr>
            <p:txBody>
              <a:bodyPr/>
              <a:lstStyle/>
              <a:p>
                <a:r>
                  <a:rPr lang="tr-T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8263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TERMOREZİSTANSLAR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Burada;</a:t>
            </a:r>
          </a:p>
          <a:p>
            <a:r>
              <a:rPr lang="tr-TR" dirty="0"/>
              <a:t>R</a:t>
            </a:r>
            <a:r>
              <a:rPr lang="tr-TR" baseline="-25000" dirty="0"/>
              <a:t>T</a:t>
            </a:r>
            <a:r>
              <a:rPr lang="tr-TR" dirty="0"/>
              <a:t> : Metalin T sıcaklığındaki direnci</a:t>
            </a:r>
          </a:p>
          <a:p>
            <a:r>
              <a:rPr lang="tr-TR" dirty="0"/>
              <a:t>R</a:t>
            </a:r>
            <a:r>
              <a:rPr lang="tr-TR" baseline="-25000" dirty="0"/>
              <a:t>0</a:t>
            </a:r>
            <a:r>
              <a:rPr lang="tr-TR" dirty="0"/>
              <a:t> : Metalik ısıtılmadan önceki direnci</a:t>
            </a:r>
          </a:p>
          <a:p>
            <a:r>
              <a:rPr lang="tr-TR" dirty="0">
                <a:sym typeface="Symbol"/>
              </a:rPr>
              <a:t></a:t>
            </a:r>
            <a:r>
              <a:rPr lang="tr-TR" dirty="0"/>
              <a:t> : Metalin sıcaklık katsayısı (</a:t>
            </a:r>
            <a:r>
              <a:rPr lang="tr-TR" dirty="0">
                <a:sym typeface="Symbol"/>
              </a:rPr>
              <a:t></a:t>
            </a:r>
            <a:r>
              <a:rPr lang="tr-TR" baseline="-25000" dirty="0"/>
              <a:t>Platin</a:t>
            </a:r>
            <a:r>
              <a:rPr lang="tr-TR" dirty="0"/>
              <a:t> = 0.0039, </a:t>
            </a:r>
            <a:r>
              <a:rPr lang="tr-TR" dirty="0">
                <a:sym typeface="Symbol"/>
              </a:rPr>
              <a:t></a:t>
            </a:r>
            <a:r>
              <a:rPr lang="tr-TR" baseline="-25000" dirty="0"/>
              <a:t>Bakır</a:t>
            </a:r>
            <a:r>
              <a:rPr lang="tr-TR" dirty="0"/>
              <a:t> = 0.0043, </a:t>
            </a:r>
            <a:r>
              <a:rPr lang="tr-TR" dirty="0">
                <a:sym typeface="Symbol"/>
              </a:rPr>
              <a:t></a:t>
            </a:r>
            <a:r>
              <a:rPr lang="tr-TR" baseline="-25000" dirty="0"/>
              <a:t>Nikel</a:t>
            </a:r>
            <a:r>
              <a:rPr lang="tr-TR" dirty="0"/>
              <a:t> = 0.0068)</a:t>
            </a:r>
          </a:p>
          <a:p>
            <a:r>
              <a:rPr lang="tr-TR" dirty="0"/>
              <a:t> </a:t>
            </a:r>
          </a:p>
          <a:p>
            <a:r>
              <a:rPr lang="tr-TR" dirty="0"/>
              <a:t>Bu tip </a:t>
            </a:r>
            <a:r>
              <a:rPr lang="tr-TR" dirty="0" err="1"/>
              <a:t>sensörlerde</a:t>
            </a:r>
            <a:r>
              <a:rPr lang="tr-TR" dirty="0"/>
              <a:t> çoğunlukla Platin ve Nikel kullanılmaktadır ve bu metallerin direnci 0ºC’de 100Ω olacak şekilde üretilmişlerdir. Bu nedenle Platinden yapılmış bir </a:t>
            </a:r>
            <a:r>
              <a:rPr lang="tr-TR" dirty="0" err="1"/>
              <a:t>termorezistans</a:t>
            </a:r>
            <a:r>
              <a:rPr lang="tr-TR" dirty="0"/>
              <a:t> Pt100 olarak isimlendirilmekte, Nikelden yapılmış bir </a:t>
            </a:r>
            <a:r>
              <a:rPr lang="tr-TR" dirty="0" err="1"/>
              <a:t>termorezistans</a:t>
            </a:r>
            <a:r>
              <a:rPr lang="tr-TR" dirty="0"/>
              <a:t> ise Ni100 olarak isimlendirilmektedir. Pt1000 ise 0ºC’de 1000Ω gösterecek şekilde imal </a:t>
            </a:r>
            <a:r>
              <a:rPr lang="tr-TR" dirty="0" smtClean="0"/>
              <a:t>edilmiştir[1].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77328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TERMOREZİSTANSLAR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224" y="1846263"/>
            <a:ext cx="3741877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035552" y="6059424"/>
            <a:ext cx="457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Şekil 1. Malzemelerin karşılaştırılması [1]</a:t>
            </a:r>
            <a:endParaRPr lang="tr-TR" sz="20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83261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TERMOREZİSTANSLAR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/>
              <a:t>Bu grafikte Nikel ve Platin metalleri karşılaştırıldığında; Nikel duyarlılığı yüksek olmasına rağmen daha az doğrusaldır. Platin ise duyarlılığı düşük olmasına rağmen daha doğrusal çalışır.</a:t>
            </a:r>
          </a:p>
          <a:p>
            <a:pPr algn="just"/>
            <a:r>
              <a:rPr lang="tr-TR" sz="2400" dirty="0"/>
              <a:t>Pt100 </a:t>
            </a:r>
            <a:r>
              <a:rPr lang="tr-TR" sz="2400" dirty="0" err="1"/>
              <a:t>Sensörler</a:t>
            </a:r>
            <a:r>
              <a:rPr lang="tr-TR" sz="2400" dirty="0"/>
              <a:t> 0-100ºC temel aralığında %0,5ºC hassasiyetle -200 ile 800ºC aralığında uç noktalarda %3 hassasiyet ile </a:t>
            </a:r>
            <a:r>
              <a:rPr lang="tr-TR" sz="2400" dirty="0" smtClean="0"/>
              <a:t>çalışabilmektedir[1].</a:t>
            </a:r>
            <a:endParaRPr lang="tr-TR" sz="2400" dirty="0"/>
          </a:p>
          <a:p>
            <a:pPr algn="just"/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49361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TERMOREZİSTANSLAR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400" dirty="0" err="1"/>
              <a:t>Termorezistansların</a:t>
            </a:r>
            <a:r>
              <a:rPr lang="tr-TR" sz="2400" dirty="0"/>
              <a:t> gerçekte iki ucu vardır. Ancak birkaç metreden uzun mesafelerde kablo direnci ölçümde hatalara neden olduğundan dolayı üç ya da dört uçlu olarak üretilirler. Böylece bir </a:t>
            </a:r>
            <a:r>
              <a:rPr lang="tr-TR" sz="2400" dirty="0" err="1"/>
              <a:t>Wheatstone</a:t>
            </a:r>
            <a:r>
              <a:rPr lang="tr-TR" sz="2400" dirty="0"/>
              <a:t> köprüsü ile kablo direncinin etkisi </a:t>
            </a:r>
            <a:r>
              <a:rPr lang="tr-TR" sz="2400" dirty="0" err="1"/>
              <a:t>kompanze</a:t>
            </a:r>
            <a:r>
              <a:rPr lang="tr-TR" sz="2400" dirty="0"/>
              <a:t> edilir (düzeltilir</a:t>
            </a:r>
            <a:r>
              <a:rPr lang="tr-TR" sz="2400" dirty="0" smtClean="0"/>
              <a:t>)[1].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303048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TERMOREZİSTANSLAR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2200" dirty="0"/>
              <a:t>Üç ya da Dört uçlu bağlantılarda cihaz içerisinde bir </a:t>
            </a:r>
            <a:r>
              <a:rPr lang="tr-TR" sz="2200" dirty="0" err="1"/>
              <a:t>Wheatstone</a:t>
            </a:r>
            <a:r>
              <a:rPr lang="tr-TR" sz="2200" dirty="0"/>
              <a:t> Köprü devresi kullanılarak kablo direnci </a:t>
            </a:r>
            <a:r>
              <a:rPr lang="tr-TR" sz="2200" dirty="0" smtClean="0"/>
              <a:t>dengelenir[1]. </a:t>
            </a:r>
            <a:endParaRPr lang="tr-TR" sz="2200" dirty="0"/>
          </a:p>
          <a:p>
            <a:pPr algn="just"/>
            <a:endParaRPr lang="tr-TR" sz="2200" dirty="0"/>
          </a:p>
        </p:txBody>
      </p:sp>
    </p:spTree>
    <p:extLst>
      <p:ext uri="{BB962C8B-B14F-4D97-AF65-F5344CB8AC3E}">
        <p14:creationId xmlns:p14="http://schemas.microsoft.com/office/powerpoint/2010/main" val="41682268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TERMOREZİSTANSLAR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7911" y="2390775"/>
            <a:ext cx="6577800" cy="205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82575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KAYNAKLAR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[</a:t>
            </a:r>
            <a:r>
              <a:rPr lang="tr-TR" dirty="0" smtClean="0"/>
              <a:t>1]</a:t>
            </a:r>
            <a:r>
              <a:rPr lang="tr-TR" dirty="0"/>
              <a:t> </a:t>
            </a:r>
            <a:r>
              <a:rPr lang="tr-TR" dirty="0">
                <a:hlinkClick r:id="rId2"/>
              </a:rPr>
              <a:t>http://</a:t>
            </a:r>
            <a:r>
              <a:rPr lang="tr-TR" dirty="0" smtClean="0">
                <a:hlinkClick r:id="rId2"/>
              </a:rPr>
              <a:t>enginoguzay.zz.mu/wp-content/uploads/2014/11/02-Sens%C3%B6rler-ve-D%C3%B6n%C3%BC%C5%9Ft%C3%BCr%C3%BCc%C3%BCler-Ders-Notlar%C4%B1-S%C4%B1cakl%C4%B1k-Sens%C3%B6rleri.docx</a:t>
            </a:r>
            <a:r>
              <a:rPr lang="tr-TR" dirty="0" smtClean="0"/>
              <a:t> (Erişim tarihi: 24.11.2017)</a:t>
            </a:r>
            <a:endParaRPr lang="tr-TR" dirty="0" smtClean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22314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Geçmişe bakış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1386</TotalTime>
  <Words>240</Words>
  <Application>Microsoft Office PowerPoint</Application>
  <PresentationFormat>Özel</PresentationFormat>
  <Paragraphs>29</Paragraphs>
  <Slides>10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1" baseType="lpstr">
      <vt:lpstr>Geçmişe bakış</vt:lpstr>
      <vt:lpstr>Sıcaklık sensörleri</vt:lpstr>
      <vt:lpstr>TERMOREZİSTANSLAR</vt:lpstr>
      <vt:lpstr>TERMOREZİSTANSLAR</vt:lpstr>
      <vt:lpstr>TERMOREZİSTANSLAR</vt:lpstr>
      <vt:lpstr>TERMOREZİSTANSLAR</vt:lpstr>
      <vt:lpstr>TERMOREZİSTANSLAR</vt:lpstr>
      <vt:lpstr>TERMOREZİSTANSLAR</vt:lpstr>
      <vt:lpstr>TERMOREZİSTANSLAR</vt:lpstr>
      <vt:lpstr>KAYNAKLAR</vt:lpstr>
      <vt:lpstr>DİNLEDİĞİNİZ İÇİN TEŞEKKÜRLER…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HAFTA KONU</dc:title>
  <dc:creator>ufuk</dc:creator>
  <cp:lastModifiedBy>Taner</cp:lastModifiedBy>
  <cp:revision>77</cp:revision>
  <dcterms:created xsi:type="dcterms:W3CDTF">2017-11-14T11:12:27Z</dcterms:created>
  <dcterms:modified xsi:type="dcterms:W3CDTF">2017-11-24T07:51:31Z</dcterms:modified>
</cp:coreProperties>
</file>