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64" r:id="rId3"/>
    <p:sldId id="257" r:id="rId4"/>
    <p:sldId id="271" r:id="rId5"/>
    <p:sldId id="272" r:id="rId6"/>
    <p:sldId id="273" r:id="rId7"/>
    <p:sldId id="274" r:id="rId8"/>
    <p:sldId id="275" r:id="rId9"/>
    <p:sldId id="276" r:id="rId10"/>
    <p:sldId id="262" r:id="rId11"/>
    <p:sldId id="263" r:id="rId12"/>
    <p:sldId id="265" r:id="rId13"/>
    <p:sldId id="277" r:id="rId14"/>
    <p:sldId id="278" r:id="rId15"/>
    <p:sldId id="279" r:id="rId16"/>
    <p:sldId id="280" r:id="rId17"/>
    <p:sldId id="281" r:id="rId18"/>
    <p:sldId id="282" r:id="rId19"/>
    <p:sldId id="283" r:id="rId20"/>
    <p:sldId id="284" r:id="rId21"/>
    <p:sldId id="270" r:id="rId2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04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14" name="13 Başlık"/>
          <p:cNvSpPr>
            <a:spLocks noGrp="1"/>
          </p:cNvSpPr>
          <p:nvPr>
            <p:ph type="ctrTitle"/>
          </p:nvPr>
        </p:nvSpPr>
        <p:spPr>
          <a:xfrm>
            <a:off x="1432560" y="359898"/>
            <a:ext cx="7406640" cy="1472184"/>
          </a:xfrm>
        </p:spPr>
        <p:txBody>
          <a:bodyPr anchor="b"/>
          <a:lstStyle>
            <a:lvl1pPr algn="l">
              <a:defRPr/>
            </a:lvl1pPr>
            <a:extLst/>
          </a:lstStyle>
          <a:p>
            <a:r>
              <a:rPr kumimoji="0" lang="tr-TR" smtClean="0"/>
              <a:t>Asıl başlık stili için tıklatın</a:t>
            </a:r>
            <a:endParaRPr kumimoji="0" lang="en-US"/>
          </a:p>
        </p:txBody>
      </p:sp>
      <p:sp>
        <p:nvSpPr>
          <p:cNvPr id="22" name="21 Alt Başlık"/>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7" name="6 Veri Yer Tutucusu"/>
          <p:cNvSpPr>
            <a:spLocks noGrp="1"/>
          </p:cNvSpPr>
          <p:nvPr>
            <p:ph type="dt" sz="half" idx="10"/>
          </p:nvPr>
        </p:nvSpPr>
        <p:spPr/>
        <p:txBody>
          <a:bodyPr/>
          <a:lstStyle>
            <a:extLst/>
          </a:lstStyle>
          <a:p>
            <a:fld id="{220BA1CF-4866-4F89-9584-05806920DB83}" type="datetimeFigureOut">
              <a:rPr lang="tr-TR" smtClean="0"/>
              <a:pPr/>
              <a:t>05.08.2011</a:t>
            </a:fld>
            <a:endParaRPr lang="tr-TR" dirty="0"/>
          </a:p>
        </p:txBody>
      </p:sp>
      <p:sp>
        <p:nvSpPr>
          <p:cNvPr id="20" name="19 Altbilgi Yer Tutucusu"/>
          <p:cNvSpPr>
            <a:spLocks noGrp="1"/>
          </p:cNvSpPr>
          <p:nvPr>
            <p:ph type="ftr" sz="quarter" idx="11"/>
          </p:nvPr>
        </p:nvSpPr>
        <p:spPr/>
        <p:txBody>
          <a:bodyPr/>
          <a:lstStyle>
            <a:extLst/>
          </a:lstStyle>
          <a:p>
            <a:endParaRPr lang="tr-TR" dirty="0"/>
          </a:p>
        </p:txBody>
      </p:sp>
      <p:sp>
        <p:nvSpPr>
          <p:cNvPr id="10" name="9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
        <p:nvSpPr>
          <p:cNvPr id="8" name="7 Oval"/>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
        <p:nvSpPr>
          <p:cNvPr id="9" name="8 Oval"/>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220BA1CF-4866-4F89-9584-05806920DB83}" type="datetimeFigureOut">
              <a:rPr lang="tr-TR" smtClean="0"/>
              <a:pPr/>
              <a:t>05.08.2011</a:t>
            </a:fld>
            <a:endParaRPr lang="tr-TR" dirty="0"/>
          </a:p>
        </p:txBody>
      </p:sp>
      <p:sp>
        <p:nvSpPr>
          <p:cNvPr id="5" name="4 Altbilgi Yer Tutucusu"/>
          <p:cNvSpPr>
            <a:spLocks noGrp="1"/>
          </p:cNvSpPr>
          <p:nvPr>
            <p:ph type="ftr" sz="quarter" idx="11"/>
          </p:nvPr>
        </p:nvSpPr>
        <p:spPr/>
        <p:txBody>
          <a:bodyPr/>
          <a:lstStyle>
            <a:extLst/>
          </a:lstStyle>
          <a:p>
            <a:endParaRPr lang="tr-TR" dirty="0"/>
          </a:p>
        </p:txBody>
      </p:sp>
      <p:sp>
        <p:nvSpPr>
          <p:cNvPr id="6" name="5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58000" y="274639"/>
            <a:ext cx="1828800" cy="5851525"/>
          </a:xfrm>
        </p:spPr>
        <p:txBody>
          <a:bodyPr vert="eaVe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1143000" y="274640"/>
            <a:ext cx="5562600" cy="5851525"/>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220BA1CF-4866-4F89-9584-05806920DB83}" type="datetimeFigureOut">
              <a:rPr lang="tr-TR" smtClean="0"/>
              <a:pPr/>
              <a:t>05.08.2011</a:t>
            </a:fld>
            <a:endParaRPr lang="tr-TR" dirty="0"/>
          </a:p>
        </p:txBody>
      </p:sp>
      <p:sp>
        <p:nvSpPr>
          <p:cNvPr id="5" name="4 Altbilgi Yer Tutucusu"/>
          <p:cNvSpPr>
            <a:spLocks noGrp="1"/>
          </p:cNvSpPr>
          <p:nvPr>
            <p:ph type="ftr" sz="quarter" idx="11"/>
          </p:nvPr>
        </p:nvSpPr>
        <p:spPr/>
        <p:txBody>
          <a:bodyPr/>
          <a:lstStyle>
            <a:extLst/>
          </a:lstStyle>
          <a:p>
            <a:endParaRPr lang="tr-TR" dirty="0"/>
          </a:p>
        </p:txBody>
      </p:sp>
      <p:sp>
        <p:nvSpPr>
          <p:cNvPr id="6" name="5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220BA1CF-4866-4F89-9584-05806920DB83}" type="datetimeFigureOut">
              <a:rPr lang="tr-TR" smtClean="0"/>
              <a:pPr/>
              <a:t>05.08.2011</a:t>
            </a:fld>
            <a:endParaRPr lang="tr-TR" dirty="0"/>
          </a:p>
        </p:txBody>
      </p:sp>
      <p:sp>
        <p:nvSpPr>
          <p:cNvPr id="5" name="4 Altbilgi Yer Tutucusu"/>
          <p:cNvSpPr>
            <a:spLocks noGrp="1"/>
          </p:cNvSpPr>
          <p:nvPr>
            <p:ph type="ftr" sz="quarter" idx="11"/>
          </p:nvPr>
        </p:nvSpPr>
        <p:spPr/>
        <p:txBody>
          <a:bodyPr/>
          <a:lstStyle>
            <a:extLst/>
          </a:lstStyle>
          <a:p>
            <a:endParaRPr lang="tr-TR" dirty="0"/>
          </a:p>
        </p:txBody>
      </p:sp>
      <p:sp>
        <p:nvSpPr>
          <p:cNvPr id="6" name="5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6 Dikdörtgen"/>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1 Başlık"/>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extLst/>
          </a:lstStyle>
          <a:p>
            <a:fld id="{220BA1CF-4866-4F89-9584-05806920DB83}" type="datetimeFigureOut">
              <a:rPr lang="tr-TR" smtClean="0"/>
              <a:pPr/>
              <a:t>05.08.2011</a:t>
            </a:fld>
            <a:endParaRPr lang="tr-TR" dirty="0"/>
          </a:p>
        </p:txBody>
      </p:sp>
      <p:sp>
        <p:nvSpPr>
          <p:cNvPr id="5" name="4 Altbilgi Yer Tutucusu"/>
          <p:cNvSpPr>
            <a:spLocks noGrp="1"/>
          </p:cNvSpPr>
          <p:nvPr>
            <p:ph type="ftr" sz="quarter" idx="11"/>
          </p:nvPr>
        </p:nvSpPr>
        <p:spPr/>
        <p:txBody>
          <a:bodyPr/>
          <a:lstStyle>
            <a:extLst/>
          </a:lstStyle>
          <a:p>
            <a:endParaRPr lang="tr-TR" dirty="0"/>
          </a:p>
        </p:txBody>
      </p:sp>
      <p:sp>
        <p:nvSpPr>
          <p:cNvPr id="6" name="5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
        <p:nvSpPr>
          <p:cNvPr id="10" name="9 Dikdörtgen"/>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7 Oval"/>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
        <p:nvSpPr>
          <p:cNvPr id="9" name="8 Oval"/>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lstStyle>
            <a:extLst/>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220BA1CF-4866-4F89-9584-05806920DB83}" type="datetimeFigureOut">
              <a:rPr lang="tr-TR" smtClean="0"/>
              <a:pPr/>
              <a:t>05.08.2011</a:t>
            </a:fld>
            <a:endParaRPr lang="tr-TR" dirty="0"/>
          </a:p>
        </p:txBody>
      </p:sp>
      <p:sp>
        <p:nvSpPr>
          <p:cNvPr id="6" name="5 Altbilgi Yer Tutucusu"/>
          <p:cNvSpPr>
            <a:spLocks noGrp="1"/>
          </p:cNvSpPr>
          <p:nvPr>
            <p:ph type="ftr" sz="quarter" idx="11"/>
          </p:nvPr>
        </p:nvSpPr>
        <p:spPr/>
        <p:txBody>
          <a:bodyPr/>
          <a:lstStyle>
            <a:extLst/>
          </a:lstStyle>
          <a:p>
            <a:endParaRPr lang="tr-TR" dirty="0"/>
          </a:p>
        </p:txBody>
      </p:sp>
      <p:sp>
        <p:nvSpPr>
          <p:cNvPr id="7" name="6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220BA1CF-4866-4F89-9584-05806920DB83}" type="datetimeFigureOut">
              <a:rPr lang="tr-TR" smtClean="0"/>
              <a:pPr/>
              <a:t>05.08.2011</a:t>
            </a:fld>
            <a:endParaRPr lang="tr-TR" dirty="0"/>
          </a:p>
        </p:txBody>
      </p:sp>
      <p:sp>
        <p:nvSpPr>
          <p:cNvPr id="8" name="7 Altbilgi Yer Tutucusu"/>
          <p:cNvSpPr>
            <a:spLocks noGrp="1"/>
          </p:cNvSpPr>
          <p:nvPr>
            <p:ph type="ftr" sz="quarter" idx="11"/>
          </p:nvPr>
        </p:nvSpPr>
        <p:spPr/>
        <p:txBody>
          <a:bodyPr/>
          <a:lstStyle>
            <a:extLst/>
          </a:lstStyle>
          <a:p>
            <a:endParaRPr lang="tr-TR" dirty="0"/>
          </a:p>
        </p:txBody>
      </p:sp>
      <p:sp>
        <p:nvSpPr>
          <p:cNvPr id="9" name="8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nchor="ctr"/>
          <a:lstStyle>
            <a:extLst/>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extLst/>
          </a:lstStyle>
          <a:p>
            <a:fld id="{220BA1CF-4866-4F89-9584-05806920DB83}" type="datetimeFigureOut">
              <a:rPr lang="tr-TR" smtClean="0"/>
              <a:pPr/>
              <a:t>05.08.2011</a:t>
            </a:fld>
            <a:endParaRPr lang="tr-TR" dirty="0"/>
          </a:p>
        </p:txBody>
      </p:sp>
      <p:sp>
        <p:nvSpPr>
          <p:cNvPr id="4" name="3 Altbilgi Yer Tutucusu"/>
          <p:cNvSpPr>
            <a:spLocks noGrp="1"/>
          </p:cNvSpPr>
          <p:nvPr>
            <p:ph type="ftr" sz="quarter" idx="11"/>
          </p:nvPr>
        </p:nvSpPr>
        <p:spPr/>
        <p:txBody>
          <a:bodyPr/>
          <a:lstStyle>
            <a:extLst/>
          </a:lstStyle>
          <a:p>
            <a:endParaRPr lang="tr-TR" dirty="0"/>
          </a:p>
        </p:txBody>
      </p:sp>
      <p:sp>
        <p:nvSpPr>
          <p:cNvPr id="5" name="4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4 Dikdörtgen"/>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1 Veri Yer Tutucusu"/>
          <p:cNvSpPr>
            <a:spLocks noGrp="1"/>
          </p:cNvSpPr>
          <p:nvPr>
            <p:ph type="dt" sz="half" idx="10"/>
          </p:nvPr>
        </p:nvSpPr>
        <p:spPr/>
        <p:txBody>
          <a:bodyPr/>
          <a:lstStyle>
            <a:extLst/>
          </a:lstStyle>
          <a:p>
            <a:fld id="{220BA1CF-4866-4F89-9584-05806920DB83}" type="datetimeFigureOut">
              <a:rPr lang="tr-TR" smtClean="0"/>
              <a:pPr/>
              <a:t>05.08.2011</a:t>
            </a:fld>
            <a:endParaRPr lang="tr-TR" dirty="0"/>
          </a:p>
        </p:txBody>
      </p:sp>
      <p:sp>
        <p:nvSpPr>
          <p:cNvPr id="3" name="2 Altbilgi Yer Tutucusu"/>
          <p:cNvSpPr>
            <a:spLocks noGrp="1"/>
          </p:cNvSpPr>
          <p:nvPr>
            <p:ph type="ftr" sz="quarter" idx="11"/>
          </p:nvPr>
        </p:nvSpPr>
        <p:spPr/>
        <p:txBody>
          <a:bodyPr/>
          <a:lstStyle>
            <a:extLst/>
          </a:lstStyle>
          <a:p>
            <a:endParaRPr lang="tr-TR" dirty="0"/>
          </a:p>
        </p:txBody>
      </p:sp>
      <p:sp>
        <p:nvSpPr>
          <p:cNvPr id="4" name="3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
        <p:nvSpPr>
          <p:cNvPr id="6" name="5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220BA1CF-4866-4F89-9584-05806920DB83}" type="datetimeFigureOut">
              <a:rPr lang="tr-TR" smtClean="0"/>
              <a:pPr/>
              <a:t>05.08.2011</a:t>
            </a:fld>
            <a:endParaRPr lang="tr-TR" dirty="0"/>
          </a:p>
        </p:txBody>
      </p:sp>
      <p:sp>
        <p:nvSpPr>
          <p:cNvPr id="6" name="5 Altbilgi Yer Tutucusu"/>
          <p:cNvSpPr>
            <a:spLocks noGrp="1"/>
          </p:cNvSpPr>
          <p:nvPr>
            <p:ph type="ftr" sz="quarter" idx="11"/>
          </p:nvPr>
        </p:nvSpPr>
        <p:spPr/>
        <p:txBody>
          <a:bodyPr/>
          <a:lstStyle>
            <a:extLst/>
          </a:lstStyle>
          <a:p>
            <a:endParaRPr lang="tr-TR" dirty="0"/>
          </a:p>
        </p:txBody>
      </p:sp>
      <p:sp>
        <p:nvSpPr>
          <p:cNvPr id="7" name="6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extLst/>
          </a:lstStyle>
          <a:p>
            <a:fld id="{220BA1CF-4866-4F89-9584-05806920DB83}" type="datetimeFigureOut">
              <a:rPr lang="tr-TR" smtClean="0"/>
              <a:pPr/>
              <a:t>05.08.2011</a:t>
            </a:fld>
            <a:endParaRPr lang="tr-TR" dirty="0"/>
          </a:p>
        </p:txBody>
      </p:sp>
      <p:sp>
        <p:nvSpPr>
          <p:cNvPr id="6" name="5 Altbilgi Yer Tutucusu"/>
          <p:cNvSpPr>
            <a:spLocks noGrp="1"/>
          </p:cNvSpPr>
          <p:nvPr>
            <p:ph type="ftr" sz="quarter" idx="11"/>
          </p:nvPr>
        </p:nvSpPr>
        <p:spPr/>
        <p:txBody>
          <a:bodyPr/>
          <a:lstStyle>
            <a:extLst/>
          </a:lstStyle>
          <a:p>
            <a:endParaRPr lang="tr-TR" dirty="0"/>
          </a:p>
        </p:txBody>
      </p:sp>
      <p:sp>
        <p:nvSpPr>
          <p:cNvPr id="7" name="6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
        <p:nvSpPr>
          <p:cNvPr id="8" name="7 Dikdörtgen"/>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dirty="0">
              <a:solidFill>
                <a:schemeClr val="tx1"/>
              </a:solidFill>
              <a:latin typeface="+mn-lt"/>
              <a:ea typeface="+mn-ea"/>
              <a:cs typeface="+mn-cs"/>
            </a:endParaRPr>
          </a:p>
        </p:txBody>
      </p:sp>
      <p:sp>
        <p:nvSpPr>
          <p:cNvPr id="3" name="2 Resim Yer Tutucusu"/>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tr-TR" dirty="0" smtClean="0"/>
              <a:t>Resim eklemek için simgeyi tıklatın</a:t>
            </a:r>
            <a:endParaRPr kumimoji="0" lang="en-US" dirty="0"/>
          </a:p>
        </p:txBody>
      </p:sp>
      <p:sp>
        <p:nvSpPr>
          <p:cNvPr id="9" name="8 Akış Çizelgesi: İşlem"/>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9 Akış Çizelgesi: İşlem"/>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3 Metin Yer Tutucusu"/>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Pasta"/>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7 Oval"/>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1" name="10 Halka"/>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11 Dikdörtgen"/>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5" name="4 Başlık Yer Tutucusu"/>
          <p:cNvSpPr>
            <a:spLocks noGrp="1"/>
          </p:cNvSpPr>
          <p:nvPr>
            <p:ph type="title"/>
          </p:nvPr>
        </p:nvSpPr>
        <p:spPr>
          <a:xfrm>
            <a:off x="1435608" y="274638"/>
            <a:ext cx="7498080" cy="1143000"/>
          </a:xfrm>
          <a:prstGeom prst="rect">
            <a:avLst/>
          </a:prstGeom>
        </p:spPr>
        <p:txBody>
          <a:bodyPr anchor="ctr">
            <a:normAutofit/>
          </a:bodyPr>
          <a:lstStyle>
            <a:extLst/>
          </a:lstStyle>
          <a:p>
            <a:r>
              <a:rPr kumimoji="0" lang="tr-TR" smtClean="0"/>
              <a:t>Asıl başlık stili için tıklatın</a:t>
            </a:r>
            <a:endParaRPr kumimoji="0" lang="en-US"/>
          </a:p>
        </p:txBody>
      </p:sp>
      <p:sp>
        <p:nvSpPr>
          <p:cNvPr id="9" name="8 Metin Yer Tutucusu"/>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4" name="23 Veri Yer Tutucusu"/>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220BA1CF-4866-4F89-9584-05806920DB83}" type="datetimeFigureOut">
              <a:rPr lang="tr-TR" smtClean="0"/>
              <a:pPr/>
              <a:t>05.08.2011</a:t>
            </a:fld>
            <a:endParaRPr lang="tr-TR" dirty="0"/>
          </a:p>
        </p:txBody>
      </p:sp>
      <p:sp>
        <p:nvSpPr>
          <p:cNvPr id="10" name="9 Altbilgi Yer Tutucusu"/>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tr-TR" dirty="0"/>
          </a:p>
        </p:txBody>
      </p:sp>
      <p:sp>
        <p:nvSpPr>
          <p:cNvPr id="22" name="21 Slayt Numarası Yer Tutucusu"/>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874F43D5-9814-4F60-962B-43666A45C04D}" type="slidenum">
              <a:rPr lang="tr-TR" smtClean="0"/>
              <a:pPr/>
              <a:t>‹#›</a:t>
            </a:fld>
            <a:endParaRPr lang="tr-TR" dirty="0"/>
          </a:p>
        </p:txBody>
      </p:sp>
      <p:sp>
        <p:nvSpPr>
          <p:cNvPr id="15" name="14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043608" y="836712"/>
            <a:ext cx="7550656" cy="2880320"/>
          </a:xfrm>
        </p:spPr>
        <p:txBody>
          <a:bodyPr>
            <a:normAutofit fontScale="90000"/>
          </a:bodyPr>
          <a:lstStyle/>
          <a:p>
            <a:pPr algn="ctr" rtl="1">
              <a:lnSpc>
                <a:spcPct val="150000"/>
              </a:lnSpc>
              <a:spcBef>
                <a:spcPts val="1200"/>
              </a:spcBef>
              <a:spcAft>
                <a:spcPts val="1200"/>
              </a:spcAft>
            </a:pP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ar-SA" sz="4900" b="1" dirty="0" smtClean="0"/>
              <a:t>الوحدة </a:t>
            </a:r>
            <a:r>
              <a:rPr lang="ar-SA" sz="4800" b="1" dirty="0" smtClean="0"/>
              <a:t>الثانية عشرة</a:t>
            </a:r>
            <a:r>
              <a:rPr lang="tr-TR" sz="4900" b="1" dirty="0" smtClean="0"/>
              <a:t/>
            </a:r>
            <a:br>
              <a:rPr lang="tr-TR" sz="4900" b="1" dirty="0" smtClean="0"/>
            </a:br>
            <a:r>
              <a:rPr lang="tr-TR" sz="4900" b="1" dirty="0" smtClean="0"/>
              <a:t>XII</a:t>
            </a:r>
            <a:r>
              <a:rPr lang="tr-TR" sz="4900" b="1" dirty="0"/>
              <a:t>. ÜNİTE</a:t>
            </a:r>
            <a:r>
              <a:rPr lang="tr-TR" dirty="0"/>
              <a:t/>
            </a:r>
            <a:br>
              <a:rPr lang="tr-TR" dirty="0"/>
            </a:br>
            <a:endParaRPr lang="tr-TR" dirty="0"/>
          </a:p>
        </p:txBody>
      </p:sp>
      <p:sp>
        <p:nvSpPr>
          <p:cNvPr id="3" name="2 Alt Başlık"/>
          <p:cNvSpPr>
            <a:spLocks noGrp="1"/>
          </p:cNvSpPr>
          <p:nvPr>
            <p:ph type="subTitle" idx="1"/>
          </p:nvPr>
        </p:nvSpPr>
        <p:spPr>
          <a:xfrm>
            <a:off x="755576" y="3717032"/>
            <a:ext cx="7811208" cy="1688184"/>
          </a:xfrm>
        </p:spPr>
        <p:txBody>
          <a:bodyPr>
            <a:normAutofit fontScale="92500" lnSpcReduction="10000"/>
          </a:bodyPr>
          <a:lstStyle/>
          <a:p>
            <a:pPr algn="ctr"/>
            <a:r>
              <a:rPr lang="ar-SA" sz="4000" b="1" dirty="0" smtClean="0"/>
              <a:t>أسماء الاستفهام</a:t>
            </a:r>
            <a:endParaRPr lang="tr-TR" sz="4400" b="1" dirty="0"/>
          </a:p>
          <a:p>
            <a:pPr algn="ctr">
              <a:lnSpc>
                <a:spcPct val="150000"/>
              </a:lnSpc>
              <a:spcBef>
                <a:spcPts val="1200"/>
              </a:spcBef>
              <a:spcAft>
                <a:spcPts val="1200"/>
              </a:spcAft>
            </a:pPr>
            <a:r>
              <a:rPr lang="tr-TR" sz="4000" b="1" i="1" dirty="0" smtClean="0"/>
              <a:t>SORU İSİMLERİ</a:t>
            </a:r>
            <a:endParaRPr lang="tr-TR" sz="4000" b="1" i="1" dirty="0" smtClean="0"/>
          </a:p>
          <a:p>
            <a:pPr algn="ctr"/>
            <a:endParaRPr lang="tr-TR" sz="4000" dirty="0"/>
          </a:p>
          <a:p>
            <a:endParaRPr lang="tr-T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r"/>
            <a:r>
              <a:rPr lang="ar-SA" b="1" dirty="0" smtClean="0"/>
              <a:t>ج </a:t>
            </a:r>
            <a:r>
              <a:rPr lang="ar-SA" dirty="0" smtClean="0"/>
              <a:t>–</a:t>
            </a:r>
            <a:r>
              <a:rPr lang="ar-SA" b="1" dirty="0" smtClean="0"/>
              <a:t> الأسئلةُ عن النّصِّ</a:t>
            </a:r>
            <a:r>
              <a:rPr lang="tr-TR" dirty="0" smtClean="0"/>
              <a:t/>
            </a:r>
            <a:br>
              <a:rPr lang="tr-TR" dirty="0" smtClean="0"/>
            </a:br>
            <a:endParaRPr lang="tr-TR" dirty="0"/>
          </a:p>
        </p:txBody>
      </p:sp>
      <p:sp>
        <p:nvSpPr>
          <p:cNvPr id="3" name="2 İçerik Yer Tutucusu"/>
          <p:cNvSpPr>
            <a:spLocks noGrp="1"/>
          </p:cNvSpPr>
          <p:nvPr>
            <p:ph idx="1"/>
          </p:nvPr>
        </p:nvSpPr>
        <p:spPr>
          <a:xfrm>
            <a:off x="1403648" y="1124744"/>
            <a:ext cx="7530040" cy="5123656"/>
          </a:xfrm>
        </p:spPr>
        <p:txBody>
          <a:bodyPr>
            <a:normAutofit fontScale="92500" lnSpcReduction="20000"/>
          </a:bodyPr>
          <a:lstStyle/>
          <a:p>
            <a:pPr algn="r" rtl="1">
              <a:buNone/>
            </a:pPr>
            <a:r>
              <a:rPr lang="ar-SA" dirty="0" smtClean="0"/>
              <a:t>١</a:t>
            </a:r>
            <a:r>
              <a:rPr lang="ar-SA" b="1" dirty="0" smtClean="0"/>
              <a:t> </a:t>
            </a:r>
            <a:r>
              <a:rPr lang="ar-SA" dirty="0" smtClean="0"/>
              <a:t>– كَيفَ كَانَت البَصرَةُ أيَّامَ طُفولَةِ الخَليلِ؟</a:t>
            </a:r>
            <a:endParaRPr lang="tr-TR" dirty="0" smtClean="0"/>
          </a:p>
          <a:p>
            <a:pPr algn="r" rtl="1">
              <a:buNone/>
            </a:pPr>
            <a:r>
              <a:rPr lang="ar-SA" dirty="0" smtClean="0"/>
              <a:t>٢</a:t>
            </a:r>
            <a:r>
              <a:rPr lang="ar-SA" b="1" dirty="0" smtClean="0"/>
              <a:t> </a:t>
            </a:r>
            <a:r>
              <a:rPr lang="ar-SA" dirty="0" smtClean="0"/>
              <a:t>– مَا هو "المِربَد" وما دورُه في الأَدَبِ العَربِيّ خُصوصاً؟</a:t>
            </a:r>
            <a:endParaRPr lang="tr-TR" dirty="0" smtClean="0"/>
          </a:p>
          <a:p>
            <a:pPr algn="r" rtl="1">
              <a:buNone/>
            </a:pPr>
            <a:r>
              <a:rPr lang="ar-SA" dirty="0" smtClean="0"/>
              <a:t>٣ – لِمَاذَا كَانَ يَتَفَوَافَدُ الأعرَابُ عَلى البَصرَةِ؟</a:t>
            </a:r>
            <a:endParaRPr lang="tr-TR" dirty="0" smtClean="0"/>
          </a:p>
          <a:p>
            <a:pPr algn="r" rtl="1">
              <a:buNone/>
            </a:pPr>
            <a:r>
              <a:rPr lang="ar-SA" dirty="0" smtClean="0"/>
              <a:t>٤ – مَن هؤلاءِ المِربَدِيُّونَ الذينَ أشَارَ إليهم الجَاحِظُ؟</a:t>
            </a:r>
            <a:endParaRPr lang="tr-TR" dirty="0" smtClean="0"/>
          </a:p>
          <a:p>
            <a:pPr algn="r" rtl="1">
              <a:buNone/>
            </a:pPr>
            <a:r>
              <a:rPr lang="ar-SA" dirty="0" smtClean="0"/>
              <a:t>٥ – اُذكُر بَعضَ أسمَاءِ أعلامِ اللُّغَةِ والنّحوِ المختَلِفينَ إلى المِربَدِ.</a:t>
            </a:r>
            <a:endParaRPr lang="tr-TR" dirty="0" smtClean="0"/>
          </a:p>
          <a:p>
            <a:pPr algn="r" rtl="1">
              <a:buNone/>
            </a:pPr>
            <a:r>
              <a:rPr lang="ar-SA" dirty="0" smtClean="0"/>
              <a:t>٦ – مَا هذه الفُرَصُ التي انتَهَزَها الخليلُ أيَّامَ الحَجِّ؟</a:t>
            </a:r>
            <a:endParaRPr lang="tr-TR" dirty="0" smtClean="0"/>
          </a:p>
          <a:p>
            <a:pPr algn="r" rtl="1">
              <a:buNone/>
            </a:pPr>
            <a:r>
              <a:rPr lang="ar-SA" dirty="0" smtClean="0"/>
              <a:t>٧ – هل تَأَثَّرَ الخَليلُ بِالأَعرَابِ؟  </a:t>
            </a:r>
            <a:endParaRPr lang="tr-TR" dirty="0" smtClean="0"/>
          </a:p>
          <a:p>
            <a:pPr algn="r" rtl="1">
              <a:buNone/>
            </a:pPr>
            <a:r>
              <a:rPr lang="ar-SA" dirty="0" smtClean="0"/>
              <a:t>٨ – مَاذَا فَعَلَ الكِسائِيُّ عِندَمَا عَلِمَ مَصدَرَ عِلمِ الخَليلِ؟</a:t>
            </a:r>
            <a:endParaRPr lang="tr-TR" dirty="0" smtClean="0"/>
          </a:p>
          <a:p>
            <a:pPr algn="r" rtl="1">
              <a:buNone/>
            </a:pPr>
            <a:r>
              <a:rPr lang="ar-SA" dirty="0" smtClean="0"/>
              <a:t>٩ – اُذكُر بَعضَ الأمثِلَةِ التي تُبَيِّنُ عَبقَرِيَّةَ الخَليلِ.</a:t>
            </a:r>
            <a:endParaRPr lang="tr-TR" dirty="0" smtClean="0"/>
          </a:p>
          <a:p>
            <a:pPr algn="r">
              <a:buNone/>
            </a:pPr>
            <a:r>
              <a:rPr lang="ar-SA" dirty="0" smtClean="0"/>
              <a:t>١٠ – مَا هِيَ أَهَمُّ الأعمَالِ التي قَامَ بِهَا الخَليلُ في ؟</a:t>
            </a:r>
            <a:endParaRPr lang="tr-T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buNone/>
            </a:pPr>
            <a:endParaRPr lang="tr-TR" dirty="0" smtClean="0"/>
          </a:p>
          <a:p>
            <a:pPr>
              <a:buNone/>
            </a:pPr>
            <a:endParaRPr lang="tr-TR" dirty="0" smtClean="0"/>
          </a:p>
          <a:p>
            <a:pPr>
              <a:buNone/>
            </a:pPr>
            <a:endParaRPr lang="tr-TR" dirty="0" smtClean="0"/>
          </a:p>
          <a:p>
            <a:pPr algn="ctr" rtl="1">
              <a:buNone/>
            </a:pPr>
            <a:r>
              <a:rPr lang="ar-SA" sz="4000" b="1" dirty="0" smtClean="0"/>
              <a:t>الدرس الثاني</a:t>
            </a:r>
            <a:endParaRPr lang="tr-TR" sz="4000" dirty="0" smtClean="0"/>
          </a:p>
          <a:p>
            <a:pPr algn="ctr">
              <a:buNone/>
            </a:pPr>
            <a:r>
              <a:rPr lang="ar-SA" sz="4000" b="1" dirty="0" smtClean="0"/>
              <a:t>أ </a:t>
            </a:r>
            <a:r>
              <a:rPr lang="ar-SA" sz="4000" dirty="0" smtClean="0"/>
              <a:t>-</a:t>
            </a:r>
            <a:r>
              <a:rPr lang="ar-SA" sz="4000" b="1" dirty="0" smtClean="0"/>
              <a:t> اَلنَّصُّ </a:t>
            </a:r>
            <a:r>
              <a:rPr lang="ar-SA" sz="4000" b="1" dirty="0" smtClean="0"/>
              <a:t>(</a:t>
            </a:r>
            <a:r>
              <a:rPr lang="ar-SA" sz="4000" b="1" dirty="0" smtClean="0"/>
              <a:t>٢٤</a:t>
            </a:r>
            <a:r>
              <a:rPr lang="ar-SA" sz="4000" b="1" dirty="0" smtClean="0"/>
              <a:t>) </a:t>
            </a:r>
            <a:endParaRPr lang="tr-TR" sz="40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ar-SA" b="1" dirty="0" smtClean="0"/>
              <a:t>كِتَابُ سِيبَوَيْهِ</a:t>
            </a:r>
            <a:endParaRPr lang="tr-TR" dirty="0"/>
          </a:p>
        </p:txBody>
      </p:sp>
      <p:sp>
        <p:nvSpPr>
          <p:cNvPr id="3" name="2 İçerik Yer Tutucusu"/>
          <p:cNvSpPr>
            <a:spLocks noGrp="1"/>
          </p:cNvSpPr>
          <p:nvPr>
            <p:ph idx="1"/>
          </p:nvPr>
        </p:nvSpPr>
        <p:spPr/>
        <p:txBody>
          <a:bodyPr/>
          <a:lstStyle/>
          <a:p>
            <a:pPr algn="r">
              <a:buNone/>
            </a:pPr>
            <a:r>
              <a:rPr lang="ar-SA" dirty="0" smtClean="0"/>
              <a:t>هُوَ عَمْرُو بْنُ عُثْمَانَ بْنِ قَنْبَر. وسِيبَوَيْهِ لَقَبُهُ الذي لا يَكَادُ يُذْكَرُ أوْ يُعْرَفُ إلا بِهِ. وُلِدَ بِالبَيْضاءِ إحْدَى مُدُنِ فَارِسَ، ونَشَأَ وأَقَامَ بِالبَصْرَةِ، وأَخَذَ عَن الخَليلِ، وأَطالَ مُلازَمَتَهُ، وكَانَ أَحَبَّ تَلامِيذِهِ إلَيْهِ. وأَخَذَ كَذَلِكَ عَن عِيسَى بْنِ عُمَرَ، ويُونُسَ بْنِ حَبِيب، وغَيْرِهِمَا. وهُوَ صَاحِبُ أَعْظَمِ كِتَابٍ في النَّحْوِ، وأَبْقَاهُ عَلى الأَيَّامِ. وتُوُفِّيَ سَنَةَ 180.</a:t>
            </a: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r">
              <a:buNone/>
            </a:pPr>
            <a:r>
              <a:rPr lang="ar-SA" dirty="0" smtClean="0"/>
              <a:t>لَمْ يُسَمِّ سِيبَوَيْهِ كِتَابَهُ، ولا جَعَلَ لَهُ مُقَدِّمَةً ولا خَاتِمَةً، ولَعَلَّهُ كَانَ عَلى نِيَّةِ العَوْدِ إلَيْهِ لِبَعْضِ الأَمْرِ، لَكِنَّ عَائِقاً حَالَ دُونَ مَا كَان يَنْوِيهِ، ومِن قَبْلُ سَمَّى عِيسَى بْنُ عُمَرَ كِتَابَيْنِ لَهُ، أَحَدِهِما "الإكْمَالُ"، والآخَرُ "الجَامِعُ</a:t>
            </a:r>
            <a:r>
              <a:rPr lang="ar-SA" dirty="0" smtClean="0"/>
              <a:t>".</a:t>
            </a:r>
          </a:p>
          <a:p>
            <a:pPr algn="r">
              <a:buNone/>
            </a:pPr>
            <a:r>
              <a:rPr lang="ar-SA" dirty="0" smtClean="0"/>
              <a:t>عَلى أنَّ القُدَمَاءَ سَمَّوْهُ عَنْهُ، إذْ أَطْلَقُوا عَلَيْهِ اِسْمَ "الكِتَاب" غَيْرَ مَوْصُوفٍ بِوَصْفٍ، ولا مُعَيَّنٍ بِإضافَةٍ، فَكَانَ إذَا ذُكِرَ لَفْظُ "الكِتَاب" مُجَرَّداً فَهُوَ كِتَابُ سِيبَوَيْهِ، كَأَنَّمَا هُوَ وَحْدَهُ الكِتَابُ عَلى الحَقيقَةِ، ومَا سِوَاهُ فَكِتَابٌ عَلى المجَازِ!</a:t>
            </a:r>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1435608" y="404664"/>
            <a:ext cx="7498080" cy="5843736"/>
          </a:xfrm>
        </p:spPr>
        <p:txBody>
          <a:bodyPr>
            <a:normAutofit fontScale="92500" lnSpcReduction="20000"/>
          </a:bodyPr>
          <a:lstStyle/>
          <a:p>
            <a:pPr algn="r">
              <a:buNone/>
            </a:pPr>
            <a:r>
              <a:rPr lang="ar-SA" dirty="0" smtClean="0"/>
              <a:t>وسِيبَوَيْهِ لا يُقَرِّرُ في الكِتَابِ قَوَاعِدَ، ولا يَشْتَرِطُ لِلأَحْكَامِ شُروطاً، ولا يَلْتَزِمُ تَعْرِيفَ المصْطَلَحَاتِ، ولا تَرْدِيدَهَا بِلَفْظٍ وَاحِدٍ. وإنَّمَا الكِتَابُ فَيْضٌ غَزِيرٌ مِن الأَسَاليبِ والمفْرَدَاتِ. وبَعْضُ الأَسَالِيبِ مَأْثُورٌ، وبَعْضُهُ مُحْدَثٌ، يَعْرِضُهَا سِيبَوَيْهِ لِيَدْرُسَهَا ويُحَلِّلَهَا، ثُمَّ يَقْضِي قَضَاءَهُ </a:t>
            </a:r>
            <a:r>
              <a:rPr lang="ar-SA" dirty="0" smtClean="0"/>
              <a:t>فيهَا </a:t>
            </a:r>
            <a:r>
              <a:rPr lang="ar-SA" dirty="0" smtClean="0"/>
              <a:t>صِحَّةً أوْ خَطَأً، حُسْناً أوْ قُبْحاً، كَثْرَةً أوْ قِلَّةً، وهَكَذَا.</a:t>
            </a:r>
            <a:endParaRPr lang="tr-TR" dirty="0" smtClean="0"/>
          </a:p>
          <a:p>
            <a:pPr algn="r">
              <a:buNone/>
            </a:pPr>
            <a:r>
              <a:rPr lang="ar-SA" dirty="0" smtClean="0"/>
              <a:t>وهُوَ في أَثْنَاءِ ذَلِكَ يَعْرِضُ صُنُوفاً مِن سَمَاعِهِ، وكَثيراً مِن آرَاءِ شُيُوخِهِ، ولا سِيَّمَا الخَليلِ، فَيُنَقِّدُهَا، أَوْ يُعَلِّقُ عَليْهَا، أوْ يَجْعَلُ مِنهَا تَمَاماً لِلمَسْأَلَةِ التي يَدْرُسُهَا، أوْ تَأْييداً لَهَا، وكَذَلِكَ يُزْجِي كَثيراً مِن لُغَاتِ العَرَبِ، وفَيْضاً مِن الشَّواهِدِ المتَنَوِّعَةِ، بَعْضُها آيَاتُ القُرْآنِ الكَريمِ، وعِدَّتُهَا: 373، ولا يَفوتُهُ أنْ يَذْكُرَ قِرَاءاتِهَا عِنْدَ الحَاجَةِ إليهَا، وبَعْضُهَا الآخَرُ مِن الشِّعْرِ، وعِدَّتُها 871، ومِن الرَّجَزِ، وعِدَّتُهَا 190، ولا يَفُوتُه أَنْ يُصَحِّحَ نِسْبَةَ الشَّواهِدِ التي يَرَى أَنَّهَا مَنْسوبَةٌ إلى غَيْرِ أَصْحَابِهَا.</a:t>
            </a:r>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1435608" y="620688"/>
            <a:ext cx="7498080" cy="5627712"/>
          </a:xfrm>
        </p:spPr>
        <p:txBody>
          <a:bodyPr>
            <a:normAutofit fontScale="92500" lnSpcReduction="10000"/>
          </a:bodyPr>
          <a:lstStyle/>
          <a:p>
            <a:pPr algn="r">
              <a:buNone/>
            </a:pPr>
            <a:r>
              <a:rPr lang="ar-SA" dirty="0" smtClean="0"/>
              <a:t>تِلْكَ عِدَّةُ شَوَاهِدَ سِيبَوَيْهِ مَنْسوبٌ بِحَسَبِ إحْصَائِي لَهَا وبَعْضُ شَوَاهِدِهِ مِن الشِّعْرِ والرَّجَزِ غَيْرُ مَنْسوبٌ إلى قَائِلِيهِ، لَكِنَّ العُلَمَاءَ يَثِقُونَ بِشَوَاهِدِهِ كُلِّهَا، ويَتَقَبَّلونَهَا عَنْهُ بِقَبولٍ حَسَنٍ. ولَهُ شَوَاهِدُ مِن الأَحَادِيثِ النَّبَوِيَّةِ، لَكِنَّهُ لا يَذْكُرُهَا بِمَا يَدُلُّ عَلى أَنَّهَا أَحَاديِثُ.</a:t>
            </a:r>
            <a:endParaRPr lang="tr-TR" dirty="0" smtClean="0"/>
          </a:p>
          <a:p>
            <a:pPr algn="r">
              <a:buNone/>
            </a:pPr>
            <a:r>
              <a:rPr lang="ar-SA" dirty="0" smtClean="0"/>
              <a:t>ويَغْلِبُ عَلى عِبَارَةِ الكِتَابِ التَّلاحُمُ والاِنْسِيابُ، حَتَّى لَيَقِلُّ أنْ تَمُرَّ فيها بِمَقْطَعٍ يَحْسُنُ الوَقْفُ عَليهِ إلا حِينَ يَصْرِفُ القَوْلَ عَن وَجْهِهِ إلى شَاهِدٍ يَرْوِيهِ، أوْ سُؤَالٍ يَسْأَلُهُ، أوْ حِوَارٍ يُديرُهُ. وهِيَ وَاضِحَةٌ بَيِّنَةٌ حِيناً، وغَامِضَةٌ مُبْهَمَةٌ حِيناً آخَرَ. ولا يَلْتَزِمُ الذَّهَابَ بِها إلى مَعْنَاهَا قَصْداً، فَرُبَّمَا طَابَ لَهُ الاِسْتِطْرَادُ إلى غَيرِ مَا يَكونُ فيهِ مِن مَقَامٍ كَاسْتِطْرَادِهِ مِن القَوْلِ في الاِشْتِغَالِ إلى القَوْلِ في صِيَغِ المبَالَغَةِ.</a:t>
            </a:r>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pPr algn="r">
              <a:buNone/>
            </a:pPr>
            <a:r>
              <a:rPr lang="ar-SA" dirty="0" smtClean="0"/>
              <a:t>ولا يَكْتَفِي سِيبَوَيْهِ بِوَاقِعِ النُّصوصِ في اسْتِنْباطِ الأَحْكَامِ، ولَكِنَّهُ يَلْجَأُ أَحْيَاناً إلى فَرْضِ الفُرُوضِ ثُمَّ يُشَرِّعُ لَهَا إكْمَالاً لِصُوَرٍ عَقْلِيَّةٍ تَتَمَثَّلُ في ذِهْنِهِ، أوْ تَدَارُكاً لِمَا فَاتَ النُّصوصُ أنْ تَلُمَّ بِهِ. </a:t>
            </a:r>
            <a:endParaRPr lang="ar-SA" dirty="0" smtClean="0"/>
          </a:p>
          <a:p>
            <a:pPr algn="r">
              <a:buNone/>
            </a:pPr>
            <a:r>
              <a:rPr lang="ar-SA" dirty="0" smtClean="0"/>
              <a:t>كَذَلِكَ لا يَقْتَصِرُ عَلى مَسَائِلِ النَّحْوِ والصَّرْفِ، بَلْ يَزيدُ عَليْهِمَا مَبَاحَثَ قَيِّمَةً رَآهَا مَوصولَةَ الأَسْبابِ بِهِهمَا، ونَقَلَهَا العُلَمَاءُ مِن بَعدِهِ إلى عُلومٍ أُخْرَى. ونَكْتَفي هُنَا بِبَيَانِ مَوَاطِنِ بَعْضِ هذهِ المبَاحِثِ مِن الكِتَابِ، ومَوَاطِنِهَا مِن الكُتُبِ التي نَقَلَتْ إلَيْهَا، ولَيْسَتْ مِن كُتُبِ النَّحْوِ والصَّرْفِ.</a:t>
            </a:r>
            <a:endParaRPr lang="tr-TR" dirty="0" smtClean="0"/>
          </a:p>
          <a:p>
            <a:pPr algn="r">
              <a:buNone/>
            </a:pPr>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1435608" y="548680"/>
            <a:ext cx="7498080" cy="5699720"/>
          </a:xfrm>
        </p:spPr>
        <p:txBody>
          <a:bodyPr>
            <a:normAutofit/>
          </a:bodyPr>
          <a:lstStyle/>
          <a:p>
            <a:pPr algn="r">
              <a:buNone/>
            </a:pPr>
            <a:r>
              <a:rPr lang="ar-SA" dirty="0" smtClean="0"/>
              <a:t>لَقَدْ نَقَلَ عَبْدُ القَاهِر إلى أَسْرَارِ البَلاغَةِ مِن بَابِ اسْتعْمَالِ الفِعْلِ في اللَّفْظِ لا في المعنَى، ونَقَلَ، إلى دَلائِلِ الإعْجَازِ مِن بَابِ مَنْ النَكِرَةِ يَجْرِي مَجْرَى مَا فيهِ الأَلِفُ واللَّامُ، ومِن بَابِ يَا يَحْسُنُ عَليهِ السُّكُوتُ.</a:t>
            </a:r>
            <a:endParaRPr lang="tr-TR" dirty="0" smtClean="0"/>
          </a:p>
          <a:p>
            <a:pPr algn="r">
              <a:buNone/>
            </a:pPr>
            <a:r>
              <a:rPr lang="ar-SA" dirty="0" smtClean="0"/>
              <a:t>ونَقَلَ الثَّعَالِبِيّ إلى أَسْرارِ العَرَبيَّةِ مِن بَابِ مَجَارِي أَوَاخِرِ الكَلِمِ مِن العَربِيَّةِ، وبَابِ الحُرُوفِ التي يَجُوزُ أنْ يَلِيَهَا بَعْدَهَا الأَسْمَاءُ.. وبَابِ مَا لُفِظَ بِهِ مِمَّا هُو مُثَنَّى</a:t>
            </a:r>
            <a:r>
              <a:rPr lang="ar-SA" dirty="0" smtClean="0"/>
              <a:t>..</a:t>
            </a:r>
          </a:p>
          <a:p>
            <a:pPr algn="r">
              <a:buNone/>
            </a:pPr>
            <a:r>
              <a:rPr lang="ar-SA" dirty="0" smtClean="0"/>
              <a:t>وتَحَدَّثَ سِيبَوَيْهِ في بَابِ الإدْغَامِ حَديثاً بَارِعاً عَن حُروفِ الهِجَاءِ وعَدَدِهَا، أُصولاً وفُرُوعاً، وعَن مَخَارِجِها وأَنْوَاعِهَا، مِن مَجْهُورٍ ومَهْمُوسٍ وشَديدٍ ورِخْوٍ...</a:t>
            </a:r>
            <a:endParaRPr lang="tr-T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r">
              <a:buNone/>
            </a:pPr>
            <a:r>
              <a:rPr lang="ar-SA" dirty="0" smtClean="0"/>
              <a:t>ونُلاحِظُ أنَّ سِيبَوَيْهِ لَمْ يَنْقُلْ عَن شُيُوخِهِ في هذه الأَبْوَابِ التي ذَكَرْنَاهَا: فَهَلْ عَلَيْنَا إذا قُلْنَا: إنَّ سِيبَوَيْهِ هُوَ وَاضِحُ البَلاغَةِ والتَّجْوِيدِ</a:t>
            </a:r>
            <a:r>
              <a:rPr lang="ar-SA" dirty="0" smtClean="0"/>
              <a:t>؟</a:t>
            </a:r>
          </a:p>
          <a:p>
            <a:pPr algn="r">
              <a:buNone/>
            </a:pPr>
            <a:r>
              <a:rPr lang="ar-SA" dirty="0" smtClean="0"/>
              <a:t>وسِيبَوَيْهِ بَعْدَ هذا يُشَقِّقُ الموْضُوعَاتِ المتَشَعِّبَةِ، ويُفَرِّقُهَا عَلى عِدَّةِ أَبْوَابٍ: فَعَرَضَ الاِسْتِثْنَاءَ في سَبْعَةَ عَشَرَ بَاباً، والتَّرْخيِمَ في اثْنَيْ عَشَرَ. ثُمَّ هُوَ يَذْكُرُ بَعْضَ الأَبْوَابِ في غَيْرِ الموَاقِعِ التي تُجَانِسُهَا. فَوَضَعَ القَسَمَ وحُروفَهُ بَيْنَ التَّصْغيرِ ونُونَيْ التَّوْكِيدِ.</a:t>
            </a:r>
            <a:endParaRPr lang="tr-TR" dirty="0" smtClean="0"/>
          </a:p>
          <a:p>
            <a:pPr algn="r">
              <a:buNone/>
            </a:pPr>
            <a:endParaRPr lang="tr-T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r">
              <a:buNone/>
            </a:pPr>
            <a:r>
              <a:rPr lang="ar-SA" dirty="0" smtClean="0"/>
              <a:t>وبَعْدُ، فَلا تَعْرِفُ العَرَبِيَّةُ كِتاباً حَفَلَ بِهِ النَّاسُ، وأَفَادُوا مِنه عَلى تَعَاقُبِ الأَجْيَالِ كَكِتَابِ سِيبَوَيْهِ. فَقَدْ أَلَّفُوا عَنْهُ كِتَاباً، وأَدَارُا حَوْلَهُ دِرَاسَاتٍ لا تُحْصَى كَثْرَةً.</a:t>
            </a:r>
            <a:endParaRPr lang="tr-TR" dirty="0" smtClean="0"/>
          </a:p>
          <a:p>
            <a:pPr algn="r">
              <a:buNone/>
            </a:pPr>
            <a:r>
              <a:rPr lang="ar-SA" dirty="0" smtClean="0"/>
              <a:t>أَلَّفُوا في شَرْحِهِ، والتَّعْليقِ عَلَيْهِ، والتَّمْهِيدِ لَهُ، وتَرْتِيبِ مَسَائِلِهِ، وحَلِّ مُشْكِلاتِهِ، وتَوْضيحِ غَريبِهِ وشَرْحِ شَوَاهِدِهِ، وتَجْرِيدِ أَحْكَامِهِ. اِخْتَصَروهُ، واخْتَلَفُوا فيهِ مَا بَيْنَ مُتَعَصِّبٍ عَليهِ، مُتَعَصِّبٍ لَهُ، وانْتَصَرَ لِهؤُلاءِ أنْصَارٌ ومُؤَيِّدُونَ ومِنْهُمْ مَن انْقَطَعَ لَهُ حَتَّى حَفِظَهُ أَوْ أَتْقَنَ فَهْمَهُ وتَخَصَّصَ فيهِ.</a:t>
            </a:r>
            <a:endParaRPr lang="tr-TR" dirty="0" smtClean="0"/>
          </a:p>
          <a:p>
            <a:pPr algn="r">
              <a:buNone/>
            </a:pP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rtl="1">
              <a:buNone/>
            </a:pPr>
            <a:endParaRPr lang="tr-TR" b="1" dirty="0" smtClean="0"/>
          </a:p>
          <a:p>
            <a:pPr rtl="1">
              <a:buNone/>
            </a:pPr>
            <a:endParaRPr lang="tr-TR" b="1" dirty="0" smtClean="0"/>
          </a:p>
          <a:p>
            <a:pPr algn="ctr" rtl="1">
              <a:buNone/>
            </a:pPr>
            <a:r>
              <a:rPr lang="ar-SA" sz="4000" b="1" dirty="0" smtClean="0"/>
              <a:t>الدرس الأول</a:t>
            </a:r>
            <a:endParaRPr lang="tr-TR" sz="4000" dirty="0" smtClean="0"/>
          </a:p>
          <a:p>
            <a:pPr algn="ctr" rtl="1">
              <a:buNone/>
            </a:pPr>
            <a:r>
              <a:rPr lang="ar-SA" sz="4000" b="1" dirty="0" smtClean="0"/>
              <a:t>أ </a:t>
            </a:r>
            <a:r>
              <a:rPr lang="ar-SA" sz="4000" dirty="0" smtClean="0"/>
              <a:t>-</a:t>
            </a:r>
            <a:r>
              <a:rPr lang="ar-SA" sz="4000" b="1" dirty="0" smtClean="0"/>
              <a:t> اَلنَّصُّ </a:t>
            </a:r>
            <a:r>
              <a:rPr lang="ar-SA" sz="4000" b="1" dirty="0" smtClean="0"/>
              <a:t>(</a:t>
            </a:r>
            <a:r>
              <a:rPr lang="ar-SA" sz="4000" b="1" dirty="0" smtClean="0"/>
              <a:t>٢٣</a:t>
            </a:r>
            <a:r>
              <a:rPr lang="ar-SA" sz="4000" b="1" dirty="0" smtClean="0"/>
              <a:t>)</a:t>
            </a:r>
            <a:r>
              <a:rPr lang="ar-SA" b="1" dirty="0" smtClean="0"/>
              <a:t>                                                             </a:t>
            </a:r>
            <a:endParaRPr lang="tr-TR" dirty="0" smtClean="0"/>
          </a:p>
          <a:p>
            <a:pPr algn="ctr">
              <a:buNone/>
            </a:pPr>
            <a:endParaRPr lang="tr-T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r">
              <a:buNone/>
            </a:pPr>
            <a:r>
              <a:rPr lang="ar-SA" dirty="0" smtClean="0"/>
              <a:t>ولَمْ يُقَدَّرْ لِسِيبَوَيْهِ أَنْ يَقْرَأَ الكِتَابَ عَلى أَحَدٍ أوْ أَنْ يَقْرَأَهُ عَليهِ أَحَدٌ، وإنَّمَا قَرَأَهُ النَّاسُ بَعْدَهُ عَلى أَبِي الحَسَنِ الأَخْفَشِ: فَقَدْ وَرَثَ-رَحِمَهُ اللهُ-عِلْمَ سِيبَوَيْهِ، وكَانَ طَريقُ النَّاسِ إليهِ؛ كَمَا حَمَلَ سِيبَوَيْهِ عِلْمَ الخَليلِ، وكَانَ طَريقُ النَّاسِ إليهِ.</a:t>
            </a:r>
            <a:endParaRPr lang="tr-TR" dirty="0" smtClean="0"/>
          </a:p>
          <a:p>
            <a:pPr algn="r">
              <a:buNone/>
            </a:pPr>
            <a:endParaRPr lang="tr-T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ar-SA" b="1" dirty="0" smtClean="0"/>
              <a:t>ج </a:t>
            </a:r>
            <a:r>
              <a:rPr lang="ar-SA" dirty="0" smtClean="0"/>
              <a:t>–</a:t>
            </a:r>
            <a:r>
              <a:rPr lang="ar-SA" b="1" dirty="0" smtClean="0"/>
              <a:t> الأسئلةُ عن النّصِّ</a:t>
            </a:r>
            <a:endParaRPr lang="tr-TR" dirty="0"/>
          </a:p>
        </p:txBody>
      </p:sp>
      <p:sp>
        <p:nvSpPr>
          <p:cNvPr id="3" name="2 İçerik Yer Tutucusu"/>
          <p:cNvSpPr>
            <a:spLocks noGrp="1"/>
          </p:cNvSpPr>
          <p:nvPr>
            <p:ph idx="1"/>
          </p:nvPr>
        </p:nvSpPr>
        <p:spPr/>
        <p:txBody>
          <a:bodyPr>
            <a:normAutofit fontScale="92500" lnSpcReduction="20000"/>
          </a:bodyPr>
          <a:lstStyle/>
          <a:p>
            <a:pPr algn="r" rtl="1">
              <a:buNone/>
            </a:pPr>
            <a:r>
              <a:rPr lang="ar-SA" dirty="0" smtClean="0"/>
              <a:t>١</a:t>
            </a:r>
            <a:r>
              <a:rPr lang="ar-SA" b="1" dirty="0" smtClean="0"/>
              <a:t> </a:t>
            </a:r>
            <a:r>
              <a:rPr lang="ar-SA" dirty="0" smtClean="0"/>
              <a:t>– مَا عَدَدُ شُيُوخُ سِيبَوَيهِ، وأَيُّهُم أهَمُّ بِالنِسبَةِ إليهِ؟</a:t>
            </a:r>
            <a:endParaRPr lang="tr-TR" dirty="0" smtClean="0"/>
          </a:p>
          <a:p>
            <a:pPr algn="r" rtl="1">
              <a:buNone/>
            </a:pPr>
            <a:r>
              <a:rPr lang="ar-SA" dirty="0" smtClean="0"/>
              <a:t>٢</a:t>
            </a:r>
            <a:r>
              <a:rPr lang="ar-SA" b="1" dirty="0" smtClean="0"/>
              <a:t> </a:t>
            </a:r>
            <a:r>
              <a:rPr lang="ar-SA" dirty="0" smtClean="0"/>
              <a:t>– هَل سَمَّى سِيبَوَيهِ كتَابَه المشهورَ المعَنوَنَ بِـ"الكتاب" نَفسُهُ؟</a:t>
            </a:r>
            <a:endParaRPr lang="tr-TR" dirty="0" smtClean="0"/>
          </a:p>
          <a:p>
            <a:pPr algn="r" rtl="1">
              <a:buNone/>
            </a:pPr>
            <a:r>
              <a:rPr lang="ar-SA" dirty="0" smtClean="0"/>
              <a:t>٣ – هل يُعَدُّ "الكِتابُ" عَمَلاً نَحوِيّاً بِالمعنَى الحَديثِ؟ </a:t>
            </a:r>
            <a:endParaRPr lang="tr-TR" dirty="0" smtClean="0"/>
          </a:p>
          <a:p>
            <a:pPr algn="r" rtl="1">
              <a:buNone/>
            </a:pPr>
            <a:r>
              <a:rPr lang="ar-SA" dirty="0" smtClean="0"/>
              <a:t>٤ – هل يَعرِضُ سِيبَويهِ آرَاءَ شُيوخِهِ في "الكِتابِ"؟</a:t>
            </a:r>
            <a:endParaRPr lang="tr-TR" dirty="0" smtClean="0"/>
          </a:p>
          <a:p>
            <a:pPr algn="r" rtl="1">
              <a:buNone/>
            </a:pPr>
            <a:r>
              <a:rPr lang="ar-SA" dirty="0" smtClean="0"/>
              <a:t>٥ – مَا شَواهِدُ سِيبَوَيهِ في المَسائِلِ النَّحوِيّةِ؟</a:t>
            </a:r>
            <a:endParaRPr lang="tr-TR" dirty="0" smtClean="0"/>
          </a:p>
          <a:p>
            <a:pPr algn="r" rtl="1">
              <a:buNone/>
            </a:pPr>
            <a:r>
              <a:rPr lang="ar-SA" dirty="0" smtClean="0"/>
              <a:t>٦ – أَيُّ شَيءٍ يَغلِبُ عَلى عِبَارَةِ الكِتَابِ؟</a:t>
            </a:r>
            <a:endParaRPr lang="tr-TR" dirty="0" smtClean="0"/>
          </a:p>
          <a:p>
            <a:pPr algn="r" rtl="1">
              <a:buNone/>
            </a:pPr>
            <a:r>
              <a:rPr lang="ar-SA" dirty="0" smtClean="0"/>
              <a:t>٧ – إلى أَيِّ شيءٍ يَلجَأُ سِيبَوَيهِ أَحيَاناً في استِنبَاطِ الأَحكَامِ؟  </a:t>
            </a:r>
            <a:endParaRPr lang="tr-TR" dirty="0" smtClean="0"/>
          </a:p>
          <a:p>
            <a:pPr algn="r" rtl="1">
              <a:buNone/>
            </a:pPr>
            <a:r>
              <a:rPr lang="ar-SA" dirty="0" smtClean="0"/>
              <a:t>٨ – هَل اقتَصَرَ سِيبَوَيهِ عَلى مَسائِلِ النَحوِ والصَّرفِ فَقَط؟</a:t>
            </a:r>
            <a:endParaRPr lang="tr-TR" dirty="0" smtClean="0"/>
          </a:p>
          <a:p>
            <a:pPr algn="r" rtl="1">
              <a:buNone/>
            </a:pPr>
            <a:r>
              <a:rPr lang="ar-SA" dirty="0" smtClean="0"/>
              <a:t>٩ – كَيفَ كانَ اهتِمَامُ العُلَمَاءِ بِالكِتَابِ؟</a:t>
            </a:r>
            <a:endParaRPr lang="tr-TR" dirty="0" smtClean="0"/>
          </a:p>
          <a:p>
            <a:pPr algn="r" rtl="1">
              <a:buNone/>
            </a:pPr>
            <a:r>
              <a:rPr lang="ar-SA" dirty="0" smtClean="0"/>
              <a:t>١٠ – هل قَرَأَ سيبويهِ كِتَابَهُ عَلى أحَدٍ؟</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ar-SA" b="1" dirty="0" smtClean="0"/>
              <a:t>مَصادِرُ عِلْمِ الْخَلِيلِ بْنِ أَحْمَدَ</a:t>
            </a:r>
            <a:endParaRPr lang="tr-TR" dirty="0"/>
          </a:p>
        </p:txBody>
      </p:sp>
      <p:sp>
        <p:nvSpPr>
          <p:cNvPr id="3" name="2 İçerik Yer Tutucusu"/>
          <p:cNvSpPr>
            <a:spLocks noGrp="1"/>
          </p:cNvSpPr>
          <p:nvPr>
            <p:ph idx="1"/>
          </p:nvPr>
        </p:nvSpPr>
        <p:spPr>
          <a:xfrm>
            <a:off x="1435608" y="1447800"/>
            <a:ext cx="7498080" cy="4800600"/>
          </a:xfrm>
        </p:spPr>
        <p:txBody>
          <a:bodyPr>
            <a:normAutofit fontScale="92500" lnSpcReduction="10000"/>
          </a:bodyPr>
          <a:lstStyle/>
          <a:p>
            <a:pPr marL="0" indent="0" algn="r" rtl="1">
              <a:buNone/>
            </a:pPr>
            <a:r>
              <a:rPr lang="ar-SA" dirty="0" smtClean="0"/>
              <a:t>وُلِدَ الخَليلُ سَنَةَ 100 لِلْهِجْرَةِ، وكَانَتْ البَصْرَةُ إذْ ذَاكَ تَسْتَقْبِلُ عَهْداً جَديداً، وتُدَوِّنُ تَاريخاً مُشْرقاً، وتَفْتَحُ صَدْرَها الرَّحْبَ لِلوافِدينَ إليهَا مِن الآفَاقِ، تُجَّاراً وطُلابَ عِلْمٍ، وتَكْتُبُ دِيوَاناً جَديداً لِلعَرَبِ بِتَدَفُّقِ الحَياةِ في مِرْبَدِها، وتَشُقُّ طَريقَها إلى المجْدِ في العِلمِ واللُّغَةِ والعِمَارَةِ، والتِّجَارَةِ، وقد ازْدَهَرَتِ الحَياةُ العَقْلِيّةُ فيها اِزْدِهَاراً عَزَّ نَظِيرُه، ونَدَرَ مِثَالُه، فَقَد الْتَقَتْ فيها الحَضارَاتُ، وتَفَاعَلَتْ فيها الأفْكَارُ.</a:t>
            </a:r>
            <a:endParaRPr lang="tr-TR" dirty="0" smtClean="0"/>
          </a:p>
          <a:p>
            <a:pPr marL="0" indent="0" algn="r">
              <a:buNone/>
            </a:pPr>
            <a:r>
              <a:rPr lang="ar-SA" dirty="0" smtClean="0"/>
              <a:t>وشَبَّ الخليلُ فَشَبَّ مَعَه ذِهْنٌ ذَكِيٌّ، وفِطْنَةٌ نَادِرَةٌ، وعَقْلٌ مُسْتَوْعِبٌ فَاحِصٌ، فَاسْتَخْدَمَ كُلَّ هذه الأَدَوَاتِ كَأَحْسَنِ مَا يَكونُ الاِسْتِخْدَامُ، فَتَفَجَّرَ عَقْلُه نُبوغاً وعَبْقَرِيَّةً، وتَدَفَّقَتْ نَفْسُه زُهْداً ووَرَعاً، وخُلُقاً سَمْحاً، وتَواضُعاً جَمّاً.</a:t>
            </a:r>
            <a:endParaRPr lang="tr-T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r">
              <a:buNone/>
            </a:pPr>
            <a:r>
              <a:rPr lang="ar-SA" dirty="0" smtClean="0"/>
              <a:t>كَانَ الخَليلُ قَدْ فَتَحَ عَيْنَيْهِ عَلى مَجَالِسِ الدَّرْسِ في مَسْجِدِ البَصْرَةِ حَافِلَةً بِالدَّارِسينَ، وكَانَ يَنْتَقِلُ بيْنَ هذه المجالِسِ، ويَخْتَلِفُ إلى الشُّيوخِ، يَتَكَثَّرُ العِلْمَ لِيَعْرِفَ، ويَتَقَلَّلُ مِنه لِيَحْفَظَ، فإذَا خَرجَ مِن المسْجِدِ عَرَّجَ عَلى المِرْبَدِ لِيَسْمَعَ الأَعْرَابَ، ويُشافِهَ الفُصَحَاءَ، ويَأْخُذَ مَكَانَه بينَ المتَحَلِّقينَ حَوْلَ الشُّعَراءِ والخُطَبَاءِ يَتَنَاشَدونَ ويَتَفَاخَرونَ.</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a:bodyPr>
          <a:lstStyle/>
          <a:p>
            <a:pPr algn="r">
              <a:buNone/>
            </a:pPr>
            <a:r>
              <a:rPr lang="ar-SA" dirty="0" smtClean="0"/>
              <a:t>والبَصْرَةُ، كَمَا نَعْلَمُ، مُتَّصِلَةٌ بِالبَادِيَةِ، مُحَاذِيَةٌ لَهَا، وكَانَتْ مَضَارِبُ تَميمٍ تَمْتَدُّ مِن البَصْرَةِ حَتَّى مَشارِفِ الكُوفَةِ، وكَانَ الأَعْرَابُ مِن بَني تَميمٍ، ومِن بَاطِنِ البَادِيَةِ يَتَوافدونَ عَلى البَصْرَةِ لِلجَلْبِ والمِيرَةِ، وتَبَادُلِ السِّلَعِ، وكَانَ أهْلُ البَصرَةِ يَخْتَلِفونَ إلى المِرْبَدِ لِلتَّبادُلِ مَعَ هؤُلاءِ الأَعْرَابِ، وفيهم مِن الدَّارِسينَ جَاءُوا إلى المِرْبَدِ لِتَحْصيلِ اللُّغَةِ والشِّعْرِ والأَخْبَارِ، يَتَلَقَّطُونَ ذَلِكَ مِن الأَعْرابِ وكَانُوا يُدَوِّنُونَ مَا كَانوا يَسْمَعونَه في أَلْوَاحٍ، وكَانَ مِنهم مَن لَمْ يَدَعْ فُرْصَةً إلا اهْتَبَلَها في المواسِمِ التي يَقْبَلُ فيها الأَعْرابُ، وهؤلاءِ هُم المِرْبَدِيُّونَ الذينَ أَشارَ إليهم الجاحِظُ.</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1435608" y="332656"/>
            <a:ext cx="7498080" cy="5915744"/>
          </a:xfrm>
        </p:spPr>
        <p:txBody>
          <a:bodyPr>
            <a:normAutofit lnSpcReduction="10000"/>
          </a:bodyPr>
          <a:lstStyle/>
          <a:p>
            <a:pPr algn="r">
              <a:buNone/>
            </a:pPr>
            <a:r>
              <a:rPr lang="ar-SA" dirty="0" smtClean="0"/>
              <a:t>وأكْثَرُ أَعْلامِ اللُّغَةِ والنَّحْوِ كَانُوا قَدِ اخْتَلَفوا إلى المِرْبَدِ، مِنهمْ : أبو عَمْرو بْنُ العَلاء، وأبو الخَطَّابِ الأَخْفَش، والأَصْمَعِيّ، وأبو عُبَيْدَة، وأبو زَيْد الأَنْصَارِيّ، والنَّضْر بن شُمَيْل، وغَيْرُهم. وَكَانَ أبو زَيْد خَاصَّةً يَلُحُّ في مَسْأَلَةِ الأَعْرَابِ لِيَسْتَنْفَدَ مَا عِنْدَهم وهو كَثيرُ الرِّوايَةِ </a:t>
            </a:r>
            <a:r>
              <a:rPr lang="ar-SA" dirty="0" smtClean="0"/>
              <a:t>عَنهم</a:t>
            </a:r>
            <a:r>
              <a:rPr lang="ar-SA" dirty="0" smtClean="0"/>
              <a:t>، كَثيرُ النَّقْلِ</a:t>
            </a:r>
            <a:r>
              <a:rPr lang="ar-SA" dirty="0" smtClean="0"/>
              <a:t>.</a:t>
            </a:r>
          </a:p>
          <a:p>
            <a:pPr algn="r">
              <a:buNone/>
            </a:pPr>
            <a:r>
              <a:rPr lang="ar-SA" dirty="0" smtClean="0"/>
              <a:t>وعَن هؤلاءِ الأَعْرابِ الذينَ نَزَلوا البَصْرَةَ وأقَاموا فيها كَانَ العُلَمَاءُ واللُّغَوِيُّونَ والرُّواةُ يَأْخُذونَ القَصيدَ والأَرْجَازَ ويَتَلَقَّفونَ الفَصَاحَةَ واللُّغَاتِ الغَريبَ. وكَانَ مِن الأَعْرَابِ الفُصَحَاءِ مَن أَحَسَّ بِحَاجَةِ أَهْلِ البَصْرَةِ إليهِم، فكَانوا يَفِدونَ إلى البَصْرَةِ لا لِلجَلَبِ والمِيرَةِ، ولا لِتَبَادُلِ السِّلَعِ، ولكنْ لِعَرْضِ مَا عِندَهم مِن غَريبٍ ونَادِرِ كلامٍ وشِعْرٍ ورَجَزٍ، ثمّ يُقيمُونَ في المِرْبَدِ وحَوْلَه.</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1435608" y="332656"/>
            <a:ext cx="7498080" cy="5915744"/>
          </a:xfrm>
        </p:spPr>
        <p:txBody>
          <a:bodyPr>
            <a:normAutofit fontScale="92500"/>
          </a:bodyPr>
          <a:lstStyle/>
          <a:p>
            <a:pPr algn="r">
              <a:buNone/>
            </a:pPr>
            <a:r>
              <a:rPr lang="ar-SA" dirty="0" smtClean="0"/>
              <a:t>فَالمِرْبَدُ إذَنْ بِمَواسِمِه، وبِفُرَصِ اللِّقَاءِ فيه بَيْنَ الأَعْرابِ الوافِدينَ وأَهْلِ البَصْرَةِ كَانَ مَدْرَسَةً تَخَرَّجَ فيها كثيرٌ مِن الدّارِسينَ، وكَانَ مَرْكَزاً ثَقافِيّا مُهِمّا قَامَ عَليه، وعَلى غَيْرِه مِن المراكِزِ الثّقافِيّةِ مَجْدُ البَصْرَةِ في العِلْمِ والأَدَبِ واللُّغَةِ.</a:t>
            </a:r>
            <a:endParaRPr lang="tr-TR" dirty="0" smtClean="0"/>
          </a:p>
          <a:p>
            <a:pPr algn="r">
              <a:buNone/>
            </a:pPr>
            <a:r>
              <a:rPr lang="ar-SA" dirty="0" smtClean="0"/>
              <a:t>وإذَا عَرَفْنَا أنَّ الخَليلَ كَانَ يَحُجُّ سَنَةً ويَغْزُو سَنَةً فَإنَّ الحَجَّ كانَتْ تُتِيحُ لِلخَليلِ فُرَصاً كَبيرَةً لِلِقاءِ الأَعْرَابِ في البَوادِي ومُشافَهَتِهِم والإصْغَاء إليهم، والإحَاطَةِ بِمَا يَسْتَسيغونَ وما لا يَسْتَسيغونَ مِن تَراكِبَ لُغَوِيَّةٍ وأبْنِيَةٍ ومُفْرَداتٍ ولَهَجَاتٍ، ورُبّمَا أبْعَدَ في  مُلاحَظَاتِهِ فَشَمَلَتْ أَسَالِيبَهم في التَّعْبيرِ، وطَرائِقَهم في الأَدَاءِ وإخْراجِ الحُروفِ، ومَا يَطْرَأُ عليها مِن تَغْييرٍ حِينَ تَتَأَلَّفُ الحُروفُ في كَلِمَاتٍ، ومَا لَهَا مِن خَصائِصَ كَالنَّصَاعَةِ والقُوَّةِ والخَفَاءِ والطَّلاقَةِ والذَّلاقَةِ.</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1435608" y="332656"/>
            <a:ext cx="7498080" cy="5915744"/>
          </a:xfrm>
        </p:spPr>
        <p:txBody>
          <a:bodyPr/>
          <a:lstStyle/>
          <a:p>
            <a:pPr algn="r">
              <a:buNone/>
            </a:pPr>
            <a:r>
              <a:rPr lang="ar-SA" dirty="0" smtClean="0"/>
              <a:t>ولا بُدَّ أنَّ لِمُشَافَهَتِهِ الأَعْرابَ في هذه البَوادِي تَأْثيراً خَاصّا في الخَليلِ وتَخَصُّصِه في المبَاحِثِ اللُّغَوِيّةِ والنَّحْوِيّةِ، وإدْرَاكِهِ أسْرَارَ البِنَاءِ والتَّأْليفِ، وكَشْفِه كثيراً مِن الغَوَامِضِ، وتَفْسيرِه كَثيراً مِن الظَّواهِرِ</a:t>
            </a:r>
            <a:r>
              <a:rPr lang="ar-SA" dirty="0" smtClean="0"/>
              <a:t>.</a:t>
            </a:r>
          </a:p>
          <a:p>
            <a:pPr algn="r">
              <a:buNone/>
            </a:pPr>
            <a:r>
              <a:rPr lang="ar-SA" dirty="0" smtClean="0"/>
              <a:t>وإذْ قَالَ لَه الكِسائِيّ يَوماً، وكَانَ يُلازِمُ مَجْلِسَهُ ويَأْخُذُ عَنه: "مِن أيْنَ عِلْمُكَ هذا؟" قَالَ له الخَليلُ: "مِن بَوادِي الحِجَازِ ونَجِدٍ وتِهَامَة". فَخَرَجَ الكِسائِيّ إلى هذه البَوادِي، ومَكَثَ فيها مُدَّةً طَويلَةً، كَانَ فيها يَسْمَعُ ويُشافِهُ ويُدَوِّنُ، حَتَّى أنْفَدَ كَما قِيلَ، في التَّدْوينِ خَمْسَ عَشْرَةَ قِنِّينَةً مِن الحِبْرِ، غَيْرَ مَا كَانَ حَفِظَ.</a:t>
            </a:r>
            <a:endParaRPr lang="tr-TR" dirty="0" smtClean="0"/>
          </a:p>
          <a:p>
            <a:pPr algn="r">
              <a:buNone/>
            </a:pP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1435608" y="404664"/>
            <a:ext cx="7498080" cy="5843736"/>
          </a:xfrm>
        </p:spPr>
        <p:txBody>
          <a:bodyPr>
            <a:normAutofit lnSpcReduction="10000"/>
          </a:bodyPr>
          <a:lstStyle/>
          <a:p>
            <a:pPr algn="r">
              <a:buNone/>
            </a:pPr>
            <a:r>
              <a:rPr lang="ar-SA" dirty="0" smtClean="0"/>
              <a:t>فَالخَليلُ، مَعَ مَا وُهِبَ مِن عَقْلٍ مُسْتَوعِبٍ، وذِهْنٍ نَاقِدٍ، كَانَ قَدْ رَفَدَتْهُ بِيئَةُ البَصْرَةِ بِكُلِّ مَا لَدَيْهَا، وتَعَهَّدَتْهُ تِلْكَ البَوَادِي بِكُلِّ مَا فيهَا، فَالْتَقَتْ في ذِهْنِهِ كُلُّ تِلْكَ الثَّقَافَاتِ، وحَفِظَهَا، وتَمَثَّلَها، وأَعَادَ صَوْغَهَا، وأحْكَمَ بِنَاءَها وَتَبْويبَهَا وتَصْنيفَها، وأضافَ إليهَا تَجارُبَه، وأَمَدَّهَا بِإبْدَاعِهِ، ثمّ أمْلاهَا عَلى الدَّارِسينَ، فإذَا هِيَ عَطَاءٌ إنْسَانِيٌّ ضَخْمٌ، طَفَرَ بِالعَقْلِ مِن طُورِ السَّذاجَةِ والفَجَاجَةِ إلى طُورِ النَّضْجِ والاِكْتِمَالِ، وإذا بِالدَّرْسِ اللُّغَوِيّ غيْرُ الدَّرْسِ اللُّغَوِيّ، وبِالنَّحْوِ، غَيرُ النَّحْوِ، وإذَا بِالدَّارِسينَ يَنْثالونَ عَلى مَجْلِسِه مِن كُلِّ جَانِبٍ ومِن كُلِّ أُفُقٍ، لِيَعِبوا مِن نَحْوِ الخَليلِ في (الكِتَابِ)، ولُغَةِ الخَليلِ في كِتَابِ العَيْنِ، واخْتِراعِ الخليلِ في العَروضِ.</a:t>
            </a:r>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ündönümü">
  <a:themeElements>
    <a:clrScheme name="Gündönümü">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Gündönümü">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Gündönümü">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74</TotalTime>
  <Words>1755</Words>
  <Application>Microsoft Office PowerPoint</Application>
  <PresentationFormat>Ekran Gösterisi (4:3)</PresentationFormat>
  <Paragraphs>64</Paragraphs>
  <Slides>21</Slides>
  <Notes>0</Notes>
  <HiddenSlides>0</HiddenSlides>
  <MMClips>0</MMClips>
  <ScaleCrop>false</ScaleCrop>
  <HeadingPairs>
    <vt:vector size="4" baseType="variant">
      <vt:variant>
        <vt:lpstr>Tema</vt:lpstr>
      </vt:variant>
      <vt:variant>
        <vt:i4>1</vt:i4>
      </vt:variant>
      <vt:variant>
        <vt:lpstr>Slayt Başlıkları</vt:lpstr>
      </vt:variant>
      <vt:variant>
        <vt:i4>21</vt:i4>
      </vt:variant>
    </vt:vector>
  </HeadingPairs>
  <TitlesOfParts>
    <vt:vector size="22" baseType="lpstr">
      <vt:lpstr>Gündönümü</vt:lpstr>
      <vt:lpstr>          الوحدة الثانية عشرة XII. ÜNİTE </vt:lpstr>
      <vt:lpstr>Slayt 2</vt:lpstr>
      <vt:lpstr>مَصادِرُ عِلْمِ الْخَلِيلِ بْنِ أَحْمَدَ</vt:lpstr>
      <vt:lpstr>Slayt 4</vt:lpstr>
      <vt:lpstr>Slayt 5</vt:lpstr>
      <vt:lpstr>Slayt 6</vt:lpstr>
      <vt:lpstr>Slayt 7</vt:lpstr>
      <vt:lpstr>Slayt 8</vt:lpstr>
      <vt:lpstr>Slayt 9</vt:lpstr>
      <vt:lpstr>ج – الأسئلةُ عن النّصِّ </vt:lpstr>
      <vt:lpstr>Slayt 11</vt:lpstr>
      <vt:lpstr>كِتَابُ سِيبَوَيْهِ</vt:lpstr>
      <vt:lpstr>Slayt 13</vt:lpstr>
      <vt:lpstr>Slayt 14</vt:lpstr>
      <vt:lpstr>Slayt 15</vt:lpstr>
      <vt:lpstr>Slayt 16</vt:lpstr>
      <vt:lpstr>Slayt 17</vt:lpstr>
      <vt:lpstr>Slayt 18</vt:lpstr>
      <vt:lpstr>Slayt 19</vt:lpstr>
      <vt:lpstr>Slayt 20</vt:lpstr>
      <vt:lpstr>ج – الأسئلةُ عن النّصِّ</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الوحدة الأولى I. ÜNİTE</dc:title>
  <dc:creator>ZAFER</dc:creator>
  <cp:lastModifiedBy>ZAFER</cp:lastModifiedBy>
  <cp:revision>13</cp:revision>
  <dcterms:created xsi:type="dcterms:W3CDTF">2011-07-30T10:09:26Z</dcterms:created>
  <dcterms:modified xsi:type="dcterms:W3CDTF">2011-08-05T19:30:40Z</dcterms:modified>
</cp:coreProperties>
</file>