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7858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049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840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8456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6426014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243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6233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67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359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754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580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9723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flaggedrevs.labs.wikimedia.org/w/index.php?title=Euryarchaeota&amp;action=edit&amp;redlink=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flaggedrevs.labs.wikimedia.org/w/index.php?title=Crenarchaeota&amp;action=edit&amp;redlink=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Hipertermofilik</a:t>
            </a:r>
            <a:r>
              <a:rPr lang="tr-TR" b="1" dirty="0" smtClean="0"/>
              <a:t>  Bakteriler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Thermotoga</a:t>
            </a:r>
            <a:r>
              <a:rPr lang="tr-TR" i="1" dirty="0" smtClean="0"/>
              <a:t>, </a:t>
            </a:r>
            <a:r>
              <a:rPr lang="tr-TR" i="1" dirty="0" err="1" smtClean="0"/>
              <a:t>Thermodesulfobacterium</a:t>
            </a:r>
            <a:r>
              <a:rPr lang="tr-TR" i="1" dirty="0" smtClean="0"/>
              <a:t> </a:t>
            </a:r>
          </a:p>
          <a:p>
            <a:r>
              <a:rPr lang="tr-TR" dirty="0" err="1" smtClean="0"/>
              <a:t>Hipertermofil</a:t>
            </a:r>
            <a:r>
              <a:rPr lang="tr-TR" dirty="0" smtClean="0"/>
              <a:t> bakterilerin üç</a:t>
            </a:r>
            <a:r>
              <a:rPr lang="tr-TR" i="1" dirty="0" smtClean="0"/>
              <a:t> </a:t>
            </a:r>
            <a:r>
              <a:rPr lang="tr-TR" dirty="0" smtClean="0"/>
              <a:t>grubu,  </a:t>
            </a:r>
            <a:r>
              <a:rPr lang="tr-TR" i="1" dirty="0" err="1" smtClean="0"/>
              <a:t>Bacteria</a:t>
            </a:r>
            <a:r>
              <a:rPr lang="tr-TR" i="1" dirty="0" smtClean="0"/>
              <a:t> </a:t>
            </a:r>
            <a:r>
              <a:rPr lang="tr-TR" dirty="0" err="1" smtClean="0"/>
              <a:t>filogenetik</a:t>
            </a:r>
            <a:r>
              <a:rPr lang="tr-TR" dirty="0" smtClean="0"/>
              <a:t> ağacının en altında varsayılan  kökün hemen yanında yer almaktadır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982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pPr algn="ctr">
              <a:defRPr/>
            </a:pPr>
            <a:r>
              <a:rPr lang="tr-TR" dirty="0" err="1" smtClean="0">
                <a:solidFill>
                  <a:schemeClr val="tx1"/>
                </a:solidFill>
              </a:rPr>
              <a:t>Prokaryotik</a:t>
            </a:r>
            <a:r>
              <a:rPr lang="tr-TR" dirty="0" smtClean="0">
                <a:solidFill>
                  <a:schemeClr val="tx1"/>
                </a:solidFill>
              </a:rPr>
              <a:t> Çeşitlilik </a:t>
            </a:r>
            <a:r>
              <a:rPr lang="tr-TR" dirty="0" err="1" smtClean="0">
                <a:solidFill>
                  <a:schemeClr val="tx1"/>
                </a:solidFill>
              </a:rPr>
              <a:t>Arkeler</a:t>
            </a:r>
            <a:r>
              <a:rPr lang="tr-TR" dirty="0" smtClean="0">
                <a:solidFill>
                  <a:schemeClr val="tx1"/>
                </a:solidFill>
              </a:rPr>
              <a:t> (</a:t>
            </a:r>
            <a:r>
              <a:rPr lang="tr-TR" i="1" dirty="0" err="1" smtClean="0">
                <a:solidFill>
                  <a:schemeClr val="tx1"/>
                </a:solidFill>
              </a:rPr>
              <a:t>Archaea</a:t>
            </a:r>
            <a:r>
              <a:rPr lang="tr-TR" dirty="0" smtClean="0">
                <a:solidFill>
                  <a:schemeClr val="tx1"/>
                </a:solidFill>
              </a:rPr>
              <a:t>)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5 filum </a:t>
            </a:r>
            <a:r>
              <a:rPr lang="tr-TR" dirty="0" smtClean="0"/>
              <a:t>var:</a:t>
            </a:r>
          </a:p>
          <a:p>
            <a:r>
              <a:rPr lang="tr-TR" i="1" dirty="0" smtClean="0"/>
              <a:t>Crenarchaeota</a:t>
            </a:r>
            <a:r>
              <a:rPr lang="tr-TR" i="1" dirty="0"/>
              <a:t>, </a:t>
            </a:r>
            <a:endParaRPr lang="tr-TR" i="1" dirty="0" smtClean="0"/>
          </a:p>
          <a:p>
            <a:r>
              <a:rPr lang="tr-TR" i="1" dirty="0" smtClean="0"/>
              <a:t>Euryarchaeota</a:t>
            </a:r>
            <a:r>
              <a:rPr lang="tr-TR" i="1" dirty="0"/>
              <a:t>, </a:t>
            </a:r>
            <a:endParaRPr lang="tr-TR" i="1" dirty="0" smtClean="0"/>
          </a:p>
          <a:p>
            <a:r>
              <a:rPr lang="tr-TR" i="1" dirty="0" err="1" smtClean="0"/>
              <a:t>Nanoarchaeota</a:t>
            </a:r>
            <a:r>
              <a:rPr lang="tr-TR" i="1" dirty="0"/>
              <a:t>, </a:t>
            </a:r>
            <a:endParaRPr lang="tr-TR" i="1" dirty="0" smtClean="0"/>
          </a:p>
          <a:p>
            <a:r>
              <a:rPr lang="tr-TR" i="1" dirty="0" err="1" smtClean="0"/>
              <a:t>Korarchaeota</a:t>
            </a:r>
            <a:r>
              <a:rPr lang="tr-TR" i="1" dirty="0"/>
              <a:t>, </a:t>
            </a:r>
            <a:endParaRPr lang="tr-TR" i="1" dirty="0" smtClean="0"/>
          </a:p>
          <a:p>
            <a:r>
              <a:rPr lang="tr-TR" i="1" dirty="0" err="1" smtClean="0"/>
              <a:t>Thaumarchaeota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243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  <a:defRPr/>
            </a:pPr>
            <a:r>
              <a:rPr lang="tr-TR" b="1" dirty="0">
                <a:solidFill>
                  <a:schemeClr val="accent3"/>
                </a:solidFill>
                <a:hlinkClick r:id="rId2" action="ppaction://hlinkfile" tooltip="Euryarchaeota (page does not exist)"/>
              </a:rPr>
              <a:t>Euryarchaeota</a:t>
            </a:r>
            <a:endParaRPr lang="tr-TR" b="1" dirty="0">
              <a:solidFill>
                <a:schemeClr val="accent3"/>
              </a:solidFill>
            </a:endParaRPr>
          </a:p>
          <a:p>
            <a:pPr>
              <a:defRPr/>
            </a:pPr>
            <a:r>
              <a:rPr lang="tr-TR" sz="3200" dirty="0" err="1"/>
              <a:t>Metanojen</a:t>
            </a:r>
            <a:r>
              <a:rPr lang="tr-TR" sz="3200" dirty="0"/>
              <a:t> (</a:t>
            </a:r>
            <a:r>
              <a:rPr lang="tr-TR" sz="3200" dirty="0" err="1"/>
              <a:t>anaerob</a:t>
            </a:r>
            <a:r>
              <a:rPr lang="tr-TR" sz="3200" dirty="0"/>
              <a:t>) </a:t>
            </a:r>
            <a:r>
              <a:rPr lang="tr-TR" sz="3200" dirty="0" err="1"/>
              <a:t>Methanopyrus</a:t>
            </a:r>
            <a:endParaRPr lang="tr-TR" sz="3200" dirty="0"/>
          </a:p>
          <a:p>
            <a:pPr>
              <a:defRPr/>
            </a:pPr>
            <a:r>
              <a:rPr lang="tr-TR" sz="3200" dirty="0" err="1"/>
              <a:t>Halofiller</a:t>
            </a:r>
            <a:r>
              <a:rPr lang="tr-TR" sz="3200" dirty="0"/>
              <a:t> (</a:t>
            </a:r>
            <a:r>
              <a:rPr lang="tr-TR" sz="3200" dirty="0" err="1"/>
              <a:t>aerob</a:t>
            </a:r>
            <a:r>
              <a:rPr lang="tr-TR" sz="3200" dirty="0"/>
              <a:t>)</a:t>
            </a:r>
          </a:p>
          <a:p>
            <a:pPr>
              <a:defRPr/>
            </a:pPr>
            <a:r>
              <a:rPr lang="tr-TR" sz="3200" dirty="0" err="1"/>
              <a:t>Thermococcus</a:t>
            </a:r>
            <a:r>
              <a:rPr lang="tr-TR" sz="3200" dirty="0"/>
              <a:t>, </a:t>
            </a:r>
            <a:r>
              <a:rPr lang="tr-TR" sz="3200" dirty="0" err="1"/>
              <a:t>Pyrococcus</a:t>
            </a:r>
            <a:r>
              <a:rPr lang="tr-TR" sz="3200" dirty="0"/>
              <a:t> (</a:t>
            </a:r>
            <a:r>
              <a:rPr lang="tr-TR" sz="3200" dirty="0" err="1"/>
              <a:t>hipertermofil</a:t>
            </a:r>
            <a:r>
              <a:rPr lang="tr-TR" sz="3200" dirty="0"/>
              <a:t>)</a:t>
            </a:r>
          </a:p>
          <a:p>
            <a:pPr>
              <a:defRPr/>
            </a:pPr>
            <a:r>
              <a:rPr lang="tr-TR" sz="3200" dirty="0" err="1"/>
              <a:t>Thermoplasma</a:t>
            </a:r>
            <a:r>
              <a:rPr lang="tr-TR" sz="3200" dirty="0"/>
              <a:t> (hücre duvarsız)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6308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tr-TR" b="1" dirty="0">
                <a:hlinkClick r:id="rId2" action="ppaction://hlinkfile" tooltip="Crenarchaeota (page does not exist)"/>
              </a:rPr>
              <a:t>Crenarchaeota</a:t>
            </a:r>
            <a:endParaRPr lang="tr-TR" b="1" dirty="0"/>
          </a:p>
          <a:p>
            <a:pPr>
              <a:defRPr/>
            </a:pPr>
            <a:r>
              <a:rPr lang="tr-TR" sz="3200" dirty="0" err="1"/>
              <a:t>Hipertermofil</a:t>
            </a:r>
            <a:r>
              <a:rPr lang="tr-TR" sz="3200" dirty="0"/>
              <a:t> (çoğu </a:t>
            </a:r>
            <a:r>
              <a:rPr lang="tr-TR" sz="3200" dirty="0" err="1"/>
              <a:t>kemolitotrofik</a:t>
            </a:r>
            <a:r>
              <a:rPr lang="tr-TR" sz="3200" dirty="0"/>
              <a:t> ototrof)</a:t>
            </a:r>
          </a:p>
          <a:p>
            <a:pPr>
              <a:defRPr/>
            </a:pPr>
            <a:r>
              <a:rPr lang="tr-TR" sz="3200" dirty="0"/>
              <a:t>Yaşam ağacında kısa dallarda yakın kümelenmiş, yavaş evrimleşmiş, ilk </a:t>
            </a:r>
            <a:r>
              <a:rPr lang="tr-TR" sz="3200" dirty="0" err="1"/>
              <a:t>arkeler</a:t>
            </a:r>
            <a:endParaRPr lang="tr-TR" sz="3200" dirty="0"/>
          </a:p>
          <a:p>
            <a:pPr>
              <a:defRPr/>
            </a:pPr>
            <a:r>
              <a:rPr lang="tr-TR" sz="3200" dirty="0"/>
              <a:t>Ağaçta uzun dallarda yerleşen hızlı evrimleşen soğukta yaşayan akrabaları var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3406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b="1" dirty="0">
                <a:solidFill>
                  <a:srgbClr val="FFC000"/>
                </a:solidFill>
                <a:effectLst/>
              </a:rPr>
              <a:t>Euryarchaeota</a:t>
            </a:r>
            <a:r>
              <a:rPr lang="tr-TR" sz="4400" b="1" dirty="0"/>
              <a:t/>
            </a:r>
            <a:br>
              <a:rPr lang="tr-TR" sz="4400" b="1" dirty="0"/>
            </a:br>
            <a:r>
              <a:rPr lang="tr-TR" sz="4400" dirty="0">
                <a:effectLst/>
              </a:rPr>
              <a:t>Ekstrem </a:t>
            </a:r>
            <a:r>
              <a:rPr lang="tr-TR" sz="4400" dirty="0" err="1">
                <a:effectLst/>
              </a:rPr>
              <a:t>Halofil</a:t>
            </a:r>
            <a:r>
              <a:rPr lang="tr-TR" sz="4400" dirty="0">
                <a:effectLst/>
              </a:rPr>
              <a:t> </a:t>
            </a:r>
            <a:r>
              <a:rPr lang="tr-TR" sz="4400" dirty="0" err="1">
                <a:effectLst/>
              </a:rPr>
              <a:t>Archaea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5520" y="1882808"/>
            <a:ext cx="8784976" cy="45720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tr-TR" sz="3200" dirty="0"/>
              <a:t>Halobacterium, </a:t>
            </a:r>
            <a:r>
              <a:rPr lang="tr-TR" sz="3200" dirty="0" err="1"/>
              <a:t>Haloferax</a:t>
            </a:r>
            <a:r>
              <a:rPr lang="tr-TR" sz="3200" dirty="0"/>
              <a:t>, </a:t>
            </a:r>
            <a:r>
              <a:rPr lang="tr-TR" sz="3200" dirty="0" err="1"/>
              <a:t>Natronobacterium</a:t>
            </a:r>
            <a:endParaRPr lang="tr-TR" sz="3200" dirty="0"/>
          </a:p>
          <a:p>
            <a:pPr>
              <a:defRPr/>
            </a:pPr>
            <a:r>
              <a:rPr lang="tr-TR" sz="3200" dirty="0" err="1"/>
              <a:t>NaCl</a:t>
            </a:r>
            <a:r>
              <a:rPr lang="tr-TR" sz="3200" dirty="0"/>
              <a:t> </a:t>
            </a:r>
            <a:r>
              <a:rPr lang="tr-TR" sz="3200" dirty="0">
                <a:sym typeface="Wingdings" pitchFamily="2" charset="2"/>
              </a:rPr>
              <a:t> en az %9, optimum %12-23, doygunluk  %32</a:t>
            </a:r>
          </a:p>
          <a:p>
            <a:pPr>
              <a:defRPr/>
            </a:pPr>
            <a:r>
              <a:rPr lang="tr-TR" sz="3200" dirty="0">
                <a:sym typeface="Wingdings" pitchFamily="2" charset="2"/>
              </a:rPr>
              <a:t>Bazı türleri deniz suyuna yakın (%2.5) tuzlulukta yaşar</a:t>
            </a:r>
          </a:p>
          <a:p>
            <a:pPr>
              <a:defRPr/>
            </a:pPr>
            <a:r>
              <a:rPr lang="tr-TR" sz="3200" dirty="0">
                <a:sym typeface="Wingdings" pitchFamily="2" charset="2"/>
              </a:rPr>
              <a:t>Doğal en büyük </a:t>
            </a:r>
            <a:r>
              <a:rPr lang="tr-TR" sz="3200" dirty="0" err="1">
                <a:sym typeface="Wingdings" pitchFamily="2" charset="2"/>
              </a:rPr>
              <a:t>plazmitleri</a:t>
            </a:r>
            <a:r>
              <a:rPr lang="tr-TR" sz="3200" dirty="0">
                <a:sym typeface="Wingdings" pitchFamily="2" charset="2"/>
              </a:rPr>
              <a:t> var</a:t>
            </a:r>
          </a:p>
          <a:p>
            <a:pPr>
              <a:defRPr/>
            </a:pPr>
            <a:r>
              <a:rPr lang="tr-TR" sz="3200" dirty="0">
                <a:sym typeface="Wingdings" pitchFamily="2" charset="2"/>
              </a:rPr>
              <a:t>Çoğu </a:t>
            </a:r>
            <a:r>
              <a:rPr lang="tr-TR" sz="3200" dirty="0" err="1">
                <a:sym typeface="Wingdings" pitchFamily="2" charset="2"/>
              </a:rPr>
              <a:t>aerob</a:t>
            </a:r>
            <a:r>
              <a:rPr lang="tr-TR" sz="3200" dirty="0">
                <a:sym typeface="Wingdings" pitchFamily="2" charset="2"/>
              </a:rPr>
              <a:t>, bazı türler </a:t>
            </a:r>
            <a:r>
              <a:rPr lang="tr-TR" sz="3200" dirty="0" err="1">
                <a:sym typeface="Wingdings" pitchFamily="2" charset="2"/>
              </a:rPr>
              <a:t>anaerob</a:t>
            </a:r>
            <a:r>
              <a:rPr lang="tr-TR" sz="3200" dirty="0">
                <a:sym typeface="Wingdings" pitchFamily="2" charset="2"/>
              </a:rPr>
              <a:t>, Gram negatif, sporsuz </a:t>
            </a:r>
          </a:p>
          <a:p>
            <a:pPr>
              <a:defRPr/>
            </a:pPr>
            <a:r>
              <a:rPr lang="tr-TR" sz="3200" dirty="0" err="1">
                <a:sym typeface="Wingdings" pitchFamily="2" charset="2"/>
              </a:rPr>
              <a:t>Compatible</a:t>
            </a:r>
            <a:r>
              <a:rPr lang="tr-TR" sz="3200" dirty="0">
                <a:sym typeface="Wingdings" pitchFamily="2" charset="2"/>
              </a:rPr>
              <a:t> (uyumlu çözünür) bileşikler  (K) biriktirir.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519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495600" y="1443842"/>
            <a:ext cx="74888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white"/>
                </a:solidFill>
                <a:latin typeface="Century Gothic"/>
              </a:rPr>
              <a:t>Ekstrem </a:t>
            </a:r>
            <a:r>
              <a:rPr lang="tr-TR" sz="2400" dirty="0" err="1">
                <a:solidFill>
                  <a:prstClr val="white"/>
                </a:solidFill>
                <a:latin typeface="Century Gothic"/>
              </a:rPr>
              <a:t>halofilik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 </a:t>
            </a:r>
            <a:r>
              <a:rPr lang="tr-TR" sz="2400" dirty="0" err="1">
                <a:solidFill>
                  <a:prstClr val="white"/>
                </a:solidFill>
                <a:latin typeface="Century Gothic"/>
              </a:rPr>
              <a:t>arke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 </a:t>
            </a:r>
            <a:r>
              <a:rPr lang="tr-TR" sz="2400" dirty="0" err="1">
                <a:solidFill>
                  <a:prstClr val="white"/>
                </a:solidFill>
                <a:latin typeface="Century Gothic"/>
              </a:rPr>
              <a:t>ler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 ışık temelli ATP sentezi yaparlar.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white"/>
                </a:solidFill>
                <a:latin typeface="Century Gothic"/>
              </a:rPr>
              <a:t>Klorofil pigmenti yoktur.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white"/>
                </a:solidFill>
                <a:latin typeface="Century Gothic"/>
              </a:rPr>
              <a:t>Gözdeki </a:t>
            </a:r>
            <a:r>
              <a:rPr lang="tr-TR" sz="2400" dirty="0" err="1">
                <a:solidFill>
                  <a:prstClr val="white"/>
                </a:solidFill>
                <a:latin typeface="Century Gothic"/>
              </a:rPr>
              <a:t>rodopsin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 pigmentine benzeyen </a:t>
            </a:r>
            <a:r>
              <a:rPr lang="tr-TR" sz="2400" dirty="0" err="1">
                <a:solidFill>
                  <a:prstClr val="white"/>
                </a:solidFill>
                <a:latin typeface="Century Gothic"/>
              </a:rPr>
              <a:t>bakteriorodopsin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 olarak adlandırılan bir protein bu bakterilerin </a:t>
            </a:r>
            <a:r>
              <a:rPr lang="tr-TR" sz="2400" dirty="0" err="1">
                <a:solidFill>
                  <a:prstClr val="white"/>
                </a:solidFill>
                <a:latin typeface="Century Gothic"/>
              </a:rPr>
              <a:t>membranlarında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 bulunur.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prstClr val="white"/>
                </a:solidFill>
                <a:latin typeface="Century Gothic"/>
              </a:rPr>
              <a:t>Bakteriorodopsine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 </a:t>
            </a:r>
            <a:r>
              <a:rPr lang="tr-TR" sz="2400" dirty="0" err="1">
                <a:solidFill>
                  <a:prstClr val="white"/>
                </a:solidFill>
                <a:latin typeface="Century Gothic"/>
              </a:rPr>
              <a:t>karotenoid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 benzeri mor renkli bir pigment olan ve ışığı </a:t>
            </a:r>
            <a:r>
              <a:rPr lang="tr-TR" sz="2400" dirty="0" err="1">
                <a:solidFill>
                  <a:prstClr val="white"/>
                </a:solidFill>
                <a:latin typeface="Century Gothic"/>
              </a:rPr>
              <a:t>absorplayan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 </a:t>
            </a:r>
            <a:r>
              <a:rPr lang="tr-TR" sz="2400" dirty="0" err="1">
                <a:solidFill>
                  <a:prstClr val="white"/>
                </a:solidFill>
                <a:latin typeface="Century Gothic"/>
              </a:rPr>
              <a:t>retinal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 molekülü bağlıdır.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prstClr val="white"/>
                </a:solidFill>
                <a:latin typeface="Century Gothic"/>
              </a:rPr>
              <a:t>Retinal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 ışık </a:t>
            </a:r>
            <a:r>
              <a:rPr lang="tr-TR" sz="2400" dirty="0" err="1">
                <a:solidFill>
                  <a:prstClr val="white"/>
                </a:solidFill>
                <a:latin typeface="Century Gothic"/>
              </a:rPr>
              <a:t>absorpsiyonu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 sonrası sitoplazmadan bir protonu </a:t>
            </a:r>
            <a:r>
              <a:rPr lang="tr-TR" sz="2400" dirty="0" err="1">
                <a:solidFill>
                  <a:prstClr val="white"/>
                </a:solidFill>
                <a:latin typeface="Century Gothic"/>
              </a:rPr>
              <a:t>membran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 dışına çıkararak proton ittirme gücü oluşturur.   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2567608" y="476673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prstClr val="white"/>
                </a:solidFill>
                <a:latin typeface="Century Gothic"/>
              </a:rPr>
              <a:t>Euryarchaeota</a:t>
            </a:r>
            <a:br>
              <a:rPr lang="tr-TR" sz="2800" b="1" dirty="0">
                <a:solidFill>
                  <a:prstClr val="white"/>
                </a:solidFill>
                <a:latin typeface="Century Gothic"/>
              </a:rPr>
            </a:br>
            <a:r>
              <a:rPr lang="tr-TR" sz="2800" b="1" dirty="0">
                <a:solidFill>
                  <a:prstClr val="white"/>
                </a:solidFill>
                <a:latin typeface="Century Gothic"/>
              </a:rPr>
              <a:t>Ekstrem </a:t>
            </a:r>
            <a:r>
              <a:rPr lang="tr-TR" sz="2800" b="1" dirty="0" err="1">
                <a:solidFill>
                  <a:prstClr val="white"/>
                </a:solidFill>
                <a:latin typeface="Century Gothic"/>
              </a:rPr>
              <a:t>Halofil</a:t>
            </a:r>
            <a:r>
              <a:rPr lang="tr-TR" sz="2800" b="1" dirty="0">
                <a:solidFill>
                  <a:prstClr val="white"/>
                </a:solidFill>
                <a:latin typeface="Century Gothic"/>
              </a:rPr>
              <a:t> </a:t>
            </a:r>
            <a:r>
              <a:rPr lang="tr-TR" sz="2800" b="1" dirty="0" err="1">
                <a:solidFill>
                  <a:prstClr val="white"/>
                </a:solidFill>
                <a:latin typeface="Century Gothic"/>
              </a:rPr>
              <a:t>Archaea</a:t>
            </a:r>
            <a:endParaRPr lang="tr-TR" sz="2800" b="1" dirty="0">
              <a:solidFill>
                <a:prstClr val="white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48205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919536" y="404665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prstClr val="white"/>
                </a:solidFill>
                <a:latin typeface="Century Gothic"/>
              </a:rPr>
              <a:t>Işık temelli ATP 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sentezi </a:t>
            </a:r>
            <a:r>
              <a:rPr lang="tr-TR" sz="2400" b="1" dirty="0" err="1">
                <a:solidFill>
                  <a:prstClr val="white"/>
                </a:solidFill>
                <a:latin typeface="Century Gothic"/>
              </a:rPr>
              <a:t>bakteriorodopsin</a:t>
            </a:r>
            <a:r>
              <a:rPr lang="tr-TR" sz="2400" b="1" dirty="0">
                <a:solidFill>
                  <a:prstClr val="white"/>
                </a:solidFill>
                <a:latin typeface="Century Gothic"/>
              </a:rPr>
              <a:t/>
            </a:r>
            <a:br>
              <a:rPr lang="tr-TR" sz="2400" b="1" dirty="0">
                <a:solidFill>
                  <a:prstClr val="white"/>
                </a:solidFill>
                <a:latin typeface="Century Gothic"/>
              </a:rPr>
            </a:br>
            <a:r>
              <a:rPr lang="en-US" sz="2400" i="1" dirty="0" err="1">
                <a:solidFill>
                  <a:prstClr val="white"/>
                </a:solidFill>
                <a:latin typeface="Century Gothic"/>
              </a:rPr>
              <a:t>Halobacterium</a:t>
            </a:r>
            <a:r>
              <a:rPr lang="en-US" sz="2400" i="1" dirty="0">
                <a:solidFill>
                  <a:prstClr val="white"/>
                </a:solidFill>
                <a:latin typeface="Century Gothic"/>
              </a:rPr>
              <a:t> </a:t>
            </a:r>
            <a:r>
              <a:rPr lang="en-US" sz="2400" i="1" dirty="0" err="1">
                <a:solidFill>
                  <a:prstClr val="white"/>
                </a:solidFill>
                <a:latin typeface="Century Gothic"/>
              </a:rPr>
              <a:t>salinarium</a:t>
            </a:r>
            <a:endParaRPr lang="tr-TR" sz="2400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905064" y="2060849"/>
            <a:ext cx="82089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solidFill>
                  <a:prstClr val="white"/>
                </a:solidFill>
                <a:latin typeface="Century Gothic"/>
              </a:rPr>
              <a:t>Bakterilerden </a:t>
            </a:r>
            <a:r>
              <a:rPr lang="tr-TR" sz="2800" dirty="0" err="1">
                <a:solidFill>
                  <a:prstClr val="white"/>
                </a:solidFill>
                <a:latin typeface="Century Gothic"/>
              </a:rPr>
              <a:t>Proteobacter</a:t>
            </a:r>
            <a:r>
              <a:rPr lang="tr-TR" sz="2800" dirty="0">
                <a:solidFill>
                  <a:prstClr val="white"/>
                </a:solidFill>
                <a:latin typeface="Century Gothic"/>
              </a:rPr>
              <a:t> </a:t>
            </a:r>
            <a:r>
              <a:rPr lang="tr-TR" sz="2800" dirty="0" err="1">
                <a:solidFill>
                  <a:prstClr val="white"/>
                </a:solidFill>
                <a:latin typeface="Century Gothic"/>
              </a:rPr>
              <a:t>lerin</a:t>
            </a:r>
            <a:r>
              <a:rPr lang="tr-TR" sz="2800" dirty="0">
                <a:solidFill>
                  <a:prstClr val="white"/>
                </a:solidFill>
                <a:latin typeface="Century Gothic"/>
              </a:rPr>
              <a:t> alfa grubunda </a:t>
            </a:r>
            <a:r>
              <a:rPr lang="tr-TR" sz="2800" i="1" dirty="0" err="1">
                <a:solidFill>
                  <a:prstClr val="white"/>
                </a:solidFill>
                <a:latin typeface="Century Gothic"/>
              </a:rPr>
              <a:t>Pelagibacter</a:t>
            </a:r>
            <a:r>
              <a:rPr lang="tr-TR" sz="2800" dirty="0">
                <a:solidFill>
                  <a:prstClr val="white"/>
                </a:solidFill>
                <a:latin typeface="Century Gothic"/>
              </a:rPr>
              <a:t> </a:t>
            </a:r>
            <a:r>
              <a:rPr lang="tr-TR" sz="2800" dirty="0" err="1">
                <a:solidFill>
                  <a:prstClr val="white"/>
                </a:solidFill>
                <a:latin typeface="Century Gothic"/>
              </a:rPr>
              <a:t>spp</a:t>
            </a:r>
            <a:r>
              <a:rPr lang="tr-TR" sz="2800" dirty="0">
                <a:solidFill>
                  <a:prstClr val="white"/>
                </a:solidFill>
                <a:latin typeface="Century Gothic"/>
              </a:rPr>
              <a:t>. de (bakterilerde bilinen en küçük genom) </a:t>
            </a:r>
            <a:r>
              <a:rPr lang="tr-TR" sz="2800" b="1" dirty="0" err="1">
                <a:solidFill>
                  <a:prstClr val="white"/>
                </a:solidFill>
                <a:latin typeface="Century Gothic"/>
              </a:rPr>
              <a:t>proteorodopsin</a:t>
            </a:r>
            <a:r>
              <a:rPr lang="tr-TR" sz="2800" dirty="0">
                <a:solidFill>
                  <a:prstClr val="white"/>
                </a:solidFill>
                <a:latin typeface="Century Gothic"/>
              </a:rPr>
              <a:t> ile ATP sentezi var. Okyanuslarda bulunur, </a:t>
            </a:r>
            <a:r>
              <a:rPr lang="tr-TR" sz="2800" dirty="0" err="1">
                <a:solidFill>
                  <a:prstClr val="white"/>
                </a:solidFill>
                <a:latin typeface="Century Gothic"/>
              </a:rPr>
              <a:t>kemoorganotrof</a:t>
            </a:r>
            <a:r>
              <a:rPr lang="tr-TR" sz="2800" dirty="0">
                <a:solidFill>
                  <a:prstClr val="white"/>
                </a:solidFill>
                <a:latin typeface="Century Gothic"/>
              </a:rPr>
              <a:t>. </a:t>
            </a:r>
            <a:r>
              <a:rPr lang="tr-TR" sz="2800" dirty="0" err="1">
                <a:solidFill>
                  <a:prstClr val="white"/>
                </a:solidFill>
                <a:latin typeface="Century Gothic"/>
              </a:rPr>
              <a:t>Bakteriyoklorofil</a:t>
            </a:r>
            <a:r>
              <a:rPr lang="tr-TR" sz="2800" dirty="0">
                <a:solidFill>
                  <a:prstClr val="white"/>
                </a:solidFill>
                <a:latin typeface="Century Gothic"/>
              </a:rPr>
              <a:t> yok </a:t>
            </a:r>
            <a:r>
              <a:rPr lang="tr-TR" sz="2800" dirty="0" err="1">
                <a:solidFill>
                  <a:prstClr val="white"/>
                </a:solidFill>
                <a:latin typeface="Century Gothic"/>
              </a:rPr>
              <a:t>Fototrof</a:t>
            </a:r>
            <a:r>
              <a:rPr lang="tr-TR" sz="2800" dirty="0">
                <a:solidFill>
                  <a:prstClr val="white"/>
                </a:solidFill>
                <a:latin typeface="Century Gothic"/>
              </a:rPr>
              <a:t> değil. </a:t>
            </a:r>
            <a:r>
              <a:rPr lang="en-US" sz="2800" dirty="0">
                <a:solidFill>
                  <a:prstClr val="white"/>
                </a:solidFill>
                <a:latin typeface="Century Gothic"/>
              </a:rPr>
              <a:t>   </a:t>
            </a:r>
            <a:endParaRPr lang="tr-TR" sz="2800" dirty="0">
              <a:solidFill>
                <a:prstClr val="white"/>
              </a:solidFill>
              <a:latin typeface="Century Gothic"/>
            </a:endParaRPr>
          </a:p>
          <a:p>
            <a:endParaRPr lang="tr-TR" sz="2800" dirty="0">
              <a:solidFill>
                <a:prstClr val="white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98695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92313" y="360363"/>
            <a:ext cx="8229600" cy="1484312"/>
          </a:xfrm>
          <a:noFill/>
        </p:spPr>
        <p:txBody>
          <a:bodyPr/>
          <a:lstStyle/>
          <a:p>
            <a:pPr algn="ctr">
              <a:defRPr/>
            </a:pPr>
            <a:r>
              <a:rPr lang="tr-TR" b="1" dirty="0" smtClean="0"/>
              <a:t>Euryarchaeota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dirty="0" err="1"/>
              <a:t>Metanojenler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2347914"/>
            <a:ext cx="8229600" cy="4033837"/>
          </a:xfrm>
          <a:noFill/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tr-TR" dirty="0" err="1" smtClean="0"/>
              <a:t>Methanobacterium</a:t>
            </a:r>
            <a:r>
              <a:rPr lang="tr-TR" dirty="0" smtClean="0"/>
              <a:t> (</a:t>
            </a:r>
            <a:r>
              <a:rPr lang="tr-TR" dirty="0" err="1" smtClean="0"/>
              <a:t>pseudopeptidoglikan</a:t>
            </a:r>
            <a:r>
              <a:rPr lang="tr-TR" dirty="0" smtClean="0"/>
              <a:t>)</a:t>
            </a:r>
          </a:p>
          <a:p>
            <a:pPr>
              <a:defRPr/>
            </a:pPr>
            <a:r>
              <a:rPr lang="tr-TR" dirty="0" err="1" smtClean="0"/>
              <a:t>Methanocaldococcus</a:t>
            </a:r>
            <a:r>
              <a:rPr lang="tr-TR" dirty="0" smtClean="0"/>
              <a:t> (protein/</a:t>
            </a:r>
            <a:r>
              <a:rPr lang="tr-TR" dirty="0" err="1" smtClean="0"/>
              <a:t>glikoprotein</a:t>
            </a:r>
            <a:r>
              <a:rPr lang="tr-TR" dirty="0" smtClean="0"/>
              <a:t>)</a:t>
            </a:r>
          </a:p>
          <a:p>
            <a:pPr>
              <a:defRPr/>
            </a:pPr>
            <a:r>
              <a:rPr lang="tr-TR" dirty="0" err="1" smtClean="0"/>
              <a:t>Methanosarcina</a:t>
            </a:r>
            <a:r>
              <a:rPr lang="tr-TR" dirty="0" smtClean="0"/>
              <a:t> (</a:t>
            </a:r>
            <a:r>
              <a:rPr lang="tr-TR" dirty="0" err="1" smtClean="0"/>
              <a:t>metanokondroitin</a:t>
            </a:r>
            <a:r>
              <a:rPr lang="tr-TR" dirty="0" smtClean="0"/>
              <a:t>)</a:t>
            </a:r>
          </a:p>
          <a:p>
            <a:pPr>
              <a:defRPr/>
            </a:pPr>
            <a:r>
              <a:rPr lang="tr-TR" dirty="0" err="1" smtClean="0"/>
              <a:t>Methanospirillum</a:t>
            </a:r>
            <a:r>
              <a:rPr lang="tr-TR" dirty="0" smtClean="0"/>
              <a:t> (S tabakası)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smtClean="0"/>
              <a:t>Metan (CH4) üretirler, zorunlu </a:t>
            </a:r>
            <a:r>
              <a:rPr lang="tr-TR" dirty="0" err="1" smtClean="0"/>
              <a:t>anaerob</a:t>
            </a:r>
            <a:r>
              <a:rPr lang="tr-TR" dirty="0" smtClean="0"/>
              <a:t>, </a:t>
            </a:r>
            <a:r>
              <a:rPr lang="tr-TR" dirty="0" err="1" smtClean="0"/>
              <a:t>mezofil</a:t>
            </a:r>
            <a:r>
              <a:rPr lang="tr-TR" dirty="0" smtClean="0"/>
              <a:t>, </a:t>
            </a:r>
            <a:r>
              <a:rPr lang="tr-TR" dirty="0" err="1" smtClean="0"/>
              <a:t>halofil</a:t>
            </a:r>
            <a:r>
              <a:rPr lang="tr-TR" dirty="0" smtClean="0"/>
              <a:t> değil</a:t>
            </a:r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19958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274</Words>
  <Application>Microsoft Office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Verdana</vt:lpstr>
      <vt:lpstr>Wingdings</vt:lpstr>
      <vt:lpstr>Wingdings 2</vt:lpstr>
      <vt:lpstr>Canlı</vt:lpstr>
      <vt:lpstr>Hipertermofilik  Bakteriler</vt:lpstr>
      <vt:lpstr>Prokaryotik Çeşitlilik Arkeler (Archaea)</vt:lpstr>
      <vt:lpstr>PowerPoint Sunusu</vt:lpstr>
      <vt:lpstr>PowerPoint Sunusu</vt:lpstr>
      <vt:lpstr>Euryarchaeota Ekstrem Halofil Archaea</vt:lpstr>
      <vt:lpstr>PowerPoint Sunusu</vt:lpstr>
      <vt:lpstr>PowerPoint Sunusu</vt:lpstr>
      <vt:lpstr>Euryarchaeota Metanojenler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Hipertermofilik  Bakteriler</dc:title>
  <dc:creator>sevgi</dc:creator>
  <cp:lastModifiedBy>sevgi</cp:lastModifiedBy>
  <cp:revision>1</cp:revision>
  <dcterms:created xsi:type="dcterms:W3CDTF">2020-01-07T09:37:40Z</dcterms:created>
  <dcterms:modified xsi:type="dcterms:W3CDTF">2020-01-07T09:37:51Z</dcterms:modified>
</cp:coreProperties>
</file>