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10387963" y="5038579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720726" y="776289"/>
            <a:ext cx="10750549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720726" y="2250280"/>
            <a:ext cx="10750549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828800" y="6012657"/>
            <a:ext cx="77216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828800" y="5650705"/>
            <a:ext cx="77216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189663" y="5752308"/>
            <a:ext cx="67056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7858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0499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042400" y="381000"/>
            <a:ext cx="2540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840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09600" y="1882808"/>
            <a:ext cx="10972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048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8456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9379" y="7035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10387963" y="93786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9274176" y="6477000"/>
            <a:ext cx="2844800" cy="3048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492501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68075" y="809625"/>
            <a:ext cx="670560" cy="300831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8625059" y="9381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8000" y="271465"/>
            <a:ext cx="9652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08000" y="1633536"/>
            <a:ext cx="51816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36426014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0075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3243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30931" y="290732"/>
            <a:ext cx="14224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820008" y="290732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820008" y="3427124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696307" y="290732"/>
            <a:ext cx="9144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696307" y="3427124"/>
            <a:ext cx="9144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0736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1472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3096"/>
            <a:ext cx="670560" cy="301752"/>
          </a:xfrm>
        </p:spPr>
        <p:txBody>
          <a:bodyPr/>
          <a:lstStyle>
            <a:lvl1pPr algn="ctr"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62333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4675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1891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7359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367664"/>
            <a:ext cx="12192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514475" y="367664"/>
            <a:ext cx="32512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868333" y="320040"/>
            <a:ext cx="7034784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371968" y="6556248"/>
            <a:ext cx="284480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14475" y="6556248"/>
            <a:ext cx="6857493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14101" y="6556248"/>
            <a:ext cx="670560" cy="301752"/>
          </a:xfrm>
        </p:spPr>
        <p:txBody>
          <a:bodyPr/>
          <a:lstStyle>
            <a:lvl1pPr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27545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150896"/>
            <a:ext cx="12192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17649" y="373966"/>
            <a:ext cx="9777984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4000" y="5867400"/>
            <a:ext cx="9777984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144256" y="6556248"/>
            <a:ext cx="280416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60576" y="6557169"/>
            <a:ext cx="6597429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956256" y="6556248"/>
            <a:ext cx="487680" cy="301752"/>
          </a:xfrm>
        </p:spPr>
        <p:txBody>
          <a:bodyPr/>
          <a:lstStyle>
            <a:lvl1pPr algn="ctr"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35803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9379" y="14069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8625059" y="4948410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882808"/>
            <a:ext cx="109728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388608" y="6480969"/>
            <a:ext cx="28448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481891"/>
            <a:ext cx="5680075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119360" y="6480969"/>
            <a:ext cx="67056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49723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flaggedrevs.labs.wikimedia.org/w/index.php?title=Euryarchaeota&amp;action=edit&amp;redlink=1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flaggedrevs.labs.wikimedia.org/w/index.php?title=Crenarchaeota&amp;action=edit&amp;redlink=1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Hipertermofilik</a:t>
            </a:r>
            <a:r>
              <a:rPr lang="tr-TR" b="1" dirty="0" smtClean="0"/>
              <a:t>  Bakteriler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err="1" smtClean="0"/>
              <a:t>Thermotoga</a:t>
            </a:r>
            <a:r>
              <a:rPr lang="tr-TR" i="1" dirty="0" smtClean="0"/>
              <a:t>, </a:t>
            </a:r>
            <a:r>
              <a:rPr lang="tr-TR" i="1" dirty="0" err="1" smtClean="0"/>
              <a:t>Thermodesulfobacterium</a:t>
            </a:r>
            <a:r>
              <a:rPr lang="tr-TR" i="1" dirty="0" smtClean="0"/>
              <a:t> </a:t>
            </a:r>
          </a:p>
          <a:p>
            <a:r>
              <a:rPr lang="tr-TR" dirty="0" err="1" smtClean="0"/>
              <a:t>Hipertermofil</a:t>
            </a:r>
            <a:r>
              <a:rPr lang="tr-TR" dirty="0" smtClean="0"/>
              <a:t> bakterilerin üç</a:t>
            </a:r>
            <a:r>
              <a:rPr lang="tr-TR" i="1" dirty="0" smtClean="0"/>
              <a:t> </a:t>
            </a:r>
            <a:r>
              <a:rPr lang="tr-TR" dirty="0" smtClean="0"/>
              <a:t>grubu,  </a:t>
            </a:r>
            <a:r>
              <a:rPr lang="tr-TR" i="1" dirty="0" err="1" smtClean="0"/>
              <a:t>Bacteria</a:t>
            </a:r>
            <a:r>
              <a:rPr lang="tr-TR" i="1" dirty="0" smtClean="0"/>
              <a:t> </a:t>
            </a:r>
            <a:r>
              <a:rPr lang="tr-TR" dirty="0" err="1" smtClean="0"/>
              <a:t>filogenetik</a:t>
            </a:r>
            <a:r>
              <a:rPr lang="tr-TR" dirty="0" smtClean="0"/>
              <a:t> ağacının en altında varsayılan  kökün hemen yanında yer almaktadır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982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/>
          <a:lstStyle/>
          <a:p>
            <a:pPr algn="ctr">
              <a:defRPr/>
            </a:pPr>
            <a:r>
              <a:rPr lang="tr-TR" dirty="0" err="1" smtClean="0">
                <a:solidFill>
                  <a:schemeClr val="tx1"/>
                </a:solidFill>
              </a:rPr>
              <a:t>Prokaryotik</a:t>
            </a:r>
            <a:r>
              <a:rPr lang="tr-TR" dirty="0" smtClean="0">
                <a:solidFill>
                  <a:schemeClr val="tx1"/>
                </a:solidFill>
              </a:rPr>
              <a:t> Çeşitlilik </a:t>
            </a:r>
            <a:r>
              <a:rPr lang="tr-TR" dirty="0" err="1" smtClean="0">
                <a:solidFill>
                  <a:schemeClr val="tx1"/>
                </a:solidFill>
              </a:rPr>
              <a:t>Arkeler</a:t>
            </a:r>
            <a:r>
              <a:rPr lang="tr-TR" dirty="0" smtClean="0">
                <a:solidFill>
                  <a:schemeClr val="tx1"/>
                </a:solidFill>
              </a:rPr>
              <a:t> (</a:t>
            </a:r>
            <a:r>
              <a:rPr lang="tr-TR" i="1" dirty="0" err="1" smtClean="0">
                <a:solidFill>
                  <a:schemeClr val="tx1"/>
                </a:solidFill>
              </a:rPr>
              <a:t>Archaea</a:t>
            </a:r>
            <a:r>
              <a:rPr lang="tr-TR" dirty="0" smtClean="0">
                <a:solidFill>
                  <a:schemeClr val="tx1"/>
                </a:solidFill>
              </a:rPr>
              <a:t>)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5 filum </a:t>
            </a:r>
            <a:r>
              <a:rPr lang="tr-TR" dirty="0" smtClean="0"/>
              <a:t>var:</a:t>
            </a:r>
          </a:p>
          <a:p>
            <a:r>
              <a:rPr lang="tr-TR" i="1" dirty="0" smtClean="0"/>
              <a:t>Crenarchaeota</a:t>
            </a:r>
            <a:r>
              <a:rPr lang="tr-TR" i="1" dirty="0"/>
              <a:t>, </a:t>
            </a:r>
            <a:endParaRPr lang="tr-TR" i="1" dirty="0" smtClean="0"/>
          </a:p>
          <a:p>
            <a:r>
              <a:rPr lang="tr-TR" i="1" dirty="0" smtClean="0"/>
              <a:t>Euryarchaeota</a:t>
            </a:r>
            <a:r>
              <a:rPr lang="tr-TR" i="1" dirty="0"/>
              <a:t>, </a:t>
            </a:r>
            <a:endParaRPr lang="tr-TR" i="1" dirty="0" smtClean="0"/>
          </a:p>
          <a:p>
            <a:r>
              <a:rPr lang="tr-TR" i="1" dirty="0" err="1" smtClean="0"/>
              <a:t>Nanoarchaeota</a:t>
            </a:r>
            <a:r>
              <a:rPr lang="tr-TR" i="1" dirty="0"/>
              <a:t>, </a:t>
            </a:r>
            <a:endParaRPr lang="tr-TR" i="1" dirty="0" smtClean="0"/>
          </a:p>
          <a:p>
            <a:r>
              <a:rPr lang="tr-TR" i="1" dirty="0" err="1" smtClean="0"/>
              <a:t>Korarchaeota</a:t>
            </a:r>
            <a:r>
              <a:rPr lang="tr-TR" i="1" dirty="0"/>
              <a:t>, </a:t>
            </a:r>
            <a:endParaRPr lang="tr-TR" i="1" dirty="0" smtClean="0"/>
          </a:p>
          <a:p>
            <a:r>
              <a:rPr lang="tr-TR" i="1" dirty="0" err="1" smtClean="0"/>
              <a:t>Thaumarchaeota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5243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  <a:defRPr/>
            </a:pPr>
            <a:r>
              <a:rPr lang="tr-TR" b="1" dirty="0">
                <a:solidFill>
                  <a:schemeClr val="accent3"/>
                </a:solidFill>
                <a:hlinkClick r:id="rId2" action="ppaction://hlinkfile" tooltip="Euryarchaeota (page does not exist)"/>
              </a:rPr>
              <a:t>Euryarchaeota</a:t>
            </a:r>
            <a:endParaRPr lang="tr-TR" b="1" dirty="0">
              <a:solidFill>
                <a:schemeClr val="accent3"/>
              </a:solidFill>
            </a:endParaRPr>
          </a:p>
          <a:p>
            <a:pPr>
              <a:defRPr/>
            </a:pPr>
            <a:r>
              <a:rPr lang="tr-TR" sz="3200" dirty="0" err="1"/>
              <a:t>Metanojen</a:t>
            </a:r>
            <a:r>
              <a:rPr lang="tr-TR" sz="3200" dirty="0"/>
              <a:t> (</a:t>
            </a:r>
            <a:r>
              <a:rPr lang="tr-TR" sz="3200" dirty="0" err="1"/>
              <a:t>anaerob</a:t>
            </a:r>
            <a:r>
              <a:rPr lang="tr-TR" sz="3200" dirty="0"/>
              <a:t>) </a:t>
            </a:r>
            <a:r>
              <a:rPr lang="tr-TR" sz="3200" dirty="0" err="1"/>
              <a:t>Methanopyrus</a:t>
            </a:r>
            <a:endParaRPr lang="tr-TR" sz="3200" dirty="0"/>
          </a:p>
          <a:p>
            <a:pPr>
              <a:defRPr/>
            </a:pPr>
            <a:r>
              <a:rPr lang="tr-TR" sz="3200" dirty="0" err="1"/>
              <a:t>Halofiller</a:t>
            </a:r>
            <a:r>
              <a:rPr lang="tr-TR" sz="3200" dirty="0"/>
              <a:t> (</a:t>
            </a:r>
            <a:r>
              <a:rPr lang="tr-TR" sz="3200" dirty="0" err="1"/>
              <a:t>aerob</a:t>
            </a:r>
            <a:r>
              <a:rPr lang="tr-TR" sz="3200" dirty="0"/>
              <a:t>)</a:t>
            </a:r>
          </a:p>
          <a:p>
            <a:pPr>
              <a:defRPr/>
            </a:pPr>
            <a:r>
              <a:rPr lang="tr-TR" sz="3200" dirty="0" err="1"/>
              <a:t>Thermococcus</a:t>
            </a:r>
            <a:r>
              <a:rPr lang="tr-TR" sz="3200" dirty="0"/>
              <a:t>, </a:t>
            </a:r>
            <a:r>
              <a:rPr lang="tr-TR" sz="3200" dirty="0" err="1"/>
              <a:t>Pyrococcus</a:t>
            </a:r>
            <a:r>
              <a:rPr lang="tr-TR" sz="3200" dirty="0"/>
              <a:t> (</a:t>
            </a:r>
            <a:r>
              <a:rPr lang="tr-TR" sz="3200" dirty="0" err="1"/>
              <a:t>hipertermofil</a:t>
            </a:r>
            <a:r>
              <a:rPr lang="tr-TR" sz="3200" dirty="0"/>
              <a:t>)</a:t>
            </a:r>
          </a:p>
          <a:p>
            <a:pPr>
              <a:defRPr/>
            </a:pPr>
            <a:r>
              <a:rPr lang="tr-TR" sz="3200" dirty="0" err="1"/>
              <a:t>Thermoplasma</a:t>
            </a:r>
            <a:r>
              <a:rPr lang="tr-TR" sz="3200" dirty="0"/>
              <a:t> (hücre duvarsız)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6308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  <a:defRPr/>
            </a:pPr>
            <a:r>
              <a:rPr lang="tr-TR" b="1" dirty="0">
                <a:hlinkClick r:id="rId2" action="ppaction://hlinkfile" tooltip="Crenarchaeota (page does not exist)"/>
              </a:rPr>
              <a:t>Crenarchaeota</a:t>
            </a:r>
            <a:endParaRPr lang="tr-TR" b="1" dirty="0"/>
          </a:p>
          <a:p>
            <a:pPr>
              <a:defRPr/>
            </a:pPr>
            <a:r>
              <a:rPr lang="tr-TR" sz="3200" dirty="0" err="1"/>
              <a:t>Hipertermofil</a:t>
            </a:r>
            <a:r>
              <a:rPr lang="tr-TR" sz="3200" dirty="0"/>
              <a:t> (çoğu </a:t>
            </a:r>
            <a:r>
              <a:rPr lang="tr-TR" sz="3200" dirty="0" err="1"/>
              <a:t>kemolitotrofik</a:t>
            </a:r>
            <a:r>
              <a:rPr lang="tr-TR" sz="3200" dirty="0"/>
              <a:t> ototrof)</a:t>
            </a:r>
          </a:p>
          <a:p>
            <a:pPr>
              <a:defRPr/>
            </a:pPr>
            <a:r>
              <a:rPr lang="tr-TR" sz="3200" dirty="0"/>
              <a:t>Yaşam ağacında kısa dallarda yakın kümelenmiş, yavaş evrimleşmiş, ilk </a:t>
            </a:r>
            <a:r>
              <a:rPr lang="tr-TR" sz="3200" dirty="0" err="1"/>
              <a:t>arkeler</a:t>
            </a:r>
            <a:endParaRPr lang="tr-TR" sz="3200" dirty="0"/>
          </a:p>
          <a:p>
            <a:pPr>
              <a:defRPr/>
            </a:pPr>
            <a:r>
              <a:rPr lang="tr-TR" sz="3200" dirty="0"/>
              <a:t>Ağaçta uzun dallarda yerleşen hızlı evrimleşen soğukta yaşayan akrabaları var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3406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400" b="1" dirty="0">
                <a:solidFill>
                  <a:srgbClr val="FFC000"/>
                </a:solidFill>
                <a:effectLst/>
              </a:rPr>
              <a:t>Euryarchaeota</a:t>
            </a:r>
            <a:r>
              <a:rPr lang="tr-TR" sz="4400" b="1" dirty="0"/>
              <a:t/>
            </a:r>
            <a:br>
              <a:rPr lang="tr-TR" sz="4400" b="1" dirty="0"/>
            </a:br>
            <a:r>
              <a:rPr lang="tr-TR" sz="4400" dirty="0">
                <a:effectLst/>
              </a:rPr>
              <a:t>Ekstrem </a:t>
            </a:r>
            <a:r>
              <a:rPr lang="tr-TR" sz="4400" dirty="0" err="1">
                <a:effectLst/>
              </a:rPr>
              <a:t>Halofil</a:t>
            </a:r>
            <a:r>
              <a:rPr lang="tr-TR" sz="4400" dirty="0">
                <a:effectLst/>
              </a:rPr>
              <a:t> </a:t>
            </a:r>
            <a:r>
              <a:rPr lang="tr-TR" sz="4400" dirty="0" err="1">
                <a:effectLst/>
              </a:rPr>
              <a:t>Archaea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75520" y="1882808"/>
            <a:ext cx="8784976" cy="4572000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tr-TR" sz="3200" dirty="0"/>
              <a:t>Halobacterium, </a:t>
            </a:r>
            <a:r>
              <a:rPr lang="tr-TR" sz="3200" dirty="0" err="1"/>
              <a:t>Haloferax</a:t>
            </a:r>
            <a:r>
              <a:rPr lang="tr-TR" sz="3200" dirty="0"/>
              <a:t>, </a:t>
            </a:r>
            <a:r>
              <a:rPr lang="tr-TR" sz="3200" dirty="0" err="1"/>
              <a:t>Natronobacterium</a:t>
            </a:r>
            <a:endParaRPr lang="tr-TR" sz="3200" dirty="0"/>
          </a:p>
          <a:p>
            <a:pPr>
              <a:defRPr/>
            </a:pPr>
            <a:r>
              <a:rPr lang="tr-TR" sz="3200" dirty="0" err="1"/>
              <a:t>NaCl</a:t>
            </a:r>
            <a:r>
              <a:rPr lang="tr-TR" sz="3200" dirty="0"/>
              <a:t> </a:t>
            </a:r>
            <a:r>
              <a:rPr lang="tr-TR" sz="3200" dirty="0">
                <a:sym typeface="Wingdings" pitchFamily="2" charset="2"/>
              </a:rPr>
              <a:t> en az %9, optimum %12-23, doygunluk  %32</a:t>
            </a:r>
          </a:p>
          <a:p>
            <a:pPr>
              <a:defRPr/>
            </a:pPr>
            <a:r>
              <a:rPr lang="tr-TR" sz="3200" dirty="0">
                <a:sym typeface="Wingdings" pitchFamily="2" charset="2"/>
              </a:rPr>
              <a:t>Bazı türleri deniz suyuna yakın (%2.5) tuzlulukta yaşar</a:t>
            </a:r>
          </a:p>
          <a:p>
            <a:pPr>
              <a:defRPr/>
            </a:pPr>
            <a:r>
              <a:rPr lang="tr-TR" sz="3200" dirty="0">
                <a:sym typeface="Wingdings" pitchFamily="2" charset="2"/>
              </a:rPr>
              <a:t>Doğal en büyük </a:t>
            </a:r>
            <a:r>
              <a:rPr lang="tr-TR" sz="3200" dirty="0" err="1">
                <a:sym typeface="Wingdings" pitchFamily="2" charset="2"/>
              </a:rPr>
              <a:t>plazmitleri</a:t>
            </a:r>
            <a:r>
              <a:rPr lang="tr-TR" sz="3200" dirty="0">
                <a:sym typeface="Wingdings" pitchFamily="2" charset="2"/>
              </a:rPr>
              <a:t> var</a:t>
            </a:r>
          </a:p>
          <a:p>
            <a:pPr>
              <a:defRPr/>
            </a:pPr>
            <a:r>
              <a:rPr lang="tr-TR" sz="3200" dirty="0">
                <a:sym typeface="Wingdings" pitchFamily="2" charset="2"/>
              </a:rPr>
              <a:t>Çoğu </a:t>
            </a:r>
            <a:r>
              <a:rPr lang="tr-TR" sz="3200" dirty="0" err="1">
                <a:sym typeface="Wingdings" pitchFamily="2" charset="2"/>
              </a:rPr>
              <a:t>aerob</a:t>
            </a:r>
            <a:r>
              <a:rPr lang="tr-TR" sz="3200" dirty="0">
                <a:sym typeface="Wingdings" pitchFamily="2" charset="2"/>
              </a:rPr>
              <a:t>, bazı türler </a:t>
            </a:r>
            <a:r>
              <a:rPr lang="tr-TR" sz="3200" dirty="0" err="1">
                <a:sym typeface="Wingdings" pitchFamily="2" charset="2"/>
              </a:rPr>
              <a:t>anaerob</a:t>
            </a:r>
            <a:r>
              <a:rPr lang="tr-TR" sz="3200" dirty="0">
                <a:sym typeface="Wingdings" pitchFamily="2" charset="2"/>
              </a:rPr>
              <a:t>, Gram negatif, sporsuz </a:t>
            </a:r>
          </a:p>
          <a:p>
            <a:pPr>
              <a:defRPr/>
            </a:pPr>
            <a:r>
              <a:rPr lang="tr-TR" sz="3200" dirty="0" err="1">
                <a:sym typeface="Wingdings" pitchFamily="2" charset="2"/>
              </a:rPr>
              <a:t>Compatible</a:t>
            </a:r>
            <a:r>
              <a:rPr lang="tr-TR" sz="3200" dirty="0">
                <a:sym typeface="Wingdings" pitchFamily="2" charset="2"/>
              </a:rPr>
              <a:t> (uyumlu çözünür) bileşikler  (K) biriktirir.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1519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495600" y="1443842"/>
            <a:ext cx="748883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prstClr val="white"/>
                </a:solidFill>
                <a:latin typeface="Century Gothic"/>
              </a:rPr>
              <a:t>Ekstrem </a:t>
            </a:r>
            <a:r>
              <a:rPr lang="tr-TR" sz="2400" dirty="0" err="1">
                <a:solidFill>
                  <a:prstClr val="white"/>
                </a:solidFill>
                <a:latin typeface="Century Gothic"/>
              </a:rPr>
              <a:t>halofilik</a:t>
            </a:r>
            <a:r>
              <a:rPr lang="tr-TR" sz="2400" dirty="0">
                <a:solidFill>
                  <a:prstClr val="white"/>
                </a:solidFill>
                <a:latin typeface="Century Gothic"/>
              </a:rPr>
              <a:t> </a:t>
            </a:r>
            <a:r>
              <a:rPr lang="tr-TR" sz="2400" dirty="0" err="1">
                <a:solidFill>
                  <a:prstClr val="white"/>
                </a:solidFill>
                <a:latin typeface="Century Gothic"/>
              </a:rPr>
              <a:t>arke</a:t>
            </a:r>
            <a:r>
              <a:rPr lang="tr-TR" sz="2400" dirty="0">
                <a:solidFill>
                  <a:prstClr val="white"/>
                </a:solidFill>
                <a:latin typeface="Century Gothic"/>
              </a:rPr>
              <a:t> </a:t>
            </a:r>
            <a:r>
              <a:rPr lang="tr-TR" sz="2400" dirty="0" err="1">
                <a:solidFill>
                  <a:prstClr val="white"/>
                </a:solidFill>
                <a:latin typeface="Century Gothic"/>
              </a:rPr>
              <a:t>ler</a:t>
            </a:r>
            <a:r>
              <a:rPr lang="tr-TR" sz="2400" dirty="0">
                <a:solidFill>
                  <a:prstClr val="white"/>
                </a:solidFill>
                <a:latin typeface="Century Gothic"/>
              </a:rPr>
              <a:t> ışık temelli ATP sentezi yaparlar.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prstClr val="white"/>
                </a:solidFill>
                <a:latin typeface="Century Gothic"/>
              </a:rPr>
              <a:t>Klorofil pigmenti yoktur.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prstClr val="white"/>
                </a:solidFill>
                <a:latin typeface="Century Gothic"/>
              </a:rPr>
              <a:t>Gözdeki </a:t>
            </a:r>
            <a:r>
              <a:rPr lang="tr-TR" sz="2400" dirty="0" err="1">
                <a:solidFill>
                  <a:prstClr val="white"/>
                </a:solidFill>
                <a:latin typeface="Century Gothic"/>
              </a:rPr>
              <a:t>rodopsin</a:t>
            </a:r>
            <a:r>
              <a:rPr lang="tr-TR" sz="2400" dirty="0">
                <a:solidFill>
                  <a:prstClr val="white"/>
                </a:solidFill>
                <a:latin typeface="Century Gothic"/>
              </a:rPr>
              <a:t> pigmentine benzeyen </a:t>
            </a:r>
            <a:r>
              <a:rPr lang="tr-TR" sz="2400" dirty="0" err="1">
                <a:solidFill>
                  <a:prstClr val="white"/>
                </a:solidFill>
                <a:latin typeface="Century Gothic"/>
              </a:rPr>
              <a:t>bakteriorodopsin</a:t>
            </a:r>
            <a:r>
              <a:rPr lang="tr-TR" sz="2400" dirty="0">
                <a:solidFill>
                  <a:prstClr val="white"/>
                </a:solidFill>
                <a:latin typeface="Century Gothic"/>
              </a:rPr>
              <a:t> olarak adlandırılan bir protein bu bakterilerin </a:t>
            </a:r>
            <a:r>
              <a:rPr lang="tr-TR" sz="2400" dirty="0" err="1">
                <a:solidFill>
                  <a:prstClr val="white"/>
                </a:solidFill>
                <a:latin typeface="Century Gothic"/>
              </a:rPr>
              <a:t>membranlarında</a:t>
            </a:r>
            <a:r>
              <a:rPr lang="tr-TR" sz="2400" dirty="0">
                <a:solidFill>
                  <a:prstClr val="white"/>
                </a:solidFill>
                <a:latin typeface="Century Gothic"/>
              </a:rPr>
              <a:t> bulunur.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err="1">
                <a:solidFill>
                  <a:prstClr val="white"/>
                </a:solidFill>
                <a:latin typeface="Century Gothic"/>
              </a:rPr>
              <a:t>Bakteriorodopsine</a:t>
            </a:r>
            <a:r>
              <a:rPr lang="tr-TR" sz="2400" dirty="0">
                <a:solidFill>
                  <a:prstClr val="white"/>
                </a:solidFill>
                <a:latin typeface="Century Gothic"/>
              </a:rPr>
              <a:t> </a:t>
            </a:r>
            <a:r>
              <a:rPr lang="tr-TR" sz="2400" dirty="0" err="1">
                <a:solidFill>
                  <a:prstClr val="white"/>
                </a:solidFill>
                <a:latin typeface="Century Gothic"/>
              </a:rPr>
              <a:t>karotenoid</a:t>
            </a:r>
            <a:r>
              <a:rPr lang="tr-TR" sz="2400" dirty="0">
                <a:solidFill>
                  <a:prstClr val="white"/>
                </a:solidFill>
                <a:latin typeface="Century Gothic"/>
              </a:rPr>
              <a:t> benzeri mor renkli bir pigment olan ve ışığı </a:t>
            </a:r>
            <a:r>
              <a:rPr lang="tr-TR" sz="2400" dirty="0" err="1">
                <a:solidFill>
                  <a:prstClr val="white"/>
                </a:solidFill>
                <a:latin typeface="Century Gothic"/>
              </a:rPr>
              <a:t>absorplayan</a:t>
            </a:r>
            <a:r>
              <a:rPr lang="tr-TR" sz="2400" dirty="0">
                <a:solidFill>
                  <a:prstClr val="white"/>
                </a:solidFill>
                <a:latin typeface="Century Gothic"/>
              </a:rPr>
              <a:t> </a:t>
            </a:r>
            <a:r>
              <a:rPr lang="tr-TR" sz="2400" dirty="0" err="1">
                <a:solidFill>
                  <a:prstClr val="white"/>
                </a:solidFill>
                <a:latin typeface="Century Gothic"/>
              </a:rPr>
              <a:t>retinal</a:t>
            </a:r>
            <a:r>
              <a:rPr lang="tr-TR" sz="2400" dirty="0">
                <a:solidFill>
                  <a:prstClr val="white"/>
                </a:solidFill>
                <a:latin typeface="Century Gothic"/>
              </a:rPr>
              <a:t> molekülü bağlıdır.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err="1">
                <a:solidFill>
                  <a:prstClr val="white"/>
                </a:solidFill>
                <a:latin typeface="Century Gothic"/>
              </a:rPr>
              <a:t>Retinal</a:t>
            </a:r>
            <a:r>
              <a:rPr lang="tr-TR" sz="2400" dirty="0">
                <a:solidFill>
                  <a:prstClr val="white"/>
                </a:solidFill>
                <a:latin typeface="Century Gothic"/>
              </a:rPr>
              <a:t> ışık </a:t>
            </a:r>
            <a:r>
              <a:rPr lang="tr-TR" sz="2400" dirty="0" err="1">
                <a:solidFill>
                  <a:prstClr val="white"/>
                </a:solidFill>
                <a:latin typeface="Century Gothic"/>
              </a:rPr>
              <a:t>absorpsiyonu</a:t>
            </a:r>
            <a:r>
              <a:rPr lang="tr-TR" sz="2400" dirty="0">
                <a:solidFill>
                  <a:prstClr val="white"/>
                </a:solidFill>
                <a:latin typeface="Century Gothic"/>
              </a:rPr>
              <a:t> sonrası sitoplazmadan bir protonu </a:t>
            </a:r>
            <a:r>
              <a:rPr lang="tr-TR" sz="2400" dirty="0" err="1">
                <a:solidFill>
                  <a:prstClr val="white"/>
                </a:solidFill>
                <a:latin typeface="Century Gothic"/>
              </a:rPr>
              <a:t>membran</a:t>
            </a:r>
            <a:r>
              <a:rPr lang="tr-TR" sz="2400" dirty="0">
                <a:solidFill>
                  <a:prstClr val="white"/>
                </a:solidFill>
                <a:latin typeface="Century Gothic"/>
              </a:rPr>
              <a:t> dışına çıkararak proton ittirme gücü oluşturur.   </a:t>
            </a:r>
          </a:p>
        </p:txBody>
      </p:sp>
      <p:sp>
        <p:nvSpPr>
          <p:cNvPr id="3" name="Metin kutusu 2"/>
          <p:cNvSpPr txBox="1"/>
          <p:nvPr/>
        </p:nvSpPr>
        <p:spPr>
          <a:xfrm>
            <a:off x="2567608" y="476673"/>
            <a:ext cx="59046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>
                <a:solidFill>
                  <a:prstClr val="white"/>
                </a:solidFill>
                <a:latin typeface="Century Gothic"/>
              </a:rPr>
              <a:t>Euryarchaeota</a:t>
            </a:r>
            <a:br>
              <a:rPr lang="tr-TR" sz="2800" b="1" dirty="0">
                <a:solidFill>
                  <a:prstClr val="white"/>
                </a:solidFill>
                <a:latin typeface="Century Gothic"/>
              </a:rPr>
            </a:br>
            <a:r>
              <a:rPr lang="tr-TR" sz="2800" b="1" dirty="0">
                <a:solidFill>
                  <a:prstClr val="white"/>
                </a:solidFill>
                <a:latin typeface="Century Gothic"/>
              </a:rPr>
              <a:t>Ekstrem </a:t>
            </a:r>
            <a:r>
              <a:rPr lang="tr-TR" sz="2800" b="1" dirty="0" err="1">
                <a:solidFill>
                  <a:prstClr val="white"/>
                </a:solidFill>
                <a:latin typeface="Century Gothic"/>
              </a:rPr>
              <a:t>Halofil</a:t>
            </a:r>
            <a:r>
              <a:rPr lang="tr-TR" sz="2800" b="1" dirty="0">
                <a:solidFill>
                  <a:prstClr val="white"/>
                </a:solidFill>
                <a:latin typeface="Century Gothic"/>
              </a:rPr>
              <a:t> </a:t>
            </a:r>
            <a:r>
              <a:rPr lang="tr-TR" sz="2800" b="1" dirty="0" err="1">
                <a:solidFill>
                  <a:prstClr val="white"/>
                </a:solidFill>
                <a:latin typeface="Century Gothic"/>
              </a:rPr>
              <a:t>Archaea</a:t>
            </a:r>
            <a:endParaRPr lang="tr-TR" sz="2800" b="1" dirty="0">
              <a:solidFill>
                <a:prstClr val="white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482059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1919536" y="404665"/>
            <a:ext cx="72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>
                <a:solidFill>
                  <a:prstClr val="white"/>
                </a:solidFill>
                <a:latin typeface="Century Gothic"/>
              </a:rPr>
              <a:t>Işık temelli ATP </a:t>
            </a:r>
            <a:r>
              <a:rPr lang="tr-TR" sz="2400" dirty="0">
                <a:solidFill>
                  <a:prstClr val="white"/>
                </a:solidFill>
                <a:latin typeface="Century Gothic"/>
              </a:rPr>
              <a:t>sentezi </a:t>
            </a:r>
            <a:r>
              <a:rPr lang="tr-TR" sz="2400" b="1" dirty="0" err="1">
                <a:solidFill>
                  <a:prstClr val="white"/>
                </a:solidFill>
                <a:latin typeface="Century Gothic"/>
              </a:rPr>
              <a:t>bakteriorodopsin</a:t>
            </a:r>
            <a:r>
              <a:rPr lang="tr-TR" sz="2400" b="1" dirty="0">
                <a:solidFill>
                  <a:prstClr val="white"/>
                </a:solidFill>
                <a:latin typeface="Century Gothic"/>
              </a:rPr>
              <a:t/>
            </a:r>
            <a:br>
              <a:rPr lang="tr-TR" sz="2400" b="1" dirty="0">
                <a:solidFill>
                  <a:prstClr val="white"/>
                </a:solidFill>
                <a:latin typeface="Century Gothic"/>
              </a:rPr>
            </a:br>
            <a:r>
              <a:rPr lang="en-US" sz="2400" i="1" dirty="0" err="1">
                <a:solidFill>
                  <a:prstClr val="white"/>
                </a:solidFill>
                <a:latin typeface="Century Gothic"/>
              </a:rPr>
              <a:t>Halobacterium</a:t>
            </a:r>
            <a:r>
              <a:rPr lang="en-US" sz="2400" i="1" dirty="0">
                <a:solidFill>
                  <a:prstClr val="white"/>
                </a:solidFill>
                <a:latin typeface="Century Gothic"/>
              </a:rPr>
              <a:t> </a:t>
            </a:r>
            <a:r>
              <a:rPr lang="en-US" sz="2400" i="1" dirty="0" err="1">
                <a:solidFill>
                  <a:prstClr val="white"/>
                </a:solidFill>
                <a:latin typeface="Century Gothic"/>
              </a:rPr>
              <a:t>salinarium</a:t>
            </a:r>
            <a:endParaRPr lang="tr-TR" sz="2400" dirty="0">
              <a:solidFill>
                <a:prstClr val="white"/>
              </a:solidFill>
              <a:latin typeface="Century Gothic"/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1905064" y="2060849"/>
            <a:ext cx="820891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>
                <a:solidFill>
                  <a:prstClr val="white"/>
                </a:solidFill>
                <a:latin typeface="Century Gothic"/>
              </a:rPr>
              <a:t>Bakterilerden </a:t>
            </a:r>
            <a:r>
              <a:rPr lang="tr-TR" sz="2800" dirty="0" err="1">
                <a:solidFill>
                  <a:prstClr val="white"/>
                </a:solidFill>
                <a:latin typeface="Century Gothic"/>
              </a:rPr>
              <a:t>Proteobacter</a:t>
            </a:r>
            <a:r>
              <a:rPr lang="tr-TR" sz="2800" dirty="0">
                <a:solidFill>
                  <a:prstClr val="white"/>
                </a:solidFill>
                <a:latin typeface="Century Gothic"/>
              </a:rPr>
              <a:t> </a:t>
            </a:r>
            <a:r>
              <a:rPr lang="tr-TR" sz="2800" dirty="0" err="1">
                <a:solidFill>
                  <a:prstClr val="white"/>
                </a:solidFill>
                <a:latin typeface="Century Gothic"/>
              </a:rPr>
              <a:t>lerin</a:t>
            </a:r>
            <a:r>
              <a:rPr lang="tr-TR" sz="2800" dirty="0">
                <a:solidFill>
                  <a:prstClr val="white"/>
                </a:solidFill>
                <a:latin typeface="Century Gothic"/>
              </a:rPr>
              <a:t> alfa grubunda </a:t>
            </a:r>
            <a:r>
              <a:rPr lang="tr-TR" sz="2800" i="1" dirty="0" err="1">
                <a:solidFill>
                  <a:prstClr val="white"/>
                </a:solidFill>
                <a:latin typeface="Century Gothic"/>
              </a:rPr>
              <a:t>Pelagibacter</a:t>
            </a:r>
            <a:r>
              <a:rPr lang="tr-TR" sz="2800" dirty="0">
                <a:solidFill>
                  <a:prstClr val="white"/>
                </a:solidFill>
                <a:latin typeface="Century Gothic"/>
              </a:rPr>
              <a:t> </a:t>
            </a:r>
            <a:r>
              <a:rPr lang="tr-TR" sz="2800" dirty="0" err="1">
                <a:solidFill>
                  <a:prstClr val="white"/>
                </a:solidFill>
                <a:latin typeface="Century Gothic"/>
              </a:rPr>
              <a:t>spp</a:t>
            </a:r>
            <a:r>
              <a:rPr lang="tr-TR" sz="2800" dirty="0">
                <a:solidFill>
                  <a:prstClr val="white"/>
                </a:solidFill>
                <a:latin typeface="Century Gothic"/>
              </a:rPr>
              <a:t>. de (bakterilerde bilinen en küçük genom) </a:t>
            </a:r>
            <a:r>
              <a:rPr lang="tr-TR" sz="2800" b="1" dirty="0" err="1">
                <a:solidFill>
                  <a:prstClr val="white"/>
                </a:solidFill>
                <a:latin typeface="Century Gothic"/>
              </a:rPr>
              <a:t>proteorodopsin</a:t>
            </a:r>
            <a:r>
              <a:rPr lang="tr-TR" sz="2800" dirty="0">
                <a:solidFill>
                  <a:prstClr val="white"/>
                </a:solidFill>
                <a:latin typeface="Century Gothic"/>
              </a:rPr>
              <a:t> ile ATP sentezi var. Okyanuslarda bulunur, </a:t>
            </a:r>
            <a:r>
              <a:rPr lang="tr-TR" sz="2800" dirty="0" err="1">
                <a:solidFill>
                  <a:prstClr val="white"/>
                </a:solidFill>
                <a:latin typeface="Century Gothic"/>
              </a:rPr>
              <a:t>kemoorganotrof</a:t>
            </a:r>
            <a:r>
              <a:rPr lang="tr-TR" sz="2800" dirty="0">
                <a:solidFill>
                  <a:prstClr val="white"/>
                </a:solidFill>
                <a:latin typeface="Century Gothic"/>
              </a:rPr>
              <a:t>. </a:t>
            </a:r>
            <a:r>
              <a:rPr lang="tr-TR" sz="2800" dirty="0" err="1">
                <a:solidFill>
                  <a:prstClr val="white"/>
                </a:solidFill>
                <a:latin typeface="Century Gothic"/>
              </a:rPr>
              <a:t>Bakteriyoklorofil</a:t>
            </a:r>
            <a:r>
              <a:rPr lang="tr-TR" sz="2800" dirty="0">
                <a:solidFill>
                  <a:prstClr val="white"/>
                </a:solidFill>
                <a:latin typeface="Century Gothic"/>
              </a:rPr>
              <a:t> yok </a:t>
            </a:r>
            <a:r>
              <a:rPr lang="tr-TR" sz="2800" dirty="0" err="1">
                <a:solidFill>
                  <a:prstClr val="white"/>
                </a:solidFill>
                <a:latin typeface="Century Gothic"/>
              </a:rPr>
              <a:t>Fototrof</a:t>
            </a:r>
            <a:r>
              <a:rPr lang="tr-TR" sz="2800" dirty="0">
                <a:solidFill>
                  <a:prstClr val="white"/>
                </a:solidFill>
                <a:latin typeface="Century Gothic"/>
              </a:rPr>
              <a:t> değil. </a:t>
            </a:r>
            <a:r>
              <a:rPr lang="en-US" sz="2800" dirty="0">
                <a:solidFill>
                  <a:prstClr val="white"/>
                </a:solidFill>
                <a:latin typeface="Century Gothic"/>
              </a:rPr>
              <a:t>   </a:t>
            </a:r>
            <a:endParaRPr lang="tr-TR" sz="2800" dirty="0">
              <a:solidFill>
                <a:prstClr val="white"/>
              </a:solidFill>
              <a:latin typeface="Century Gothic"/>
            </a:endParaRPr>
          </a:p>
          <a:p>
            <a:endParaRPr lang="tr-TR" sz="2800" dirty="0">
              <a:solidFill>
                <a:prstClr val="white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698695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992313" y="360363"/>
            <a:ext cx="8229600" cy="1484312"/>
          </a:xfrm>
          <a:noFill/>
        </p:spPr>
        <p:txBody>
          <a:bodyPr/>
          <a:lstStyle/>
          <a:p>
            <a:pPr algn="ctr">
              <a:defRPr/>
            </a:pPr>
            <a:r>
              <a:rPr lang="tr-TR" b="1" dirty="0" smtClean="0"/>
              <a:t>Euryarchaeota</a:t>
            </a:r>
            <a:r>
              <a:rPr lang="tr-TR" b="1" dirty="0"/>
              <a:t/>
            </a:r>
            <a:br>
              <a:rPr lang="tr-TR" b="1" dirty="0"/>
            </a:br>
            <a:r>
              <a:rPr lang="tr-TR" b="1" dirty="0" err="1"/>
              <a:t>Metanojenler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2347914"/>
            <a:ext cx="8229600" cy="4033837"/>
          </a:xfrm>
          <a:noFill/>
        </p:spPr>
        <p:txBody>
          <a:bodyPr>
            <a:normAutofit fontScale="92500"/>
          </a:bodyPr>
          <a:lstStyle/>
          <a:p>
            <a:pPr>
              <a:defRPr/>
            </a:pPr>
            <a:r>
              <a:rPr lang="tr-TR" dirty="0" err="1" smtClean="0"/>
              <a:t>Methanobacterium</a:t>
            </a:r>
            <a:r>
              <a:rPr lang="tr-TR" dirty="0" smtClean="0"/>
              <a:t> (</a:t>
            </a:r>
            <a:r>
              <a:rPr lang="tr-TR" dirty="0" err="1" smtClean="0"/>
              <a:t>pseudopeptidoglikan</a:t>
            </a:r>
            <a:r>
              <a:rPr lang="tr-TR" dirty="0" smtClean="0"/>
              <a:t>)</a:t>
            </a:r>
          </a:p>
          <a:p>
            <a:pPr>
              <a:defRPr/>
            </a:pPr>
            <a:r>
              <a:rPr lang="tr-TR" dirty="0" err="1" smtClean="0"/>
              <a:t>Methanocaldococcus</a:t>
            </a:r>
            <a:r>
              <a:rPr lang="tr-TR" dirty="0" smtClean="0"/>
              <a:t> (protein/</a:t>
            </a:r>
            <a:r>
              <a:rPr lang="tr-TR" dirty="0" err="1" smtClean="0"/>
              <a:t>glikoprotein</a:t>
            </a:r>
            <a:r>
              <a:rPr lang="tr-TR" dirty="0" smtClean="0"/>
              <a:t>)</a:t>
            </a:r>
          </a:p>
          <a:p>
            <a:pPr>
              <a:defRPr/>
            </a:pPr>
            <a:r>
              <a:rPr lang="tr-TR" dirty="0" err="1" smtClean="0"/>
              <a:t>Methanosarcina</a:t>
            </a:r>
            <a:r>
              <a:rPr lang="tr-TR" dirty="0" smtClean="0"/>
              <a:t> (</a:t>
            </a:r>
            <a:r>
              <a:rPr lang="tr-TR" dirty="0" err="1" smtClean="0"/>
              <a:t>metanokondroitin</a:t>
            </a:r>
            <a:r>
              <a:rPr lang="tr-TR" dirty="0" smtClean="0"/>
              <a:t>)</a:t>
            </a:r>
          </a:p>
          <a:p>
            <a:pPr>
              <a:defRPr/>
            </a:pPr>
            <a:r>
              <a:rPr lang="tr-TR" dirty="0" err="1" smtClean="0"/>
              <a:t>Methanospirillum</a:t>
            </a:r>
            <a:r>
              <a:rPr lang="tr-TR" dirty="0" smtClean="0"/>
              <a:t> (S tabakası)</a:t>
            </a:r>
          </a:p>
          <a:p>
            <a:pPr>
              <a:defRPr/>
            </a:pPr>
            <a:endParaRPr lang="tr-TR" dirty="0" smtClean="0"/>
          </a:p>
          <a:p>
            <a:pPr>
              <a:defRPr/>
            </a:pPr>
            <a:r>
              <a:rPr lang="tr-TR" dirty="0" smtClean="0"/>
              <a:t>Metan (CH4) üretirler, zorunlu </a:t>
            </a:r>
            <a:r>
              <a:rPr lang="tr-TR" dirty="0" err="1" smtClean="0"/>
              <a:t>anaerob</a:t>
            </a:r>
            <a:r>
              <a:rPr lang="tr-TR" dirty="0" smtClean="0"/>
              <a:t>, </a:t>
            </a:r>
            <a:r>
              <a:rPr lang="tr-TR" dirty="0" err="1" smtClean="0"/>
              <a:t>mezofil</a:t>
            </a:r>
            <a:r>
              <a:rPr lang="tr-TR" dirty="0" smtClean="0"/>
              <a:t>, </a:t>
            </a:r>
            <a:r>
              <a:rPr lang="tr-TR" dirty="0" err="1" smtClean="0"/>
              <a:t>halofil</a:t>
            </a:r>
            <a:r>
              <a:rPr lang="tr-TR" dirty="0" smtClean="0"/>
              <a:t> değil</a:t>
            </a:r>
          </a:p>
          <a:p>
            <a:pPr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19958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Güven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274</Words>
  <Application>Microsoft Office PowerPoint</Application>
  <PresentationFormat>Geniş ekran</PresentationFormat>
  <Paragraphs>41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Arial</vt:lpstr>
      <vt:lpstr>Century Gothic</vt:lpstr>
      <vt:lpstr>Verdana</vt:lpstr>
      <vt:lpstr>Wingdings</vt:lpstr>
      <vt:lpstr>Wingdings 2</vt:lpstr>
      <vt:lpstr>Canlı</vt:lpstr>
      <vt:lpstr>Hipertermofilik  Bakteriler</vt:lpstr>
      <vt:lpstr>Prokaryotik Çeşitlilik Arkeler (Archaea)</vt:lpstr>
      <vt:lpstr>PowerPoint Sunusu</vt:lpstr>
      <vt:lpstr>PowerPoint Sunusu</vt:lpstr>
      <vt:lpstr>Euryarchaeota Ekstrem Halofil Archaea</vt:lpstr>
      <vt:lpstr>PowerPoint Sunusu</vt:lpstr>
      <vt:lpstr>PowerPoint Sunusu</vt:lpstr>
      <vt:lpstr>Euryarchaeota Metanojenler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Hipertermofilik  Bakteriler</dc:title>
  <dc:creator>sevgi</dc:creator>
  <cp:lastModifiedBy>sevgi</cp:lastModifiedBy>
  <cp:revision>1</cp:revision>
  <dcterms:created xsi:type="dcterms:W3CDTF">2020-01-07T09:37:40Z</dcterms:created>
  <dcterms:modified xsi:type="dcterms:W3CDTF">2020-01-07T09:37:51Z</dcterms:modified>
</cp:coreProperties>
</file>