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676400" y="1700808"/>
            <a:ext cx="8452048" cy="4092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tr-TR" sz="2600" dirty="0"/>
            </a:br>
            <a:r>
              <a:rPr lang="tr-TR" sz="2600" dirty="0"/>
              <a:t>UNICEF, savaşın yıkımına uğramış veya güç durumda olan ülkelerin çocuklarına yardım amacıyla 1946'da </a:t>
            </a:r>
            <a:r>
              <a:rPr lang="tr-TR" sz="2600" dirty="0" smtClean="0"/>
              <a:t>kurulmuştur.</a:t>
            </a:r>
            <a:endParaRPr lang="tr-TR" sz="2600" dirty="0" smtClean="0"/>
          </a:p>
          <a:p>
            <a:r>
              <a:rPr lang="tr-TR" sz="2600" dirty="0" smtClean="0"/>
              <a:t>Çocuklara </a:t>
            </a:r>
            <a:r>
              <a:rPr lang="tr-TR" sz="2600" dirty="0"/>
              <a:t>sağlık, beslenme konularında ve eğitimde destek olmayı amaçlar.</a:t>
            </a:r>
            <a:endParaRPr lang="tr-TR" sz="2600" dirty="0"/>
          </a:p>
          <a:p>
            <a:r>
              <a:rPr lang="tr-TR" sz="2600" dirty="0"/>
              <a:t>UNICEF etkinlikleri için gerekli malî desteği, hükümetlerin ve özel kuruluşların bağışlarından sağlar.</a:t>
            </a:r>
            <a:endParaRPr lang="tr-TR" sz="2600" dirty="0"/>
          </a:p>
          <a:p>
            <a:r>
              <a:rPr lang="tr-TR" sz="2600" dirty="0"/>
              <a:t>UNICEF'in katkılarıyla özellikle güç koşullar altında bulunan çocuklara daha iyi korunma olanakları sağlanır. Bu olumsuz koşulların nedenleri aranarak onlarla mücadele edilir.</a:t>
            </a:r>
            <a:endParaRPr lang="tr-TR" sz="2600" dirty="0"/>
          </a:p>
        </p:txBody>
      </p:sp>
      <p:sp>
        <p:nvSpPr>
          <p:cNvPr id="3" name="AutoShape 2" descr="data:image/jpeg;base64,/9j/4AAQSkZJRgABAQAAAQABAAD/2wCEAAkGBxQTEhUUEhQVFhUXFR0YFRgYGBcaGxgXHxgYFhcYGRcaHCghHR0nGxcaIzEhJSkrLi4uFx8zODMsNygtLiwBCgoKDg0OGxAQGzQkICUsLDc0NDQsLDQsLDQsLCwsLDQsLCwsLCwsLCwsLCwsLCwsLCwsLCwsLCwsLCwsLCwsLP/AABEIAMEBBQMBEQACEQEDEQH/xAAbAAEAAgMBAQAAAAAAAAAAAAAABQYDBAcBAv/EAEwQAAEDAgMEBwMIBwYDCQEAAAEAAgMEEQUSIQYxQVETImFxgZGxBzKhFCMzQlJyc8E0Q2KCstHhFSRTkqLCF+LwJTVjZHSD0vHyFv/EABoBAQACAwEAAAAAAAAAAAAAAAAEBQIDBgH/xAA5EQACAgECBAMGBAUEAgMAAAAAAQIDBAUREiExQRNRcRQiMmGBoSMzkbEVNELB0VJi8PFD4SQlY//aAAwDAQACEQMRAD8A7ggCAIAgCAIAgCAIAgCAIAUBGYnjsEGkkgDvsjV3+UarfVjW2/CiLdmVVL3nzNBuN1EusFK7Kdz5XBg77byt3s1UHtZP9DR7XbZzrh+pp12JVTHBr56eNx3RsY+V57mg3W2uqmS3UW157pGmzIvi+ckn5bbkQNpKrpui6XX8C5vvIyB99B49il+xU+F4nD9yAtQv8Tg3+xNUFfVvBMctNNbeLOjcO9upHioU66E+aa+5Y13ZD6NP7G1//QSR/pFLIwcXM+cb36ahYeywl+XNP7G32yyH5kGvQk8OxaGYXika7mAdR3jeFHsosq+JEmrJqs+Fm8tRvCAIAgCAIAgCAIAgCAIAgCAIAgCAIAgCAIAgCAIDVxHEI4WF8jg1o8z2AcStldUrHtFGq26FS3myEHymr1u6mgO7/FePHRo+KlPwqP8AdL7IhLx8j/bH7s3GYTTU8biWtDSDne83J53cdVq8e6yS2Nvs1NUHuVulq5mtZCXuhpiSI53NIeWfVbc6M03FwU6cKnvNc5d12/8AZXV2WraD5Q8yUlpmRkU9JpLILvl95zY+Ly47ydw7e5R1OUt7Lei6IkuEI7V1dX1fc0o8Ij+WyQAWaKdmUjeHB1w+/wBq+t1ud0vZ1N/6jSsePtLgvI36Z8cgc2qyxzw6OkByG31ZGu5EcOd1olGa2dfOLJEHW042cpLuar8TlewtzOdT3s6pDCHZONhx/EAt2cVn4MIvfpLy/wCfsanfOS4esfMlZ9naeVrTGMhDRkkiNiBw1G8d60RyrYvaXNeTJTw6pxThy+aNX+0Kik0qR0sP+M0dZv4jR6hbfCqv518peX+DUrbcblZzj5lhp6hsjQ5jg5p3EG4KhSi4vZ8iwhOM47xfIyrEzCAIAgCAIAgCAIAgCAIAgCAIAgCAIAgIwYwx1R0DOs4Al5G5gHAnmSdy3+zyVfiS6dvmRvaou3wo833JILQSTRxjFGQMzO1JNmMHvPcdzQFtppdstl/0R8i9VR3fXsiOwzCHSP8AlFXZ0n1I/qxDhYcXdq323qK8Orp5+ZHpx3N+Jd18vI267aCmiNnytBHAanyC114l1nOMTbZm0VcpSIiHEqSebPJUB9vo43DK1p+1Y+87tKkyx76obKH1IkMjHts3lPf5E3i9bHHA6RwDm20G/MToGjncqJTXKVnD0ZNvsjGri6kThGzWVmcvfFK/V3RmwA3hgaQRYX5KRdltvh23SItGEkuPdps0I8PkOISM+USA9A0l4DMxF93u28bKR4sVip8K6kVUzeW48T6GXGNnWxBtR15nRuDpBIc2ZnGwta43juWFOXKf4XRPpsbb8JVtW9dupa6aRrmNcyxaWgttusRp8FXTTjLZ9S0g4ygmuhC1jDRkyx/QXvLHf3f2477u1vHgpMPx/cfxdn/kiWL2Z8cfh7r/AAfD55K0WivHTn3pD70g4tYDuHNxWSgsd+/zl5eXqYccste5yj5+Zgnw99CelpgXQ/rYb3sOL2X48ws1bHJ923lLs/8AJhKieK+KrnHuiw0NYyVjZIyC1wuD+XeoVlcoScX1LGq2NkVKJnJ5LAze5HYPjLJw4DqvYbPYd7Tu8R2rfdRKrZvoyPRkwt3S6ok1oJIQBAEAQBAEAQBAEAQBAEAQHwZBe19SLgdi92e255xLfYrW220HydnRxn5143/ZbuJ7+SsdOw/HnxS+FFVqeb4EeCPxM1/Z/Q9HC6eTQyHQn7I4k9p18lnql3FNVx6Iw0mngrds+si1VNQ1jHPebNaLk9irIQcpKKLadihHiZA4JTOqJPlcwtwgYfqM+194qXfNVR8GH1IGNW7peNZ9EQ23O0jw808Li230jhvudcoPDTf3qfpmBGS8Wf0K/VdQlGXhQ+pRV0CW3Q55yb6hNjwlcGx6WnIsczL6xu1B7r7j2hQsnChcvJ+ZOxc6yl9d15HTKXH4XwiYE5SbEBpJa7kQL+a5izFnGzg7nV15lc61YQEWNQjEHyl9mGANvldvvuta6mvHs9lS27lfHJrWW5b9iadtHC7RjZZL8GxPPxIAURYs1zbS+pNeZCS2Sb+hE4JUVDS6mjjEYBL4+mOrYidAGtvexuN+mikXwqaVknv57eZFxrLlJ1RW3r5E1DggLg+d7pnDUZtGN+7GNPE3KiSv2W0Ft+5Njipvim939jXt8kmFv0eZ1jyjlO7ua74HvWe/jw/3L7o17ez2cvhf2J1RehO5NFOfWso6twjN4Hn54AdWKQ7jfcL8QrRVyvp974l0+aKbxI49+0OcX1+TLe6QAXJFufoqtJ7lxxJLd9Dnm18T6SsbURGwfrfhmHvNPYRY+a6DAcMih1T7HNagp42QrYdGXfBMUbUQtkbx3jk7iFS5FDpscGX+LkK+tTRvMkB1Bvw8QbH4rS009mb00+h9IehAEAQBAEAQBAEAQBAEBUYsTzYqWX0bEWeOjyrN46WHx92ynWQ3m8HZIrNTH8qqpppTlgY+z3fst0DG8ybfFWUJ+Bjxrhzkyrsg78iVk+UV/Yk8JrX11SxoGSnhs4MG7TRmbmb8OFlGyKY4tLb5zkSca6eXcorlCJOY7/eJ46Qe4B0k9vsj3WHvPooOP+FW7n16Iscn8axULp1ZnrKpz6hlPCcrY8r5nDg0G7Yx3217FhCCjW7J9X0/yZ2WOViqh0XX/BzLGHkzyk7+kd/EQPRdTiLamPoclltu6TfmaakkYLwBenpafZ7XFlR0f1ZGm4/aGoPldU2rVKVXH3Rc6Pc43cHZlogb/wBqSf8Ap2/xKqbfsi9S2jFPNaa7FlsoBaJIg9ovmnw1A+o/I/8ADfofJ2UqXj++pV+a+6IWUvDlG35/uTgUQmrmQ2O18Ra+BzXyOc22RjS4i+433DndSaK58SnvskRMm2Gzg+bI7CjVVDckj+hEZDJMv0rjYHV25twRuut9yqqe8fe3/Qi0O+9cMnsl+pN/2RF0LoQwBjgQRxN+JO8m+t1EV8/EU9yc8eHA4JEPgYMkM1HMbuivHfmw+47yUvI2jON8Oj/4yHjbyrlRJ80VlmIlzX0VadQ7KyU6ljxoMx4jt7VZOjh2yaPqip8fi3xr/ozf2Fc+Colp5Ba7cw5XGmYdhBC06k4XVxtiSNM46bJVSJPYLETJ07Sd0rnjucSfW6i6jQocEl3RM0y9zc4vsy2KtLYIAgCAIAgCAIAgCAIDy6HjOZ4LLfFS48ZJP4XD8l0eRDbAS+SOWxp757fzZj2rrDNOKeBvUY6zWt+s8+87zJ+K9wK1TV41nVmOoWu67wa1yLfsxTxUzHRB4dI0Z5iOB5E8LcAqnMsnfPja5di5wYV49binu1zZi2ckAinrJP1jnP8A/bbcNHkF7krecaV2/dnmI9oSvff9je2YpS2LpH/STHpH+O4eAsFpyp7z4V0XIkYdfDDil1fM5vtXT5KuYc3Zh3EA+t102nz4seJymowcMiSIlTSCEAXoLjsdQOhtVPikcCMsbWNubHe88hpYKh1K9WvwYtLzL/TMeVX40k35EhFix+Xvk6CfWADJk62/fa+7tUV0L2VLiXUlxyH7W2ovoTgxqQ+7ST/vZG+pUP2eC5uaJ3tU3yVbNHGZJ5onskZDBG4Wc6STMQOwAAfFbqI1wmpR3k/kjRkztnBxltFfNkRV7clgbHC0SZWgOkdcBxAsS1vLxU6rSeP3p8t+xAt1jgShDnt3I8bd1N72jtyyn1upP8Ip26sjfxm/fsSmEbbx5yZosjn2zPZcg20F27/FQ79JsUfce5MxtYg5fiR23LtBM17Q5hDmnUEagqmlBxez6l7CcZx4ovdFexkdBWQTjRsl4ZPHVh8x6KdR+JRKvy5r+5X5H4N8bPPkyI2zw1k5fLAbyx9WZg96w3Otv0+IUzTsiVW1dnwvoyBqePG7eyvquqMmxGKCSNzJADJEw9G7jkI3X7CPReajj8FilDpJmWm5HHBxn1SND2bSf3iQc4/R39Vv1eP4MTTo0vx5o6OueOmPUAQBAEAQBAEAQBAEBXcZxboq2mZfqvDge9xAafMfEqbRR4lE5eRW5OS68iEfMq+D05GLObyfIfNpP5q0vnvgp+hU49f/AM9r1NbGZWUjnxwOzTOJ6WXi25vkZy36lZ40JZCUrPhXRf3Zrypxx5ONfOTfNk1TUZpcMledJJRc8+to0d9j5lQ7LFflpL4V/YnVVOjDbl1l/clcWpw2lgph9d0cXe3Qv+AKiVy4rZWeW7JlseGiFS77Il8RxGKBmaVwaBu5nsA4qPVTO6W0VuSrb66I+89jlG0eKCpndIBlBAAB32HE9q6vCx3RUotnH52Qr7XNIjVMIR4gPprC4gAEkmwA4k8FhKSim5dDOMXJ7LqdmwSJzYImyCzgwAjkQFxeRKMrJOPTc7rGjJVRUuuxr/2flqnVDnNDDEGWOliDe5K2eLvSqkue5r8HhvdrfLYwYxtTBCxxa9r3/VY03ue224LZj4Ftskttka8nUaaovZ7s5fiFfJM8vlcXOPkOwDgF1FNEKY8MUcldkWXS4ps11vNB4h4EPSw7IbQOppA1x+ZcesPsn7Q/NVeoYStjxx6otNOzpUz4X8L+xd9s4s1G9zd7LSNPa0ghUeC+G5J9+R0OoLiocl25la2uhex0NbCSMzW5iOBt1SewjTwCssFwnxY816FTnxlDhyIPr1NnZWKKd7p2fNyBjmzRj3SSNHt5Ala812UpVS5rfkzZhRrubtjyltzRG7CyCN9RK7dHEb+e74KRqPvwrgu7I+mvw52TfZFy2PrXTUrHuN3ZnX78xVPm1Kq1xXyLzAudtXG/mTaik0IAgCAIAgCAIAgCA517SnEVERG8R3HeHXXQaRHirmjmtalw3RZIyWjMmIC1n07cv4ruqfRvmosd57YvlL7Eh7V75S7x+5XNnaAOLqqov0UZza75JODRz1VjmX8EVRV1f2RW4dHHJ329F92XPa92aCIHTPNECP3gbKmw1tZJ+SZe5z4qo/No09sNoI4Xsa1meZnWaTfKwkWueZtfRb8HCncnJvaL+5H1DOhS1FLeSKBXVskzs8ri53bw7AOA7l0NVEKo7QWxzdt87XxTe5gW40m5hOGPqJOjjAzWubmwA5lR8jIjRDikSMfGnfPgiSVXsdVMOkecc2EehsoteqUSXN7EuzSsiD5LcmNktk5BIJahpZkILG6G57ewKHn6jGUeCvnuTdO0ySn4lnLYv6oTpCj+0PGdPkwG8Nc434XuBbwV1pWLu/FfY5/WMvl4KKEuiRzbCHgQBAEAXnU9OkbO1Znw57XaljHM7wBcfAhcxl1KnLW3fY6vDtd2G1LsfVLNGcNgEwvG9jY3H7N+qHeBtqsJxmsqTh1XMzg4PDip9GVWlbJQVjc18t7E8Hxk2zeG/wAFbWOOZjtrqv3KatTw8lJ9H90SW0FJ8lp5hxqKjq/hjr+qjYk3kXR3/pRKzIez0yf+pk77PP0Nv33+qhap/MP6Fho/8uvqWdVxahAEAQBAEAQBAEAKBlB9o7A9kMzDcXcwkfAeYKvNIk4ylBnO61FSjGyPoZ8BofldBFG51mMkOe28taSQL8N4WrKsePkyklzaNuHWsnEjGT5JkdXVjamqhpYRaCN4AA3Et1Lu7SykV1OmiV1nxNEWy1XZEaa/hTLNtnpFE77NRGf9SrcLnKS80y21BbQi/JopW3X6ZJ3Nt5K90v8Al0c9q38wyvqyK09QE9sNNlrGcnBzT5X9Qq3VIcWO35FnpM+HIXzOrrlUdieoDTxatbDC+RxsGt+O4DzWymt2TUUaMi1V1ykzi8spcS5xJJ3km5Xa1wUI7JHC2Tc5NtnyszWEB4gCAIAh6XzYt2WhqCd13fwBc9qK3y4r0Ok0x7Ykm/mSFJRdJhTWcTBcd9swUWdvDmcXzJUKuPB4fkQ2z8zK2H5LUH5xgvE/61v6cuIU3LhPFs8avo+pBw5xy6/Bt+JdDD7QHuaYInG5ZF1jzdoL/BbdJSfHPzZq1iTXBW+yLbslGIqaGMkB7ml9uJubk/6h5qozZOy6Ul0LrT4qumMH1J1QyeEAQBAEAQBAEAQAoDmU0lp6mjkNmSSExk7mSnrNPcSbLoYx/DhkQ6pc/Q5ac9rJ48+jfL5G1gkr4MPqw67XNkLbciWsH5rXk8N2VW10aNuM5UYlifZkXsrIIBLVOF+jbkYOcjv6eql5ydso0R79fREPAkqVK99unqy0Vrnz4VncbvyB9/2gbqpglVl8K6dC4nJ3YXE+vUre3AzSQzDdLC0jw/8A0Fa6W9oyg+zKjVFxSjNd0VxWpVBDwltkh/fIfvf7SoOofy8ifp38zE6+FyJ2x6gNLGMPbPC+J2gcN44HeD5rbTc6rFNdjRkUq6twfc5LjGES0z8sg0+q4bnDsP5LrcbLhfHeJxmVh2Y8tpGgpRECAIAgCALzc9RfOiMGEEH3pBoON3nQeRC5yU1bnb9l/Y6aMPBwNu7/ALm9jGJGjFIPqWyyD9nKBfvG9aqKPaHY117G7Iv9mjWn07lPmjNNXDLuErXNPNjjf0JCt4tX4mz8v2KWSdOWmvP9yZ2ppOlr+sbRRxNdI7k0Zj5ncoWHb4eM1H4m9kTs6rxMlN/Cluzb2Nq3VNXLMdGtjDGN4NaToB4N1WrPqVFMYd2+Zu022V98pvolyLwqcvggCAIAgCAIAgCAIDmvtHocs7ZBukbb95v9CF0WkW8VbrfY5bWqnG1WLubZrzU4a8AXmDmNcANXHM0Nd4jj2LRKr2fLT/p6m+NvtGG4r4ujInaim+TxQU3EAyydrzp8NQpmDLxrJ3P0RCzoeBXClerLxstEHUMTTudHY9xuqTMltkyfzL/BhxYsY+aKhiNKXUTmH6SklLT+Gdx7rW8la49ijkKXaa+5UZFbnjuPeD+xVVdoomEPDPQ1RikZI3exwI7exarqlZBxfc202uqamux0rDNtKaQAPd0buT91/vblzF2mX1vkt0dZRqtE0lJ7Mn46ljm5muaW77ggjzUFwkns0WCtg1umaEe0VM5xYJmXHbYctHHQrc8S5R4uF7GiOdQ5cPEtzYxShZPE5jwCHDQ8jwIWNNsqpqS6meRTC6txfQ4xIzKS07wSD4Gy7SEuKKZwtkeGTR8rMwC8AQ9CDYsGy+AGZwkl6sDTqTpnPBo7L8VV5+aq4uEOcn9i10/BdklOfKP7lu2g+eqaambuaelk7Gt0aPP8lT434dU7X6L6l1lfi3Qpj0XN/QjfacNIO93oFL0b4pETXV7sSKkoTUUcM7Rd8J6N/awG4PgD6rf4yovnU+kiN4LvohausX9jb9oGKAuEDLbg6UjibdVp7t/iFhpWP1sl9DLVsnfaqP1Jv2eUOSmzkayOzfujRvooWq3cd2y7Fjo9LhRxPuWlVpbBAEAQBAEAQBAEAKAgdoaaOrjkgDh0rOs0HQg2uD907rqZiWSomrOxX5tcMiDrT5lG2RrjT1Ya/qhx6N4PA36vkfVXmfUr6OOPbmc/p1rx8jhl35Gx7RD/AHrX/Dbb4rDSNvBfqbNZb8clBixp/wCz2Xs0xDpB94Bo+Kh+z+N40/mTVkujwY9tiQx2MQVDZiPmZ29FPyH2HH0uo+PJ2VuC+KPNEnKjGu1Wf0y5MoWNYa6nmdGd29h+007j/wBcl0WJkK6tS/U5rLx3TY49uxoqTuRthb+fgsVJPoeuLXU8WR4Z6eORwIjDyD7waHWI7baLRN0p7y23N8I2tbRT2PiCB0jgxoJcTYADW/csrLYRi5N8jGuqc5qKXM7ZRxZI2t+y0DyFlxU5byb+Z3dcdoKL8jj2O0/R1EzeUhPgTmHquxw58dMX8jiM2HBfJfM0VKIp4SvGermXmm9n1wC6feNQG+hJVBPWWm0onQV6Juk5SJjDtiqaMguDpCPtkW/yiwUO7U7rFtvsifTpFFfN8z5nnbLOXGwpqTUng6W2gHY0fFYqDhBL+qf7f+xKcZ2b/wBEPuzVwqctiqMQlHWkB6MHgwe4PE2W22Kc4Y8e3X1NVM3GE8mfV9CCxqpdLh9O9xu5sjmuPnv8gp+LBVZc4rpsV2XY7sSEn13JjYaqEVFNI73Wvcf9LdFF1OHHkxiu6RM0uxV4spPsVXDKJ9bU636zs0jvstvr/IK0utji0JfoVNNUsu/f9TqtBPHrHEQejAabbm6aNvztwXLWKe/FLudfVKG3DDsbi1m4IAgCAIAgCAIAgCAqW3WGPytqYSWyR+8W78m+/h6Kz066O/hWdGVGqUS28avqirCpjrCBKRFU7myfUkI3Zxwd2/8A0rSVdmKvd96Hl5ehTxshlNcfuz8/P1JLbbD5HupS4dZ7RE62vWvz8SVG06+MY2Ly5kvUseUpVvz5Gjt+zLUMaNzYWgeZW/Sverk33ZG1X3bYrySL1TBlXRsD9RJGM3Y62tu0FUk+Ki98PZl/Xw5GMuLuirzUBmaaSY2qYReB5/WM4C/grGF3hNXw+F9V5FZZR4sXRZ8S6PzKzhlFeqjilBHzga8H08VbX3/gSnX5FPj07XxhPzOs1OFQyNDXxMcALAEDTuXJwvsg91J7nYzxqprhcVsakWzFK03EDPEX9Vtlm3vk5M1R0/HXNRJSKFrRZrQByAsozm3zZKjCMVska9Q+GK739Gzm42B81sirLPdW7NcnTX7z2RE1G2lI29nlxH2WuN+42spUdMyJbciHPVsePc53j+JfKJ3ShuUGwA42AsL9q6TDodFSgzmM3IV9rmiPUoiHhXjPUde2WxMT07HXu5oyvHEOA/Pf4rjc2h1WtHb4GQrqU+5jxTEXSONPTG8h0keN0TeJJ+1yCVVKK8SfTt8zy+5zfh19f2IaWATPbRQX6CI3qH/aN75b8STqf6KWpOuLvn8T6IguKtkseHwrqzJ7Q5wymjiboHOGg+y0X9bLLSoOdzm+39xrE1ClVx7kJh9MZMLmtvZNn8AGk/C6mXT4M6PzRApr48CW3Zm9TYY44axuZsbXvMkrnHczhYcb2Gij2Xr2xyS3a5IlQx37Got7J82Qr8UsPk9EHBrjYv8A1kp/2jsU1Y+/42T27dkQPaNvwcfv37s6Ls7hYp4Gx8d7zzcdSVz+Te7rHI6bDx/BqUSUUclBAEAQBAEAQBAEAQHy9txY63TfY8aUlszl22Gzhp352C8Lj/kPI9nJdPp+crY8E+q+5yepYDplxw6M29ldpBeOKq6zWuvE872O3C/ZqdeF1oz8Freyr6o3afqC3Vdv0Z77Sae00cnBzCPEG/5/Be6NP3JRPNbh78Zrue0VS44USxxa6GW4IOoGa/8AuKwuris3aS5SRnTbJ4O8XzizcoqxuIRhrndHVx9aN40vbiOzmFquplhz36wZtpujmw8rF0PJoRVu6Ob5iuj913B9txHMei8jJ0Lih71b+x7KHjvhn7ti+5vM2rdTkR1sTmuH122LXdoWr2FW+9RLf5d0b1qEqfcvj07+Zlft3S206Qnllt6ryOlZDfMyes466FdxXbuZ9xC0RjmbF38h8VY0aRCPxvf9iryNZsnyr5Iq9RUPkOaRznHm4k+qta6oVraK2Kmy2dj3k9zGthrC9PAgC8PSw7HUNS6TNA4xs+u8+6RysfeKqtRtpUOGa3ZbabTfKfFB7Is9dXGR7qahADibzzAWa2/vG/Fx/wCuyrrq4Erb/ovMtrbuNuqj6vyIDFMVbE0UlIere0knF7ibGx/NT6cZ2b33eXJeRXXZSr2oo8+b8z32hTfOxR39yL4n+jQstJiuGU/NmOsTfHGHkid2RyQ0BfNYMcXOdfiD1bdt7Kvz+K3K2h1WxY6fwU4nFZ0ZTsexx1QQ1oyQtsI4xyGgJ5n0VziYcaVxS5y7spczNle+GPKPZFt2H2b6MCeYdcjqNP1RzPafRVOpZ3iPw4dC40vT+BeJPqXIKoLw9QBAEAQBAEAQBAEAQBAaOL1UUbD09ujd1XXFxrzWymE5S9zqaL51xh7/AEKHiWy8chLqKVjwdejLhcfdP5FX1GoTguG+L9Tnb9Prm+LHlv8AIz09HPPTmlnY9skfWhc4aEDTLm3btO7uWmVtdNyurfJ9TbCq2+l02R5roebFU5fHV0zwQSBcHgbFu7vsstRsSnXdHoeabBuuymS5lTje+KS4Ja9jvEEH+iuGo3V8+jKZOVNnLqjo1E6HEoAXjLKzQkaOY7g5p5Fc3bGzCt2XNfZnT0yrzqt3ykjXqaiWBvR10fTwcJQLkDhnHA9qyjGFj46JcMvL/BhNzqXBfHij5/5I6fZKGdvSUUzSPsONwOy+8eKlw1Kyp8N0fqRJ6ZVcuKiX0K/XbP1MXvxOtzb1h5hWNWdRZ0kVtuBfX1iRZUpSi+jIjjJdULrIxPQsXJLqeqLfJIk6HZ+plPUidbm7qjzP5KLbnUVrnImVYF9nSJPR7PU1KM9bKHO3iNvHw3n4BV086/I5Ux2XmWNeDRj875bvyJWNlRWANY35LS7rDR728gB7oUSTqx3u3xT+yJsY3ZHuxXBD7kftRiUdLH8kpQGkj5xw3gHgTvzHnyUnBx5Xy8a3p2IufkQx4eDV17kDsjQdNVRi2jTnd3N3fGyn6hcq6H8+RXadS7b18uZIYxQvq8RkYzcCA48GtAAJUbHujjYik+rJWRTLJzHFLkjYxulqKl7YYInNgi6rc3VaSNMxvv7P6rXi200p2Te8mZ5dV1zVcFtFG1g+GUdIQ+omjfKNwGoaexouSe0rXkZORkJqEWom7FxsbHalZJOReIZMwBF7EX10PkqVrZ7F/F7rcyLwyCAIAgCAIAgCAIAgCAIDHPC17S1wBaRYg7iF7GTi90YzgprZnMtp9lH05MkQLot+nvM7+ztXSYeoQujwW9f3OWztOsolx19P2NDDtpamH3ZC4fZf1h8dfipN2BTaumz+RFp1C+p9d/Us+D7YwOkzTRiKQjKXt1aR28R4qqyNMtjHaD3RbY2q1OW847PzMG2OAdJ/eaazw4XeG63/AG2236b+5bNPzPD/AAbeXkatRwlZ+NTzKxgWKupphI3dueObeI71aZWPHIr2KvEyZY9il+p2CmnbKxr2kFrhcdoK5CUZQls+qO0hONkOJdGQ9dspA92ePNC/7UZy/DcpVedZFbS5r5kSzT65PihyfyNf5LiEXuSxTt5PBa63eN62eJiWdU4v5dDT4eXX0akvmYpMQqf12Hh/3XNd6grJVVf0W7GDtu/rqNY1gJ/7qdf7rPXKs/D/AP2/cw8Xf/wGeKqqb/M0DI+1xaPgAsXCn+u3cyUrv6KtjMcMrpvpqhsTTvbE3XuzErDxsav4Ibv5m32fKs+OWy+RvYZszBCcwbmfvzv6zr+O5abcy2zl0XkjfVgVV8+r82NqMZFLCXC2d2kY7efcN6YeM77Nu3c8zspY9W/fscpYx8slgC97zw1JJ3ldY5Qphz5JHHqM758ubZ0TA6SLDoc072iR/vc+xjRvNlzmTZZm2bVrkjpsWqrBr3sfNkJWbZhhcKSJrczi5z3alxPG38yptWlOW3iv6EC3V1FvwY/Ur1Xik85s+R776BoOh7A0KxjjU0rdJIrZZN9z2bbLlsjshkImqAMw1Yz7PIu7ezgqbP1Hj9yvoXenaZwfiW9S7KnL4IAgCAIAgCAIAgCAIAgCAIDwhDxpPqVzF9jYJiXNBjcd5ZuPe06Kwx9Suq5dV8ysydKpu5rkyuT+z+Ye7LG4doLf5qxhrMP6osq56JYvhkj7wyhfRPu+tijF7uYLuzc+rff2rC+2OSvdqbfmZ49UsWW8rUvkZcZxfDZCSY3PcfrMaWnzNljj42bFcnsvmZZGTgz6rd/Iw4bthFTs6OGGQtvcB0m6/LTdxWdul2XS4pyW/oY06tXRHhhF7Gz/AMRP/A/1/wDKsP4K/wDV9jZ/HF/pJah2mlkYHiklyHcWlpv3A2JUKzDhCXD4i3J1WfOyPEq3sZ49rafNlkL4ncpGlvx3LB4Nu28dn6GxajVvtLdepvT41TsaHumjDTuOYa93NaY41snsos3Sy6YrdyRoN2pY/wChiml7WsIHm6y3PClH42l9TR7fGXwRbNHE9sJICOkpHtvuzOGvkDqpFGnRu+GaI9+qSp+KDRpf8Q//AC5/z/8AKpH8Ff8AqI38dX+kjq/aClqXh9RDLoLAB+gG/dpvW6vByKE1XJc/kaLc/HvmnZF8vmS1DjlE2MtpyKd50DnRk27z/VRLcXKc97FxL1JVWZiKHDX7rIl+y8tQ4vbUxTX+tmN/IXt3KXDPrpWzg0RJYFl8uJWKRt0ns+efpZQByY258z/Ja7dZW3uxNtWhtv35FswfZ6Cn+jb1uLzq7z4eCqr8u274nyLjHwaaPhXMlVGJgQBAEAQBAEAQBAEAQBAEAQBAEAQGlimGtnZlcXgc2OLT8N62VWuqW6NN9Ktjs3sUqu9n7xrFKHDk8WPmN/krqrWF0lH9Chu0SXWEtyIl2Pqx+qv3Ob/NTVqmO+5BlpOSuwi2Qq3fqrd7m/zSWqY67iOlZMuxYsF2Ea0h1Q4P/Yb7vid5VZk6s5rhrWxa4ujKL4rHuWutrYqdmaRwY0DT+QA9AqyFc7ZbRW7La22uiHvckVCtr58QvHTxBsO4yPHpy8NVaV114fvWy3l5Ip7bLc33ao7R82Y5dgnsAdFKDI3Wzm2BPx+Kzjq0ZNqceX3MHo04pOMt2b+GbUmJwgrY+icNA4Dqnt03d407lHuwfEXiUviX3JNGf4cvDvXCyx1tHFUR5XgPY4XH5EEKvhZOme65MsrK68iGz5plGxPYKRpJgeHjgHaO7r7j8FeU6xHpYtigv0Saf4b3Il2ydWD9CfBzf5qYtTx2upBel5C5cJnp9iqtx1a1na5w9Bda56tQly5m2GkZEuvIn8K2CDCHSyuvyj6v+rf6Kvv1VzXDGP6llj6PwPeUv0LlBEGtDRewFtSSfEneqiUm3uXkVwrY+nvAFybAbyV4lu9kHJJbsgqnbGkYbGS5/Za5w8wLKdDTsiS34Svs1THg9uIkcKxWKoaXQuzAGx0IIPcVGuonTLaa2JVGTXfHirfI3lqN4QBAEAQBAEAQBAEAQBAEAQBAEAQBAEBE7SYsaaEvDC8k5WgbgTuLjwCkYtHjT4W9kRMzIdNfEluyu4Vs5LVPE9cSRvbHu07R9Udm/mrC7LroXh4/1ZWUYVmQ/FyX6Il9qcUNHAOiYLk5W6dVvgPRRcOj2m3abJudf7LVvWiE2V2smlnbFLZwfexAsW2BPDhp8VNz9Orqr44EDA1O22zgn3LfieFxVDMkrQ4cDxB5g8FU03zqlvBlxfjV3R4Zopj21OGOu28tMTu5f/E/Aq2TozY8/dmUzWRgT933oF8p5czWusRcA2IsRcXsRzVLJbPYv4SUluZF4ZCyAIAgKR7ScQc1scLTYPu53aBYAd1z8Fc6RQpSc32KHWshxioLuV7ZTZ35WX3eWtZa9hqSVY5+b7Pskt2ys0/B9pbbe2xf9m8CFI17Q8vDnZhcWtpay5/KynkSUmtjpMPDWMnFPcmVFJoQBAEAQBAEAQBAEAQBAEB5dDxtIAoeppnqA8zIY8SF0PW0hdBujC+dm4ub3EhZKEuqTNbsh0bRlBWOxsTXYxVlKyRhZI0Oad4KyhOUJcUXzMLYQsjtPoaeGYJBASYo2tJ46k25XN9FtuybbVtN7mmnFpqe8ESS0Ek+JXtA6xAHbb817FPfkYylFfExHM07nA9xuvXCS6o8VkH0ZkusTYfD5AN5A716k30MXOK6s+WVDToHNPcQvXCS6o8VsG9kzJdYmZzr2mfTRfhn1XQ6N8EvU5fXPzI+hvezH3J/vN/hUfWfzI+hK0J+5L1LvdUxfHqAIAgCAIAgCAIAgCAIAgCA5p7RZCKptiR80NxPMro9IhF1NtdzltZnJXJJ9id9m7iad9yT84d/3QoGrRUbUl5Fjo0nKptljxU/My/hu/hKr6fzI+pZZH5UvQ43RzOzs6zvebxPMLr7a4+G+XY4qq2bsXPui0e0d5E8ViR81wJ+0VW6PFOEt13LXWZSU47PbkQuDR1M94IXOses/rEC27rHl2KZkvHp9+a5kDGWTd7kG9jdxbY2eFhku14Au7Le4HOx3rRRqdNkuHbY35GlXVx4t9zBsvjr6eVozExOIDmk6AE2zDla91szsKFtbaXNGvAzrKrEm+TLp7QXEUhIJHXbu71TaZFO/Zl7q0msfdFV2CkJq23JPUdvJ5K11WEVRyRUaRObv23LDthtUYT0MNukt1nb8g5AcT6KuwNP8b359Cy1HUvB9yvqU+hw2prXEjM+2973GwPK/wCQVvbdj4q4fsUtVGTlviRvVGxlXEM7MriNeo45vDQa+K0R1LHs5NbEiWl5NXvR5llx3aJ1NTxNGsz4x731dBdzhzvwVdi4ayLZP+lMs8vOePSo/wBTRT8NoKivkN3k21c95JDewD8gra62jDjslzKaiq/Nn1Jet2BkY3NFIHuH1bZSe43UWvVq5PacdkTLdHthHihLmamAbUSxHopXFzDdvW95jtw17+a25WBXNeJX/wBmnF1C2tuuf/REYtBUMLflOfMR1c7s2nGxuVMxZUyT8Ig5Ubk14pkwemqnh3ybpLAjNkdl1tpfULHJnjxa8XYzxa8iSfhHQdiqeoZG/wCU58xf1c7s2lhu1K5/UJUymnV0Ol02F0YPxupY1ALIIAgCAIAgCAIAgCAIAgCA5l7R/wBKb+EPUrpdH/Jfqcprf5y9Ce9mn6PJ+Kf4QoGsfnL0LHRPyX6lkxb6GX8N38JVbT+ZH1RZ5P5UvQ4vR++z7zfULs7fy36HD1fmL1LX7Sfp4vwv9xVVo3wS9S31v44ehIezFgyzHjmA8LX/ADWjWZe9FEnQ0uGTLnUMu1wO4gg+SpoNqSZd2pODRw12l12r517/ACOES2s2+Z072gfoX77PVc3pf8yvqdPqv8qvoVT2f/pjfuO9Fbat+R9Sn0j+YXoyGxeQunlLt5kd/ER6BS8ZKNMUvIh5UnK6TfmdY2YgaylhDLWyAk8yRcnzXKZcpSulv5nY4MYxojw+RKqMSzlO3jyax9+DWgd1r+pK6jSorwPXc4/V23kMy7Mx13Rk0uXIXa3y3zePZZY5ssXj2u6meCsrg3p6Exlxf9nzYof/ANf/AM3Ju2okJU7J1r3Oc6MFziSes0alTYajjRiop8iDLTMqUnJrmZ9vmuDqcO94Q2d36XWOktNTa6bmWrJpwT67Er7MPcm+830Kiaz+ZH0Juh/BL1LwqUvwgCAIAgCAIAgCAIAgCAIAgKH7SMMcSydoJAGR9uGtwT2akeSu9IyIx3rl3Oe1rGlLayK3ITZPaP5KXBzS6N2ptvB5i+hU7PwXkbSi+ZA0/P8AZntJbol8f23bJE6OFrgXAgucALA77AHeoeLpUo2KVj6E3M1eM63GtdSvbMYY6eoYAOq1wc88A0G9r8zaysc7IjTU/NorcDGldatuiZM+0r6eP8L/AHFQtG+CXqTtc+OPoSXsx+jm++P4Vo1n44knQ/hkXSTce5Uy6l3Z8LOFyDU959V23/j+n9jhH+b9TpvtA/Qv32eq5vS/5n9TptU/lV9Cq7AfpjfuO9Fa6s/wPqVOj/zBsbcbPvjkdOwExvN3W+q7jfsPNadMzYygq59UbdUwZQm7IrkzHszte6naI5G54x7tveb2a6ELPM01XS44PZmOFqjojwTW6Jus9oEQb83G8utpmsB42JUGGj2b+8+RPs1utL3FuaW2OEvmjiqmC7jGOlA5WvmA7LlbtPyY1TlTLz5GjUcWVsI3x8uZFbJbR/JXOa8ExuNzbeDuuOfcpefhe0JSj1RD07P9mbjLoy1Vm3dOGno873cBlLRftJ4Krr0m5y97ki3s1mhRfDzZWsIxyumlyRSEkm5u1pa0X46bgrDIxcWmveSKzGzMu6zaL7m17SQelhvqejNzz1WOjtcMvUz1pPjjv5G/7MPcn+830Kjaz+ZH0JOhfBL1LwqYvwgCAIAgCAIAgCAIAgCAIAgPlzARYi47UT2e6PGk1syCq9kKSQk9HlP7BLfgNFNr1C+C2Uivt0vHm99tjDFsRSDe1x73u/IrOWqZDXUwjpGMnvtuTtFRRxNyxsa0cgLKFOyVj3k9yfXTCtbQWxrYjgsE7g6WMOIFgTfdvWyrJsqW0Hsa7sSq57zW5kw3C4oAREwNDjc2vqdyxtvna95vcyox66VtBbG4QtRua3IU7J0n+C3zP81L9uv224iH/DsfffhJGuoI5mZJGhzbg2PMblortnXLii9mb7aYWR4ZLka1BgFPC/PHGGuta4vuO9bLMq2xcMnujVThU1S4oLmSTmgix1Cj80Smk1syCrNkKWQ3MeU/sEt+ANlNr1DIgttyvs0zHm99jFT7F0jTcsLrfac4jxF7LKep5EltvsYw0nHg99tywMjAAaBYAWA7FB3be7LJRSWxEV+y9LKbuiAJ3lpLSe/LvUqvOvrWykQrdOose7iajNh6QHVrz3vd+RW56pkNdTQtIx0+hOUNBHC3LExrB2Df3nioVls7HvN7lhVRXUtoLYwYjgsE5BljDiBYE30CzqybKltB7GF2LVc95rc+8NwqKAERMDA7U2vqR3rG2+dr3m9z2nHrpW0Fsbq1G8IAgCAIAgCAIAgCAIAgCAIAgPEB6gAQ8QKBheHoXoCA8Xp6eoYBeGTPEZ4j1eIyC9PAgC8YQXqAQBAEAQBAEAQBAEB//9k=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tr-TR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386179"/>
            <a:ext cx="2486025" cy="18383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4" name="Metin kutusu 3"/>
          <p:cNvSpPr txBox="1"/>
          <p:nvPr/>
        </p:nvSpPr>
        <p:spPr>
          <a:xfrm>
            <a:off x="2548095" y="548679"/>
            <a:ext cx="4396740" cy="1383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b="1" dirty="0" smtClean="0"/>
              <a:t>Birleşmiş Milletler Çocuklara </a:t>
            </a:r>
            <a:endParaRPr lang="tr-TR" sz="2800" b="1" dirty="0" smtClean="0"/>
          </a:p>
          <a:p>
            <a:pPr algn="ctr"/>
            <a:r>
              <a:rPr lang="tr-TR" sz="2800" b="1" dirty="0" smtClean="0"/>
              <a:t>Yardım Fonu </a:t>
            </a:r>
            <a:endParaRPr lang="tr-TR" sz="2800" b="1" dirty="0" smtClean="0"/>
          </a:p>
          <a:p>
            <a:pPr algn="ctr"/>
            <a:r>
              <a:rPr lang="tr-TR" sz="2800" b="1" dirty="0" smtClean="0"/>
              <a:t>(UNICEF)</a:t>
            </a:r>
            <a:endParaRPr lang="tr-T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03512" y="1628800"/>
            <a:ext cx="8424936" cy="4892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/>
              <a:t>1946 </a:t>
            </a:r>
            <a:r>
              <a:rPr lang="tr-TR" sz="2400" dirty="0"/>
              <a:t>yılında </a:t>
            </a:r>
            <a:r>
              <a:rPr lang="tr-TR" sz="2400" dirty="0" smtClean="0"/>
              <a:t>kurulmuştur. </a:t>
            </a:r>
            <a:r>
              <a:rPr lang="tr-TR" sz="2400" dirty="0"/>
              <a:t>Birleşmiş Milletlere bağlı olarak çalışır. Amacı, eğitim, bilim ve kültür alanında milletler arası iş birliğini gerçekleştirerek dünya barışına katkıda bulunmaktır. </a:t>
            </a:r>
            <a:endParaRPr lang="tr-TR" sz="2400" dirty="0" smtClean="0"/>
          </a:p>
          <a:p>
            <a:endParaRPr lang="tr-TR" sz="2400" dirty="0"/>
          </a:p>
          <a:p>
            <a:r>
              <a:rPr lang="tr-TR" sz="2400" b="1" dirty="0" smtClean="0"/>
              <a:t>UNESCO</a:t>
            </a:r>
            <a:r>
              <a:rPr lang="tr-TR" sz="2400" b="1" dirty="0"/>
              <a:t>: </a:t>
            </a:r>
            <a:r>
              <a:rPr lang="tr-TR" sz="2400" dirty="0"/>
              <a:t>bilgisizliğin kötülüklerini ortadan kaldırmak, milletler arasında dostluk kurmak, insanları barışın kurulması gereğine inandırmak için çaba harcar. Bunun eğitimle sağlanabileceğine inanır. Bu nedenle okuryazar oranının artırılmasını sağlamaya çalışır.</a:t>
            </a:r>
            <a:endParaRPr lang="tr-TR" sz="2400" dirty="0"/>
          </a:p>
          <a:p>
            <a:r>
              <a:rPr lang="tr-TR" sz="2400" dirty="0" smtClean="0"/>
              <a:t>Kültür </a:t>
            </a:r>
            <a:r>
              <a:rPr lang="tr-TR" sz="2400" dirty="0"/>
              <a:t>alanında, ulusal kültür mirasının çeşitliliğini kaybetmeden korunmasını destekler.</a:t>
            </a:r>
            <a:endParaRPr lang="tr-TR" sz="2400" dirty="0"/>
          </a:p>
          <a:p>
            <a:r>
              <a:rPr lang="tr-TR" sz="2400" dirty="0"/>
              <a:t>Dünyaya bilgi yaymak, barışı sağlamak için çalışan UNESCO'ya Türkiye de üyedir.</a:t>
            </a:r>
            <a:endParaRPr lang="tr-TR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285775"/>
            <a:ext cx="3390900" cy="13430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3" name="Metin kutusu 2"/>
          <p:cNvSpPr txBox="1"/>
          <p:nvPr/>
        </p:nvSpPr>
        <p:spPr>
          <a:xfrm>
            <a:off x="2063552" y="692696"/>
            <a:ext cx="32899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 smtClean="0"/>
              <a:t>UNESCO (</a:t>
            </a:r>
            <a:r>
              <a:rPr lang="tr-TR" sz="3200" b="1" dirty="0" err="1" smtClean="0"/>
              <a:t>Unesko</a:t>
            </a:r>
            <a:r>
              <a:rPr lang="tr-TR" sz="3200" b="1" dirty="0" smtClean="0"/>
              <a:t>),</a:t>
            </a:r>
            <a:r>
              <a:rPr lang="tr-TR" sz="3200" dirty="0" smtClean="0"/>
              <a:t> </a:t>
            </a:r>
            <a:endParaRPr lang="tr-T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28800" y="1595021"/>
            <a:ext cx="8280040" cy="4154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tr-TR" sz="2400" dirty="0"/>
            </a:br>
            <a:r>
              <a:rPr lang="tr-TR" sz="2400" dirty="0"/>
              <a:t>ILO'nun başlıca etkinliği, uluslar arası iş sözleşmeleri hazırlamaktır. </a:t>
            </a:r>
            <a:endParaRPr lang="tr-TR" sz="2400" dirty="0" smtClean="0"/>
          </a:p>
          <a:p>
            <a:r>
              <a:rPr lang="tr-TR" sz="2400" dirty="0" smtClean="0"/>
              <a:t>Bir </a:t>
            </a:r>
            <a:r>
              <a:rPr lang="tr-TR" sz="2400" dirty="0"/>
              <a:t>sözleşme kabul edildikten sonra, her devlet onu onaylanmak üzere kendi iç makamlarına sunmak, zorundadır. ILO, sözleşmeyi imzalayan devletlerin yükümlülüklerini denetler.</a:t>
            </a:r>
            <a:endParaRPr lang="tr-TR" sz="2400" dirty="0"/>
          </a:p>
          <a:p>
            <a:r>
              <a:rPr lang="tr-TR" sz="2400" dirty="0"/>
              <a:t>Meslek örgütleri, onayladığı bir sözleşmenin yol açtığı yükümlülükleri yerine getirmeyen her üye devleti, yönetim kuruluna şikâyet edebilir. Bu şikâyet bir araştırma komisyonu tarafından incelenir. </a:t>
            </a:r>
            <a:endParaRPr lang="tr-TR" sz="2400" dirty="0" smtClean="0"/>
          </a:p>
          <a:p>
            <a:r>
              <a:rPr lang="tr-TR" sz="2400" dirty="0" smtClean="0"/>
              <a:t>Komisyonun </a:t>
            </a:r>
            <a:r>
              <a:rPr lang="tr-TR" sz="2400" dirty="0"/>
              <a:t>hazırladığı raporu, bir devlet kabul veya reddedebilir.</a:t>
            </a:r>
            <a:endParaRPr lang="tr-TR" sz="2400" dirty="0"/>
          </a:p>
          <a:p>
            <a:r>
              <a:rPr lang="tr-TR" sz="2400" dirty="0"/>
              <a:t>Türkiye, Uluslar Arası Çalışma Örgütüne üyedir.</a:t>
            </a:r>
            <a:endParaRPr lang="tr-TR" sz="24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991544" y="548680"/>
            <a:ext cx="438658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tr-TR" sz="2800" b="1" dirty="0"/>
              <a:t>Uluslar Arası Çalışma </a:t>
            </a:r>
            <a:r>
              <a:rPr lang="tr-TR" sz="2800" b="1" dirty="0" smtClean="0"/>
              <a:t>Örgütü</a:t>
            </a:r>
            <a:endParaRPr lang="tr-TR" sz="2800" b="1" dirty="0" smtClean="0"/>
          </a:p>
          <a:p>
            <a:pPr lvl="0" algn="ctr"/>
            <a:r>
              <a:rPr lang="tr-TR" sz="2800" b="1" dirty="0" smtClean="0"/>
              <a:t> </a:t>
            </a:r>
            <a:r>
              <a:rPr lang="tr-TR" sz="2800" b="1" dirty="0"/>
              <a:t>(ILO)</a:t>
            </a:r>
            <a:endParaRPr lang="tr-TR" sz="2800" b="1" dirty="0"/>
          </a:p>
        </p:txBody>
      </p:sp>
      <p:sp>
        <p:nvSpPr>
          <p:cNvPr id="4" name="AutoShape 2" descr="data:image/jpeg;base64,/9j/4AAQSkZJRgABAQAAAQABAAD/2wCEAAkGBxQHBhUUERQWFhUXFCAZGRgXGRoaGRofHSAfHRwhGRYaHSojHyYxHhkcJDEiJSorLi4uFyIzODMsNyg5LisBCgoKDg0OGxAQGy4lICYsLCwvODItNC80LC0sNzQsNC0vNCwsLCwsLCwsLCwsNywsLCw4LywvLCwtLCwuLCwsLP/AABEIALEBHAMBIgACEQEDEQH/xAAcAAEAAwEBAQEBAAAAAAAAAAAABQYHBAgDAgH/xABPEAACAQIEAgYECAoIAgsAAAABAgMAEQQFEiEGMQcTIkFRYRQWMnEjQlJUYoGRkxUzNnJzgpKhscEIQ1NjdKKywyTCFyUnNDVls7TR4fD/xAAaAQEAAwEBAQAAAAAAAAAAAAAAAQIDBAUG/8QAMhEAAgIBAgMGBQMEAwAAAAAAAAECEQMEIRIxYRMiQYGx8DJRcZHRweHxFDM0oQUjQv/aAAwDAQACEQMRAD8A3GlKUApSlAKUpQClR2f53Dw9lbT4htKL9ZYnkqjvJ8P5VnuH6Q55smmx7ppj1dRg8ON2mkPNnI3a1uS2GzjcgGtseCc1aW3LzIckjUibCvnHiEkkKqykjmAQSPeKxDL+Cs141xPW5hLJDGTc9YSGt4JhxYL+tb3Gtd4Y4bw/C+WiHDJpHNmO7ufF27z7rAdwFXzYYY1XFb6cvuQm34EvSvniZhhsOzt7KqWPuAuao2UdKuEzjPosPEk3wraRI4VVvYkbatW5FuXfWUMU5puK5EtpF9pSqnxvx3DwdNCssbyGUMbR6bqFsLkMR8rx7qiEJTlwxVsN0Wyv4TaojhfiOHijLOuw+rTqKkMulgwAJB7uRG4JG9d+ZYCPM8E0UyhkYWI3H1gjcEcwRYg7iocXGVS2JOmlYtxLwXmnDWIM2XYrEzRA3CiRmkT3xk6ZB7hc/J76lcj6RMTmnDEzqqemYPtzQspAmiGzEDmjAXuByIG1msOp6S4qUJJr0+pTi8GapSoLg/iqHizK+thuCDZ429pG8D4jwPf+4TtcsouL4Zcy6dilKVUClKUApSlAKUpQClKUApSlAKUpQClKUApSlAKUpQCoTiTiJMk6pNmnnkEcMfyiSBc+Ci4JP1czUy7iNCSbAC5NYRwhmT8adLqYh76U1uin4kaArGLe91J8ya6dPh4+KT5RV/sVlKj59LOa/hjjb0eSTRBhlAJ8yoeRlX4zkEKq+I7gSaZbxDmPEk8eGymIYeGJerQqqkoveZcQymxPMhdyflV2Y3CZdJxbI07vj8XPOdOHg2hUk2VXl+NpAAJBsADddq1rH4uDhThxpGRY4oUvojAAvyCqNtyxAHmRXdkzRxwhBQt1tfK/nXj7ooo227P5wtkhyTLQskrzzNvJLIxZmPgNROlRyCjYe8knJ+kbpDx+C4mkghPo6QuLWALSbAhmJHskH2RbbnXTl/Tc4Z/SMIpG5TqnII+Sr6hv5sLfm1XcpyHG9J+fviJCEjLWeXT2FA5JEvxiB57cybndg07xzlk1CVe/foRKVqokpxH0wS5plHUwwCNpI9EjMdW7CzCJR79id9+VVvhvg7MpsdFNDhJB1ciupktEOywYfjCD3dwrduF+CcHwzGOpiBk75Xs0h/Wt2R5LYVY6z/rYY044Y7dff6k8De7Z/BuKxfpc4UzDOOJGnigMsKxqidWwLAC5N4yQ19TN7IOwFbTSuLBneGfEkXlHiVGA9H3SJ6m4ZsLicO5QOWuvZlUm1w0b2vy8QffXXiOmfEDPC8cSHDXsIm2cjxMgvZvKxA5b861viLhjC8SYfTiYlf5L8nX81xuPdyPeDWG8fdG03DKtLETNhu9rDXH+kUCxH0ht4gd/pYZ6bPNuUak/e3UzkpRWxvMcgz7IVZDJEJog6kdiRNQDD6xttuDyNxWSZrn2YcFZ4rZhBFikF0TE6Ajuh+L1qCw25xuDuO/nU9lXTFhTkGudGXEKLGGNSQx7ijHshfJjcct9r2zhrP8ADccZGWVQy+zLDIASp8GXkQRuDyPvBA5Yxngvjh3eX8P3Za1LkzGOGc7i4Z4zTEYVj6HO+h0bZowx9mQbi6E6lYXuoNjzrccLxBHLxDJg37EyKHQE7SRke0nuNwR3WvyrKOMuA8C+dNBhpRhMQRdIpj8DMG5dVId13uNO+67Lbevj0lyYjJp8rxZBTFJAUfvGuIrsSDuDrbv3DGurLjx6iUae7T5/dfX5WVTcbN1pXJlGPXNcqinT2ZY1ce5gD/OuuvIap0zYUpSoApSlAKUpQClKUApSlAKUpQClKUApSlAKUpQFfx+YLmOdS4FTv6Gzv5azoQX7ttRPvWvOGRYuaCF4cMr9fiAIjpHb0c2RbbjUwGrwCeZtoHAWenGdMuIdj+PMsY9yWKf5Ia+ud42Do/maHAAT5nO3blIv1XWG4VB3Ekiy+4tfYH2sEXhbx1bai/zfRMxl3ty19GPR8OF4OunAbFMttt1iU/FU958W+obbm18TLh5OH5vTApw/VkyauVhvtbe9wLW3va29cDwTZDwGyx6pcTHhWIO7M8ukkm3M3ck25mvMrYqQxspeQgm7KWazG9+0t9zq333vWGHBLVTc3Lk/dfImUlFVRYeAOEm4uzzQLrAlmla+4U3soPyja3lYnusfSuBwceX4NYokCRoLKqiwAFQPR5w4OGeGI4yB1rDXKfF25j3AWUfm1lnS/lDcO5oksWKxB9JeV2UyEKh1A2QLaw7drG/IUyS/q83ApUly6hLgjZsXE0GKxOVFcDIkU2pbPILqBftbaW7vL7KxjiTjXOeG83bDz4hNagG6RxlSGFwQSgP2gcqn+hjIjmEAx0mJxBaOZ0EZkJjI0AdoNck9snmOQqq9Nf5fP+hj/nWmlxQjmeJ1Ly8SJO42X7gOTOc5SDFTYqE4ZzqMehRIy7j4sdhuPGtKqrdF35AYT9F/zGql0hcfTtnoy/LSFlLrG8u1w7EDSlwQLXGprG29txeuSWOWbM4xSVX02XzLp8K3NWr8ugkQggEEWIO4I8xVBg6L0kw4OIx2OkmIuziYqL/RUg2HvJqtRcUYro84v9Exs7YnCsFKySbuqMSA+rmbEEMCT7NxblVY6dTtY5W10r7EuVcyC6V+BRw1ihPhx/w0jWK/2Tnu/NO9vC1vCrx0GZPFheG2xKtqkmYq/ggQkBbeO+q/0hV8zfLo88yiSGSzRypY28+RB8QbEHxArzZhc5xvBOYT4eGYxkSFXAVWBK7BgHBAuLbjuIrtxTnqsDxX3l/tGbShKzcOk7g8cWZH2APSIrtETtf5SE+BsPcQDWFZhnU8uS+hYvWTBIGj6y/WRkAq0bX30kNcX5aABsdtw6JeJZeJeGmOIbVLHKUZ7AagQGU2UAcmtsPi1UuuwvFWZyZdmqiPGROY4cULK0gB7Go8iSpB0nZr7WNRppyxN45q1F39Oq6fkmSvdE/0eZ+Mu4Fy3rT2Zpnw4Y/FOuXq/q7AX3sK0SsH6ScG3DHBWX4It8IkksupfEMxBHeN5bj3eVbdlWK9OyuKX+0iV/2lB/nXLqsa/ux5ScvUtF+B1UpSuMuKUpQClKUApSlAKUpQClKUApSlAKUpQCvnNMsKgsbAsFHvY2A+0ivpVG6X80fKOGI5Y/aXFxEb29kl7HyJS311pih2k1FeJDdKzF4cW/CfGsr/ANZDJOq3HxmWRENvC7hvMVcuh/hoPixmOMPZ6zTBrJJklY6S5vz3JAPeSx+LeurjLhdOM8+wOLwp+CxoCykc10LqJPg2hWTf40aivnHng4k6TMFhcKAuDwkh6sL7LdWpu+3dsFXyN/jV7OTJ2mPu7Ph73RK9vN2YpUzYMfmEWXQ6p5Y4l+VIyoPtYisHxckXFPTOnVaWibEJuttLiJdTG453KNv3i3dVw6ccjxGbwYVsPFJKEL6lQaiNWix0jf4pH11Q+h6L/tDh1Agqsmx2IOhlNx9Z2rDSY4wwyyp70/L3RM3ckj0bWN/0g/xmD90v+3WyVjf9IP8AGYP3S/7dcug/yI+foXyfCT/QT+Rbf4l/9KVnnTX+Xz/oY/51ofQT+Rbf4l/9KVnnTX+Xz/oY/wCddun/AM2fmUf9tGqcC40Zd0VwzHlHhmf9nUf5VkfRNEcy6RYXkN2HWSsT3tpbf9p7/VWl5Qhk6DCALk4CX+D1nnQpIE49T6UMgH7j/BTUYlUM7XPf9Q+cT0RWL/0gsKBjMJLtdkkQ+PZKFf8AU321tFZL/SCYfg7CDv61z9QUX/iK49A6zx8/Qvk+EtnRTmJzLgTDljdkUxEn+7JUf5QKyzptwK4DjgSlbpLEjsAbaipKMLjl2VXfzrQOg5SvAwJ755CPtA/iDVW/pBD/AKywZ/u5P4p/8106fu62UV1/JWXwGvZRg4cDlyJhkVIgLqEFhY738yfHmay7pt4W9IX06D24wBOq+1p+JJtuLcifCx+LVX6FcdMvGccUbOYSj9YgY6FGkkMUvYHWFF/pVduOuI/VfpFgeQXw0+FEU6kXBUO/at36es5eBYd4qscM8GoqLt1f16C1KJlfFvEj8RZdhTM2qWGJ43Pe1mBVj5lbXPeVNelcig9FyaGM80hRT9SgfyrC24E6jpPiwqC+HdhOrcx1IOoi/fuNH1qe+tP4K4lHEPE+Y6DeOJokQ9xFpASPeym3lar63hljj2fJK/u/5ELvcudKUryTUUpSgFKUoBSlKAUpSgFKUoBSlKAUpSgFUnpiwJx3AUxUXMbLL9SsNX+Usfqq7VzZm6R5bIZheMRtrHPs2Oq49160xTcJqS8GQ1aPP3BvFjZbwfj8Nc36kyQm+6FysT6T3fjAwt9I99WHoByfVi8RiyNlAhT3mzv+4R/tGqXxzwhJwlmNt2w7n4KXuYcwrEfGA+21x5XDMs2PBXRtlqRbSzSDEv5qpEpB+to19wNe3mSnCsX/ALf8+hhHZ7+Bs2NxkeX4VpJnWNFFyzkBR7yawHhvM4pOmZZoWvFLipNLEEX61XHIgEXZu8X3rXekHJzxLwXLHENTlVeMbC7KQwAJ2FxcX86zPh3okx8eOjlkkhgKOrjcyNdSDyUAd3yq4tG8Ucc3OVN2jSdtqjdKxv8ApB/jMH7pf9utkrKuMeAMy4qx2qXE4YojP1S6WBVWPxiE3Ngv2VhopRjlUpOkicibVIkOgn8i2/xL/wClKzzpr/L5/wBDH/OtH6PeEsfwpMI5J4GwpZnZFDa9RWwsxUbXA2vWcdNf5fP+hj/nXbpmnq5Si7TTKS+A1vo2hGJ6OMMjC6tCVI8QSwNYnlAfgXpEjE23UT6WJ2Bje6a/dobV9Xd3bh0XfkBhP0X/ADGv7xtwPh+L4B1l0lUWSVbXA8GB9pfL7CKwxaiOPLOM/hk3ZZxtJos4NxWIdPmYDEZ3hoF3aONmYDfeQqFFvGycvpDxq0Zfw1neT4MQQY7DvEBZWlRtaActOx+xi1q6+EOjuPAZh6ZipjjMSx1iQ+wCRsyi51G3Ik2AtYC1Vwdngn2jknXKr9omVyVE/wACZKeH+E4IG9tUu/57Esw+osR9VZJ0+4zruJoox/V4a/1ux2+xF+2t5rEekTo9zHM+IpsVGscyu3ZVHs6qoCqCr2HIdxO96nQ5I9u5zdc/uyJru0jWeFpoZsgh9GdHjWNVBQgjsgAjbv8AEVnnT9lZly3D4kDaN2jb3SWKk/rJb9eu/oT4emyXLcQ+IR42klACOLGyD2reZYi/0a+kuYrxlnma5cSCqwosXk6X1t9UhT9moguy1DlF2o8/o9v1D3jTKTDxf6H0XRgf97u+DST46w9l2sfJSiDwNj3VPf0e8KUweMk+KzxoPegZj/6grKsmymfPMxTDQqWkueyeScg7Me4CwufIDc2FemOEMkj4eyBMPEdQS+pvlPftk/rX27rAd1dWtcMWNwXOTv8AX35lYW3ZNUpSvGNhSlKAUpSgFKUoBSlKAUpSgFKUoBSlKAV+JohNCVbcMCD7jsa/dKAxDhnimLCRy5PnADQo5hSVvihTZQ55gbAq49nbkBcQ3TREcJnUEIYskWAjVD47uCdtt9Iqy9NXBjPP6fh0LAgCdVFyLCwkt3i2zeFgfE1lGOzFsZlkaOS3UqVjJ5hDvpv4A7r4aiOVrfQaaMZtZoea6/M55NrZnrHL+zgkB5iNbjvG3ePqrprK+NeLH4T6Q8PJcnDS4RFlUbggPJ2lHyl1A+YuO+tEzaN8xyOQYaXq3kiPVyixAJHZI8vPz2rxZ4XHhk+UjdMr+c9I2DyfiNMLIxudpJBbRET7Ic/xt7O1/K4A3FeYMFwNmGYZlJEMNJrQnWX7K3/SNs1+exN+dWngzpCn4PxHoeYxyGNDYah8LCOQsD7aeFu7kSLCu7NoY8P/AFO2ufXqZrJ8zXeKs/8AV3ALJ1E0+qQJpgXUwuCbkeHZt9YrBOOJMTxTxG+IGCxMalVVVMUhNlHMkLa+52Feh8ozeDOsIJMNKsiHvU8vIjmD5Heu2ubBqOwfw7lpR4jIeDOOpch4eiw8uW41jEukNHExDbk7hgLc/Opz/pQ/8szH7n/7rQqVEs2KTbcOfVkpNeJj3F3G2M4jwPouDwWLgExCPJJGwNm2sLCyjfdieV/G41nL8IuAwEcSezGiovuUAD9wr94rEpg8OXkdURRcsxCqB5k7Csk446Wtd4MruzMdJn0nv2tChFyfpEe4G9xaMZaioY40l73ZDajuy/Y7jXB4HiRMG8oErj9VSbaVdu5mvsPIXtcXsVeVs44WxuV6GxGHlBlPZPtlmJ5EqSQxJ5Hc3r0TwHh8XheGIlx7BpgPewX4qu3xmA5n+PM21WlhihGUJX78CISbe6LATavPnRhizF0qn+8edW876n/igq8Yziw5z0r4bBwt8DA7mQj48ixPt7lPZ/OJ8BWUYjMmyDi7FyQm0izTJGxAOnU7KW9+m4Hm1+6ujSYJKMovnKPraInLk+po2d59hejfDTRYQLLmEzF5GAuELEsA3kNXZjHvNr3Ol8O4NsBkcMchLSCMa2PNnO7k+9iT9dYP0UcLPxFxGs8gJggfW7Nc65B2lW55nVZm8hv7Veiaw1qjBqCdvm2TB3uKUpXAaClKUApSlAKUpQClKUApSlAKUpQClKUApSlAflwShtsbbd/7qxvOsBk+a5pJBjEOXYtWsxU6YnvuGViDHpI3uwU7+NbNVL6SOBV4twQeOyYmNewx5MOeh/K/I9xPmQenS5FCe7avxXh+xWStFJ6W8mc8LYOfUJeo+BaVSCrowGh9j3lQD9JzzFjVl6Ec/wDwnwycO5u+GOkX/s2uU+yzL7lFYp12J4enlgbXHe6ywPfQwPyk5Hycb8ip76nOi3PRkXGkZJtHN8C9zyDEaCT5OF38Ca9XLpm9O4Xdbr1/Jip949KVhPTvDOeIkkeMiBYgqSAdkkklgzDkbkWBt5Vu1fxlDCxFx515Gmz9jPjqzaUeJUecci4GzQZYmNwYK6l1KI5dExXuNtgQRvYtuO6uvAdLGZZY5Sbq5SpKsJU0uCNiCUK7g7bg8q9CAWFY7nfQzLjczmljxaASSs4DRm41sWsWDbkX52F7d1ehj1eLM326XTYo4NfCcadOUoSzYSIt5SsB+zoP8aj8y6ZMdiUtEkMPmFLsPcWNvtU1tsORwRZUuH6pDGqaNJUWta3/AOPnWSYPoWnXNAXxEQhWS4sGZygba4IABI57m3nUYcujdtxqvq7ElPwZW844dzjOstbFYtJ5ETtaZGAYDvZMP8UADeyg78jvb99DsUknHETxxGRFDB2tdYwVNm1cgb28zc2r0bXzggXDR6UVVHgoAH2Cs3/yLeNwcVv8vAns97PpVZ6ReIvVnhWSVT8I3wcX57XsfqALfq1Zqwjp1zv03iCPDIwKwJqax/rH7j5hQv7Zrm0eHtcqT5c2Wm6Q6DsteXOZ8VYt1URRb/GkkIO7e5dz9O9feThTK8oxmrH4tsViXcn0fDfGdzfSFS7C5NhqZQaoL57O+WLhYmaOG/4uMm8jHmZCAC5J2tyAAAG1a70T9HZye2Lxa2nI+DjP9UCObfTINrfFF+87epqbxuWSUqvklz26/gyjvsaNlOFXBZaiJEsShR8GltK+W2x9/fXXSleG3bs3FKUqAKUpQClKUApSlAKUpQClKUApSlAKUpQClKUApSlAQvE3DOG4jwtsTCshUdk3KuPzZBuPdy8axvHcK5RFjTHJjcThJB7UWIiuVv8ATC6SPMMQed7Vv1Q/EXDOF4kw+nFRK9vZbk6/muNx7uR7669PqXj2bddP32KSjZl2X8U4LhuILHmuYYgLyREQr4WBnj5e5reFfbEdNawx6YMI7fSml3+sKG/jX0zHoQUyXw+LZR4Sxhz+0hX+FfjAdCFp/h8ZdPCKPSx/WZmA/ZNdvFonvJ376JFO/wCBH4bpUzTPMaIsJh4S55KqO595YuAB5mwq6RxZlhMD1mY5kkBbYR4eBHYk8gpZSXY/JVT5Xqw5fkkXCmSOuBw+pgpIUMA8rAbapHP7ydu7wrg4OySfWcZmJDYx72XYph0PJIwCQPpHcnlc2ueaeXG03CKSX0bf3ui6T8SE/B+eCUyLiyYri0Tx4f0gr3kAIIw3gpe1juQdq7HTHZrhWbAZmOsTsvFPh41ZWtycadSHv3Ug3uNqvdVTjXh2TGKMVgW6rGwi6MOUqjcxSjkwPdfkfCsoZlKSTSXkq8/yS0ZpN0nZrw9mBhxkcRdeauhUnzV0axB8QCKnsu6a4ZkticPLGflRMsg/zaT+41dHyiPjDh6P8I4XRIVuUJGuNuR0SKbi/PnyIuO6s/zboRPWE4XFDT3LMm498ic/2a64z0mTbJHhfTl/oo1NciUzDivC55hyIM7kwxI5SRItvcxjRvrDVSTwdl4nBkzlJSzezDEZJXYnuCu5JJPgedTGB6EZ3k+GxUSr/dozk/tabfvrR+E+BMJwt2oULy98slmf3CwAUfmged6l5sWFVim/JL1oU5c0fDg7gTB5AiyxwsZbbPPZpF7tgOyhsfigGxsat1KV5k8kpu5OzRKhSlKoSKUpQClKUApSlAKUpQClKUApSlAKUpQClKUApSubH4z0LD6ikj72tGpdv2RQHTSoT1jHzfF/cPT1jHzfF/cPQE3SoT1jHzfF/cPT1jHzfF/cPQE3SoT1jHzfF/cPT1jHzfF/cPQE3SoT1jHzfF/cPT1jHzfF/cPQE3SoT1jHzfF/cPT1jHzfF/cPQE3SoT1jHzfF/cPT1jHzfF/cPQE3SoT1jHzfF/cPT1jHzfF/cPQE3SoT1jHzfF/cPT1jHzfF/cPQE3SoT1jHzfF/cPT1jHzfF/cPQE3SoT1jHzfF/cPT1jHzfF/cPQE3SoT1jHzfF/cPT1jHzfF/cPQE3SoT1jHzfF/cPT1jHzfF/cPQE3SoT1jHzfF/cPT1jHzfF/cPQE3SojD58J51XqMSNRAu0LBRfvJ7h51L0ApSlAKUpQClKUArkzPMFyzDh3BIMscY07m8jrGvM8tTi/lXXUBxr/4TH/jML/7mKgJ+vhjMYmCRTIbBnVBsTdnOlRsPE8+VQXo7ZlxTiUeWURJFCRGjsg1N1lzrQhu4bAgeN9rQ2JjOY5BD1ryMY8z6kMJHUlVxRjXWVYamCoO0d73OxNAX2lVHEOcTnEsJXFvFh1RFEMhUlioYs8vWq7mxUC5tcMTcnbmxEuKkTAxPJLCz4yWNmOjW8SxTshbSSuoqq79zC9u6gLvSqzLgi/EMeHE0ywrhCSokfU5DgDVKTr+sEE95tcHlixowuDxkUk0ypDi1ijZdUk7B44ZerUkM7EmRlB3YDe4tcAXCuGLNEnwsUkYeRJWAUqp2Bv2mBsQNufmKr2SSPJnbwGPEwwvhiwWaYtJcPp1IyysyXDctQOwNgb35chjOA4cwBjeQdZOga8jsCLPsAzEActhYbUBeaVV8uwbZ9h5ZnmnR+vmjj0SMqxCKRoltGOw+8es6w1yxHLauTLMXJxBisIXkeNJMv62RI2KhmLR8mHaAuTutiRbe1wQLnSqjh8cMFg8dHLPIkcOKWON7tJKA8cLhFJDM7FpWVebdoAbivzkmLeLilIhHiYopMPK9sTJ1jM0bwgMoMjlNpTcG17jbagLLlWPXNMujmQELIoYBrA2PiATX9gx6zZhJEAdUaoWJtbt6rWN/om9RnA35H4X9Cv8ACv1lv5WYv9FB/u0BN1yZnmC5Zhw7gkGWOMaRc3kdY15nlqcX8r1DcRYlGzERf8TM4j1dRhmKEAkgPJKHQLexADOAdLWBttCT4iXMeBE6xmRxmSRBiVZ0CY4RrdjdWYKo7Rvci+9AX+lVvFD8AZth9Dyuk7vG6PI8m6xPKHUuSVPwRWwsDr5bVGuJI+CvwgZpfSBhvSTaRurPZ60xiH2NFuxfTqtvfVvQF2pUNkuJafOMYGYlVljCgnZQYY2IHhuSfrqBbEz4rIsKEndHkx8kbSc20BpxbfbZVFr3AIUkG1qAu9QuMz/q8W0cGHmxBQ2kMXVhUNgbFpZEDNYg6VuRcXtcVJ4LCjB4YIpcgd7uzsbm+7uSTz8aieC7fgP6RxE+vx19fJrv+tcfUKA6fw9CckbEgsUQNqGkhwymxQobENqGnSbb185c8MTxIcPL10oYiIGHUqoQGZm6zTbtpyJN3G3O1az3DriMJmYBcKuIiY6HZe31UIYHSRfslDblc35134rKkXjnCDVNthJzvPMfZkw1rkvuN9wdmsL3sKAs+FxHpIbsuulyvbFr6Ta6+KnuPfX3qnR4uXFzLD1jqJMfOrMCQ4jjDMERua3IUXG4XVaxsR25rHJw7lOIkhldl6sCNJCZSkhOnUHd9RXtKShNuzsRegLJSqphYpsLmEJhjxli+mczyK6spVu1YykIwfSewALXFuVrXQClKUApSlAKUpQCuPNcuXM8MqMSAsscm1r3idZANxyJQA+RrspQHJBgFhzKWYE6pFRSNrDRqtb9s/YKj5OHVOWGJZHU+knEK9lJDmUzWsRYrqNrc7d996m6UBDzZM/pgmjnZJTGsch0qUk03IJQ8mBZrFSNmsb2FkWQKjYctJK7QSvKGdgS7OkiNq2sBaViFUACwAAAtUxSgOT0AfhXr7nV1XV22tbVqv432qNxXDSTTO6yOkjYlcSrdk6HWJYNlIsVMakEHftmxBsRO0oCJwOSnD5qcRJNJLIY+r7WkIBcN2EUC2457k33JsLfHB8OjDYaOMyuyQyiSMEKCANVlYgdr2uex2HnecpQELJkTK0ghnkijlYs6KENi3tGNiLpc3J57kkWJrqwuTx4TFxvHdRHB1CILaQt1I89tIFSFKAhcTw6svXFZHV5cQmIDDSdDxrGi6QRYi0QuDf2jy2t+sLkZjzhcTLPJJIsbRgEKqBXKE6UUbbxjckk33JsLTFKA48oy9cqyyOFSSsaBQWtc28bC1cOLyJ5c0eaLFSwl1VWVFhYHRqsfhI2Pxj31NUoCDTIpIpy64uQO6BJHKREtpLFWA0BVYByOViALi+9fn1Xj/AXo3WS6ev67XqHWauu6++q3y++1T1KAicNk7DMFlmmaZowRGCqKq6tixCjdiNr8gCbAXNcy8NBcIIOuf0UcobJ7INxHrtfq+7Tztte21T9KAiJ8mY5jJLFO8XWhRIqqhuVBAZSynS2mwJ3FkG3fX4wfDkeEwMESvIRBMZVLHUxLdZszHc/jTvzNhcnvmqUAqGxGRsuKd8PiJIOsN3VVjdS1gNah1OlrAcuyeZUnepmlARJyCP8CthwXs51M5ILsxbUWYkbkkeFhyAAAFdMuXLLnEeIJOqOJ4wNrESNGxJ2ve8Qt7zXbSgId+HkaEgO6uMQ06SDTqR3vfTcWI0sy2INwx99f05GMTDKuJkebrYzGwPYUIb3CKlrE3vquW5b2AAl6UBD4bJ5EmjMuKlkWI3UEKhY2IBlZANexO2wvuQbC0xSlAKUpQClKUApSlAKUpQClKUApSlAKUpQClKUApSlAKUpQClKUApSlAKUpQClKUApSlAKUpQClKUApSlAKUpQClKUB//Z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tr-TR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573" y="332656"/>
            <a:ext cx="2705100" cy="16859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55709" y="1772816"/>
            <a:ext cx="7992888" cy="355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br>
              <a:rPr lang="tr-TR" sz="2800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</a:br>
            <a:r>
              <a:rPr lang="tr-TR" sz="2800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Uluslar arası para sisteminin iyi işlemesini denetlemek amacıyla 1944 yılında kurulmuştur. Uluslar arası ödemelerini sağlamakta güçlük çeken ülkelere kredi vererek bu ülkelerin ekonomik sıkıntılarını gidermelerine yardımcı olur.</a:t>
            </a:r>
            <a:endParaRPr lang="tr-TR" sz="2800" dirty="0" smtClean="0">
              <a:effectLst/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800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Türkiye IMF'ye 1947 yılında üye olmuştur.</a:t>
            </a:r>
            <a:endParaRPr lang="tr-TR" sz="2800" dirty="0">
              <a:effectLst/>
              <a:latin typeface="Calibri" panose="020F0502020204030204"/>
              <a:ea typeface="Calibri" panose="020F0502020204030204"/>
              <a:cs typeface="Times New Roman" panose="02020603050405020304"/>
            </a:endParaRPr>
          </a:p>
        </p:txBody>
      </p:sp>
      <p:pic>
        <p:nvPicPr>
          <p:cNvPr id="23554" name="Picture 2" descr="https://encrypted-tbn0.gstatic.com/images?q=tbn:ANd9GcT5O-Ig9gZBuCJMxowj2xovsn7AbUZx6aAauJM-8GTxfs_686heYQ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332656"/>
            <a:ext cx="2590800" cy="17621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3" name="Metin kutusu 2"/>
          <p:cNvSpPr txBox="1"/>
          <p:nvPr/>
        </p:nvSpPr>
        <p:spPr>
          <a:xfrm>
            <a:off x="2088041" y="548680"/>
            <a:ext cx="4916805" cy="586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800" b="1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Uluslar Arası Para Fonu (IMF</a:t>
            </a:r>
            <a:r>
              <a:rPr lang="tr-TR" sz="2800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)</a:t>
            </a:r>
            <a:endParaRPr lang="tr-TR" sz="2800" dirty="0" smtClean="0">
              <a:effectLst/>
              <a:latin typeface="Calibri" panose="020F0502020204030204"/>
              <a:ea typeface="Calibri" panose="020F0502020204030204"/>
              <a:cs typeface="Times New Roman" panose="02020603050405020304"/>
            </a:endParaRP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714" y="4352925"/>
            <a:ext cx="1852278" cy="238844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775520" y="2276872"/>
            <a:ext cx="8248905" cy="4401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sz="2600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1946'da Birleşmiş Milletlerin uzmanlık kuruluşu haline gelen bir örgüttür. </a:t>
            </a:r>
            <a:endParaRPr lang="tr-TR" sz="2600" dirty="0" smtClean="0"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sz="2600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Birleşmiş Milletlere üye ülkeler ve diğer küçük devletler FAO'nun üyesidir.</a:t>
            </a:r>
            <a:endParaRPr lang="tr-TR" sz="2600" dirty="0" smtClean="0">
              <a:effectLst/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sz="2600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Doğal kaynakların geliştirilmesi, tahılların depolanması vb. konularda danışmanlık yapar. </a:t>
            </a:r>
            <a:endParaRPr lang="tr-TR" sz="2600" dirty="0" smtClean="0"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tr-TR" sz="2600" dirty="0" smtClean="0">
              <a:effectLst/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2600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Türkiye, 1947 yılında Birleşmiş Milletler Gıda ve Tarım Örgütüne üye olmuştur.</a:t>
            </a:r>
            <a:endParaRPr lang="tr-TR" sz="2600" dirty="0" smtClean="0">
              <a:effectLst/>
              <a:latin typeface="Calibri" panose="020F0502020204030204"/>
              <a:ea typeface="Calibri" panose="020F0502020204030204"/>
              <a:cs typeface="Times New Roman" panose="02020603050405020304"/>
            </a:endParaRPr>
          </a:p>
          <a:p>
            <a:pPr algn="just">
              <a:lnSpc>
                <a:spcPts val="1350"/>
              </a:lnSpc>
              <a:spcAft>
                <a:spcPts val="0"/>
              </a:spcAft>
            </a:pPr>
            <a:r>
              <a:rPr lang="tr-TR" sz="2600" dirty="0" smtClean="0">
                <a:effectLst/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 </a:t>
            </a:r>
            <a:endParaRPr lang="tr-TR" sz="2600" dirty="0">
              <a:effectLst/>
              <a:latin typeface="Calibri" panose="020F0502020204030204"/>
              <a:ea typeface="Calibri" panose="020F0502020204030204"/>
              <a:cs typeface="Times New Roman" panose="02020603050405020304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569" y="441449"/>
            <a:ext cx="3273896" cy="15621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3" name="Metin kutusu 2"/>
          <p:cNvSpPr txBox="1"/>
          <p:nvPr/>
        </p:nvSpPr>
        <p:spPr>
          <a:xfrm>
            <a:off x="1199456" y="438187"/>
            <a:ext cx="6885275" cy="1576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tr-TR" sz="2800" b="1" dirty="0">
                <a:solidFill>
                  <a:srgbClr val="FFFF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Birleşmiş Milletler Gıda </a:t>
            </a:r>
            <a:endParaRPr lang="tr-TR" sz="2800" b="1" dirty="0" smtClean="0">
              <a:solidFill>
                <a:srgbClr val="FFFFFF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lvl="0" algn="ctr">
              <a:lnSpc>
                <a:spcPct val="115000"/>
              </a:lnSpc>
            </a:pPr>
            <a:r>
              <a:rPr lang="tr-TR" sz="2800" b="1" dirty="0" smtClean="0">
                <a:solidFill>
                  <a:srgbClr val="FFFF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ve </a:t>
            </a:r>
            <a:endParaRPr lang="tr-TR" sz="2800" b="1" dirty="0" smtClean="0">
              <a:solidFill>
                <a:srgbClr val="FFFFFF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</a:endParaRPr>
          </a:p>
          <a:p>
            <a:pPr lvl="0" algn="ctr">
              <a:lnSpc>
                <a:spcPct val="115000"/>
              </a:lnSpc>
            </a:pPr>
            <a:r>
              <a:rPr lang="tr-TR" sz="2800" b="1" dirty="0" smtClean="0">
                <a:solidFill>
                  <a:srgbClr val="FFFF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Tarım </a:t>
            </a:r>
            <a:r>
              <a:rPr lang="tr-TR" sz="2800" b="1" dirty="0">
                <a:solidFill>
                  <a:srgbClr val="FFFF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</a:rPr>
              <a:t>Örgütü (FAO)</a:t>
            </a:r>
            <a:endParaRPr lang="tr-TR" sz="2800" dirty="0">
              <a:solidFill>
                <a:srgbClr val="FFFFFF"/>
              </a:solidFill>
              <a:latin typeface="Calibri" panose="020F0502020204030204"/>
              <a:ea typeface="Calibri" panose="020F05020202040302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548680"/>
            <a:ext cx="2520280" cy="10801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Dikdörtgen 1"/>
          <p:cNvSpPr/>
          <p:nvPr/>
        </p:nvSpPr>
        <p:spPr>
          <a:xfrm>
            <a:off x="1850435" y="1772816"/>
            <a:ext cx="8278013" cy="433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600" dirty="0" smtClean="0"/>
              <a:t>UNFPA dünyada nüfus konusunda uluslararası finanse edilen en büyük yardım kaynağıdır. </a:t>
            </a:r>
            <a:endParaRPr lang="tr-TR" sz="800" dirty="0" smtClean="0"/>
          </a:p>
          <a:p>
            <a:endParaRPr lang="tr-TR" sz="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tr-TR" sz="2600" dirty="0" smtClean="0"/>
              <a:t>UNFPA sürdürülebilir kalkınmayı destekleyen nüfus politikaları ve stratejileri oluşturulması konularında faaliyet göstermektedir.</a:t>
            </a:r>
            <a:endParaRPr lang="tr-TR" sz="2600" dirty="0" smtClean="0"/>
          </a:p>
          <a:p>
            <a:endParaRPr lang="tr-TR" sz="2600" dirty="0" smtClean="0"/>
          </a:p>
          <a:p>
            <a:endParaRPr lang="tr-TR" sz="800" dirty="0" smtClean="0"/>
          </a:p>
          <a:p>
            <a:r>
              <a:rPr lang="tr-TR" sz="2600" dirty="0" smtClean="0"/>
              <a:t>UNFPA Türkiye'de faaliyetlerine 1971 yılında başlamıştır. </a:t>
            </a:r>
            <a:endParaRPr lang="tr-TR" sz="2600" dirty="0" smtClean="0"/>
          </a:p>
          <a:p>
            <a:r>
              <a:rPr lang="tr-TR" sz="2600" dirty="0" smtClean="0"/>
              <a:t>2003 yılından beri UNFPA Türkiye Ofisi; Azerbaycan, Gürcistan ve Ermenistan ülke programlarını da koordine etmekte, bölgesel ölçekte projeler yürütmektedir.</a:t>
            </a:r>
            <a:endParaRPr lang="tr-TR" sz="2600" dirty="0"/>
          </a:p>
        </p:txBody>
      </p:sp>
      <p:sp>
        <p:nvSpPr>
          <p:cNvPr id="3" name="Metin kutusu 2"/>
          <p:cNvSpPr txBox="1"/>
          <p:nvPr/>
        </p:nvSpPr>
        <p:spPr>
          <a:xfrm>
            <a:off x="1850435" y="620688"/>
            <a:ext cx="463423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b="1" dirty="0" smtClean="0"/>
              <a:t>Birleşmiş Milletler Nüfus Fonu </a:t>
            </a:r>
            <a:endParaRPr lang="tr-TR" sz="2800" b="1" dirty="0" smtClean="0"/>
          </a:p>
          <a:p>
            <a:pPr algn="ctr"/>
            <a:r>
              <a:rPr lang="tr-TR" sz="2800" b="1" dirty="0" smtClean="0"/>
              <a:t>(UNFPA)</a:t>
            </a:r>
            <a:endParaRPr lang="tr-TR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2872</Words>
  <Application>WPS Presentation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9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Times New Roman</vt:lpstr>
      <vt:lpstr>Calibri</vt:lpstr>
      <vt:lpstr>Arial</vt:lpstr>
      <vt:lpstr>Helvetica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LENOVO</dc:creator>
  <cp:lastModifiedBy>Nesibe Uzel Yar</cp:lastModifiedBy>
  <cp:revision>1</cp:revision>
  <dcterms:created xsi:type="dcterms:W3CDTF">2020-02-06T14:16:00Z</dcterms:created>
  <dcterms:modified xsi:type="dcterms:W3CDTF">2020-02-06T14:16:00Z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