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9" r:id="rId4"/>
    <p:sldId id="265" r:id="rId5"/>
    <p:sldId id="270" r:id="rId6"/>
    <p:sldId id="267" r:id="rId7"/>
    <p:sldId id="262" r:id="rId8"/>
    <p:sldId id="271" r:id="rId9"/>
    <p:sldId id="27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14.9.2018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14.9.2018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14.9.2018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5.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Nitel Veri </a:t>
            </a:r>
            <a:r>
              <a:rPr lang="tr-TR" sz="4400" dirty="0" smtClean="0">
                <a:latin typeface="Bell MT" pitchFamily="18" charset="0"/>
                <a:cs typeface="Andalus" pitchFamily="18" charset="-78"/>
              </a:rPr>
              <a:t>Analizi I</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Bu hafta dersin başında bir önceki haftanın sınıf-dışı alıştırmasının üzerinde duracağız ve şu ana kadar yapılan alıştırmaların ve tutulan araştırma notlarının analizine odaklanacağız.</a:t>
            </a:r>
          </a:p>
          <a:p>
            <a:r>
              <a:rPr lang="tr-TR" sz="2400" dirty="0">
                <a:latin typeface="Bell MT" panose="02020503060305020303" pitchFamily="18" charset="0"/>
              </a:rPr>
              <a:t>Bu doğrultuda bir önceki haftanın Alıştırma 12’sini temel alacağız.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a:bodyPr>
          <a:lstStyle/>
          <a:p>
            <a:r>
              <a:rPr lang="tr-TR" sz="2400" dirty="0">
                <a:latin typeface="Bell MT" panose="02020503060305020303" pitchFamily="18" charset="0"/>
              </a:rPr>
              <a:t>Bu hafta nitel veri analizine dair tartışma esnasında öne çıkan kavramlar:</a:t>
            </a:r>
          </a:p>
          <a:p>
            <a:r>
              <a:rPr lang="tr-TR" sz="2400" dirty="0">
                <a:latin typeface="Bell MT" panose="02020503060305020303" pitchFamily="18" charset="0"/>
              </a:rPr>
              <a:t>Nitel ve nicel veri tipleri ve nitel-nicel araştırma farkları</a:t>
            </a:r>
          </a:p>
          <a:p>
            <a:r>
              <a:rPr lang="tr-TR" sz="2400" dirty="0">
                <a:latin typeface="Bell MT" panose="02020503060305020303" pitchFamily="18" charset="0"/>
              </a:rPr>
              <a:t>Kodlama</a:t>
            </a:r>
          </a:p>
        </p:txBody>
      </p:sp>
    </p:spTree>
    <p:extLst>
      <p:ext uri="{BB962C8B-B14F-4D97-AF65-F5344CB8AC3E}">
        <p14:creationId xmlns:p14="http://schemas.microsoft.com/office/powerpoint/2010/main" xmlns=""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gündelik hayat ve yemek </a:t>
            </a:r>
            <a:r>
              <a:rPr lang="tr-TR" sz="2400" dirty="0" err="1">
                <a:latin typeface="Bell MT" panose="02020503060305020303" pitchFamily="18" charset="0"/>
              </a:rPr>
              <a:t>yemek</a:t>
            </a:r>
            <a:r>
              <a:rPr lang="tr-TR" sz="2400" dirty="0">
                <a:latin typeface="Bell MT" panose="02020503060305020303" pitchFamily="18" charset="0"/>
              </a:rPr>
              <a:t> teması etrafındaki alıştırmalarımızla elde ettiğimiz verilerin analizine geçiyoruz.</a:t>
            </a:r>
          </a:p>
          <a:p>
            <a:r>
              <a:rPr lang="tr-TR" sz="2400" dirty="0">
                <a:latin typeface="Bell MT" panose="02020503060305020303" pitchFamily="18" charset="0"/>
              </a:rPr>
              <a:t>Elbette unutmamak gerekir ki böylesi bir analiz daha uzun süreli gerçek bir </a:t>
            </a:r>
            <a:r>
              <a:rPr lang="tr-TR" sz="2400" dirty="0" err="1">
                <a:latin typeface="Bell MT" panose="02020503060305020303" pitchFamily="18" charset="0"/>
              </a:rPr>
              <a:t>etnografik</a:t>
            </a:r>
            <a:r>
              <a:rPr lang="tr-TR" sz="2400" dirty="0">
                <a:latin typeface="Bell MT" panose="02020503060305020303" pitchFamily="18" charset="0"/>
              </a:rPr>
              <a:t> alan çalışmasında ve tutulan notların buna dayalı olarak sayısının ve niteliğinin artışı ile bağlamının hakkını tam manasıyla verecektir. Bizim yaptığımız daha ziyade nitel bir alan araştırmasından edilen verilerin analiz edilişine dönük alıştırmalar yapmak.</a:t>
            </a:r>
          </a:p>
        </p:txBody>
      </p:sp>
    </p:spTree>
    <p:extLst>
      <p:ext uri="{BB962C8B-B14F-4D97-AF65-F5344CB8AC3E}">
        <p14:creationId xmlns:p14="http://schemas.microsoft.com/office/powerpoint/2010/main" xmlns="" val="52450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5879E-553F-4371-B229-094F27AAB9AF}"/>
              </a:ext>
            </a:extLst>
          </p:cNvPr>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Content Placeholder 2">
            <a:extLst>
              <a:ext uri="{FF2B5EF4-FFF2-40B4-BE49-F238E27FC236}">
                <a16:creationId xmlns:a16="http://schemas.microsoft.com/office/drawing/2014/main" xmlns="" id="{B406F6AB-22D9-4F3E-B27A-1DA3ACA6AE88}"/>
              </a:ext>
            </a:extLst>
          </p:cNvPr>
          <p:cNvSpPr>
            <a:spLocks noGrp="1"/>
          </p:cNvSpPr>
          <p:nvPr>
            <p:ph idx="1"/>
          </p:nvPr>
        </p:nvSpPr>
        <p:spPr/>
        <p:txBody>
          <a:bodyPr>
            <a:normAutofit/>
          </a:bodyPr>
          <a:lstStyle/>
          <a:p>
            <a:r>
              <a:rPr lang="tr-TR" sz="2800" dirty="0">
                <a:latin typeface="Bell MT" panose="02020503060305020303" pitchFamily="18" charset="0"/>
              </a:rPr>
              <a:t>Alan notları nitel verinin temelidir. Belli bir araştırmanın geldiği ve gittiği istikameti alan notları belirler. Anal notlarının analizi ise temelde belli noktaların araştırmacı tarafından kodlanmasına ve bu kodlara isteğe bağlı olarak nominal veya </a:t>
            </a:r>
            <a:r>
              <a:rPr lang="tr-TR" sz="2800" dirty="0" err="1">
                <a:latin typeface="Bell MT" panose="02020503060305020303" pitchFamily="18" charset="0"/>
              </a:rPr>
              <a:t>ordinal</a:t>
            </a:r>
            <a:r>
              <a:rPr lang="tr-TR" sz="2800" dirty="0">
                <a:latin typeface="Bell MT" panose="02020503060305020303" pitchFamily="18" charset="0"/>
              </a:rPr>
              <a:t> ölçümler atfedilmesine bağlıdır.</a:t>
            </a:r>
          </a:p>
          <a:p>
            <a:r>
              <a:rPr lang="tr-TR" sz="2800" dirty="0">
                <a:latin typeface="Bell MT" panose="02020503060305020303" pitchFamily="18" charset="0"/>
              </a:rPr>
              <a:t>Bu doğrultuda çalışmalar yapacağız ve bazı bilgisayar temelli analiz programlarını (</a:t>
            </a:r>
            <a:r>
              <a:rPr lang="tr-TR" sz="2800" dirty="0" err="1">
                <a:latin typeface="Bell MT" panose="02020503060305020303" pitchFamily="18" charset="0"/>
              </a:rPr>
              <a:t>Nvivo</a:t>
            </a:r>
            <a:r>
              <a:rPr lang="tr-TR" sz="2800" dirty="0">
                <a:latin typeface="Bell MT" panose="02020503060305020303" pitchFamily="18" charset="0"/>
              </a:rPr>
              <a:t> gibi) ele alacağız. </a:t>
            </a:r>
          </a:p>
        </p:txBody>
      </p:sp>
    </p:spTree>
    <p:extLst>
      <p:ext uri="{BB962C8B-B14F-4D97-AF65-F5344CB8AC3E}">
        <p14:creationId xmlns:p14="http://schemas.microsoft.com/office/powerpoint/2010/main" xmlns="" val="304012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 hafta</a:t>
            </a:r>
          </a:p>
        </p:txBody>
      </p:sp>
      <p:sp>
        <p:nvSpPr>
          <p:cNvPr id="3" name="2 İçerik Yer Tutucusu"/>
          <p:cNvSpPr>
            <a:spLocks noGrp="1"/>
          </p:cNvSpPr>
          <p:nvPr>
            <p:ph idx="1"/>
          </p:nvPr>
        </p:nvSpPr>
        <p:spPr/>
        <p:txBody>
          <a:bodyPr>
            <a:normAutofit/>
          </a:bodyPr>
          <a:lstStyle/>
          <a:p>
            <a:r>
              <a:rPr lang="tr-TR" sz="2400" dirty="0">
                <a:latin typeface="Bell MT" panose="02020503060305020303" pitchFamily="18" charset="0"/>
              </a:rPr>
              <a:t>Ankara’da yemek yeme araştırmamızın alıştırmalarını yaparken aklımızda şu sorular olacak:</a:t>
            </a:r>
          </a:p>
          <a:p>
            <a:pPr marL="0" indent="0">
              <a:buNone/>
            </a:pPr>
            <a:r>
              <a:rPr lang="tr-TR"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a:t>
            </a:r>
            <a:r>
              <a:rPr lang="en-GB" sz="2400" dirty="0">
                <a:latin typeface="Bell MT" panose="02020503060305020303" pitchFamily="18" charset="0"/>
              </a:rPr>
              <a:t> </a:t>
            </a:r>
            <a:r>
              <a:rPr lang="en-GB" sz="2400" dirty="0" err="1">
                <a:latin typeface="Bell MT" panose="02020503060305020303" pitchFamily="18" charset="0"/>
              </a:rPr>
              <a:t>davranışında</a:t>
            </a:r>
            <a:r>
              <a:rPr lang="en-GB" sz="2400" dirty="0">
                <a:latin typeface="Bell MT" panose="02020503060305020303" pitchFamily="18" charset="0"/>
              </a:rPr>
              <a:t> </a:t>
            </a:r>
            <a:r>
              <a:rPr lang="en-GB" sz="2400" dirty="0" err="1">
                <a:latin typeface="Bell MT" panose="02020503060305020303" pitchFamily="18" charset="0"/>
              </a:rPr>
              <a:t>benzer</a:t>
            </a:r>
            <a:r>
              <a:rPr lang="en-GB" sz="2400" dirty="0">
                <a:latin typeface="Bell MT" panose="02020503060305020303" pitchFamily="18" charset="0"/>
              </a:rPr>
              <a:t> </a:t>
            </a:r>
            <a:r>
              <a:rPr lang="en-GB" sz="2400" dirty="0" err="1">
                <a:latin typeface="Bell MT" panose="02020503060305020303" pitchFamily="18" charset="0"/>
              </a:rPr>
              <a:t>örüntüler</a:t>
            </a:r>
            <a:r>
              <a:rPr lang="en-GB" sz="2400" dirty="0">
                <a:latin typeface="Bell MT" panose="02020503060305020303" pitchFamily="18" charset="0"/>
              </a:rPr>
              <a:t> var </a:t>
            </a:r>
            <a:r>
              <a:rPr lang="en-GB" sz="2400" dirty="0" err="1">
                <a:latin typeface="Bell MT" panose="02020503060305020303" pitchFamily="18" charset="0"/>
              </a:rPr>
              <a:t>mı</a:t>
            </a:r>
            <a:r>
              <a:rPr lang="en-GB" sz="2400" dirty="0">
                <a:latin typeface="Bell MT" panose="02020503060305020303" pitchFamily="18" charset="0"/>
              </a:rPr>
              <a:t>?</a:t>
            </a:r>
            <a:endParaRPr lang="tr-TR" sz="2400" dirty="0">
              <a:latin typeface="Bell MT" panose="02020503060305020303" pitchFamily="18" charset="0"/>
            </a:endParaRPr>
          </a:p>
          <a:p>
            <a:pPr marL="0" indent="0">
              <a:buNone/>
            </a:pPr>
            <a:r>
              <a:rPr lang="tr-TR" sz="2400" dirty="0">
                <a:latin typeface="Bell MT" panose="02020503060305020303" pitchFamily="18" charset="0"/>
              </a:rPr>
              <a:t>	</a:t>
            </a:r>
            <a:r>
              <a:rPr lang="en-GB" sz="2400" dirty="0" err="1">
                <a:latin typeface="Bell MT" panose="02020503060305020303" pitchFamily="18" charset="0"/>
              </a:rPr>
              <a:t>Günümüz</a:t>
            </a:r>
            <a:r>
              <a:rPr lang="en-GB" sz="2400" dirty="0">
                <a:latin typeface="Bell MT" panose="02020503060305020303" pitchFamily="18" charset="0"/>
              </a:rPr>
              <a:t> </a:t>
            </a:r>
            <a:r>
              <a:rPr lang="en-GB" sz="2400" dirty="0" err="1">
                <a:latin typeface="Bell MT" panose="02020503060305020303" pitchFamily="18" charset="0"/>
              </a:rPr>
              <a:t>Ankara`sında</a:t>
            </a:r>
            <a:r>
              <a:rPr lang="en-GB" sz="2400" dirty="0">
                <a:latin typeface="Bell MT" panose="02020503060305020303" pitchFamily="18" charset="0"/>
              </a:rPr>
              <a:t> </a:t>
            </a:r>
            <a:r>
              <a:rPr lang="en-GB" sz="2400" dirty="0" err="1">
                <a:latin typeface="Bell MT" panose="02020503060305020303" pitchFamily="18" charset="0"/>
              </a:rPr>
              <a:t>dışarıda</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yemenin</a:t>
            </a:r>
            <a:r>
              <a:rPr lang="en-GB" sz="2400" dirty="0">
                <a:latin typeface="Bell MT" panose="02020503060305020303" pitchFamily="18" charset="0"/>
              </a:rPr>
              <a:t> </a:t>
            </a:r>
            <a:r>
              <a:rPr lang="en-GB" sz="2400" dirty="0" err="1">
                <a:latin typeface="Bell MT" panose="02020503060305020303" pitchFamily="18" charset="0"/>
              </a:rPr>
              <a:t>sosyal</a:t>
            </a:r>
            <a:r>
              <a:rPr lang="en-GB" sz="2400" dirty="0">
                <a:latin typeface="Bell MT" panose="02020503060305020303" pitchFamily="18" charset="0"/>
              </a:rPr>
              <a:t> </a:t>
            </a:r>
            <a:r>
              <a:rPr lang="tr-TR" sz="2400" dirty="0">
                <a:latin typeface="Bell MT" panose="02020503060305020303" pitchFamily="18" charset="0"/>
              </a:rPr>
              <a:t>	</a:t>
            </a:r>
            <a:r>
              <a:rPr lang="en-GB" sz="2400" dirty="0" err="1">
                <a:latin typeface="Bell MT" panose="02020503060305020303" pitchFamily="18" charset="0"/>
              </a:rPr>
              <a:t>özellikleri</a:t>
            </a:r>
            <a:r>
              <a:rPr lang="en-GB" sz="2400" dirty="0">
                <a:latin typeface="Bell MT" panose="02020503060305020303" pitchFamily="18" charset="0"/>
              </a:rPr>
              <a:t> </a:t>
            </a:r>
            <a:r>
              <a:rPr lang="en-GB" sz="2400" dirty="0" err="1">
                <a:latin typeface="Bell MT" panose="02020503060305020303" pitchFamily="18" charset="0"/>
              </a:rPr>
              <a:t>nelerdir</a:t>
            </a:r>
            <a:r>
              <a:rPr lang="en-GB" sz="2400" dirty="0">
                <a:latin typeface="Bell MT" panose="02020503060305020303" pitchFamily="18" charset="0"/>
              </a:rPr>
              <a:t>?</a:t>
            </a:r>
            <a:endParaRPr lang="tr-TR" sz="2400" dirty="0">
              <a:latin typeface="Bell MT" panose="02020503060305020303" pitchFamily="18" charset="0"/>
            </a:endParaRPr>
          </a:p>
          <a:p>
            <a:pPr marL="0" indent="0">
              <a:buNone/>
            </a:pPr>
            <a:r>
              <a:rPr lang="tr-TR" sz="2400" dirty="0">
                <a:latin typeface="Bell MT" panose="02020503060305020303" pitchFamily="18" charset="0"/>
              </a:rPr>
              <a:t>	</a:t>
            </a:r>
            <a:r>
              <a:rPr lang="en-GB" sz="2400" dirty="0" err="1">
                <a:latin typeface="Bell MT" panose="02020503060305020303" pitchFamily="18" charset="0"/>
              </a:rPr>
              <a:t>Günümüz</a:t>
            </a:r>
            <a:r>
              <a:rPr lang="en-GB" sz="2400" dirty="0">
                <a:latin typeface="Bell MT" panose="02020503060305020303" pitchFamily="18" charset="0"/>
              </a:rPr>
              <a:t> </a:t>
            </a:r>
            <a:r>
              <a:rPr lang="en-GB" sz="2400" dirty="0" err="1">
                <a:latin typeface="Bell MT" panose="02020503060305020303" pitchFamily="18" charset="0"/>
              </a:rPr>
              <a:t>Ankara`sında</a:t>
            </a:r>
            <a:r>
              <a:rPr lang="en-GB" sz="2400" dirty="0">
                <a:latin typeface="Bell MT" panose="02020503060305020303" pitchFamily="18" charset="0"/>
              </a:rPr>
              <a:t> </a:t>
            </a:r>
            <a:r>
              <a:rPr lang="en-GB" sz="2400" dirty="0" err="1">
                <a:latin typeface="Bell MT" panose="02020503060305020303" pitchFamily="18" charset="0"/>
              </a:rPr>
              <a:t>dışarıda</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yemek</a:t>
            </a:r>
            <a:r>
              <a:rPr lang="en-GB" sz="2400" dirty="0">
                <a:latin typeface="Bell MT" panose="02020503060305020303" pitchFamily="18" charset="0"/>
              </a:rPr>
              <a:t> </a:t>
            </a:r>
            <a:r>
              <a:rPr lang="en-GB" sz="2400" dirty="0" err="1">
                <a:latin typeface="Bell MT" panose="02020503060305020303" pitchFamily="18" charset="0"/>
              </a:rPr>
              <a:t>farklı</a:t>
            </a:r>
            <a:r>
              <a:rPr lang="en-GB" sz="2400" dirty="0">
                <a:latin typeface="Bell MT" panose="02020503060305020303" pitchFamily="18" charset="0"/>
              </a:rPr>
              <a:t> </a:t>
            </a:r>
            <a:r>
              <a:rPr lang="tr-TR" sz="2400" dirty="0">
                <a:latin typeface="Bell MT" panose="02020503060305020303" pitchFamily="18" charset="0"/>
              </a:rPr>
              <a:t>	</a:t>
            </a:r>
            <a:r>
              <a:rPr lang="en-GB" sz="2400" dirty="0" err="1">
                <a:latin typeface="Bell MT" panose="02020503060305020303" pitchFamily="18" charset="0"/>
              </a:rPr>
              <a:t>cins</a:t>
            </a:r>
            <a:r>
              <a:rPr lang="en-GB" sz="2400" dirty="0">
                <a:latin typeface="Bell MT" panose="02020503060305020303" pitchFamily="18" charset="0"/>
              </a:rPr>
              <a:t>, </a:t>
            </a:r>
            <a:r>
              <a:rPr lang="en-GB" sz="2400" dirty="0" err="1">
                <a:latin typeface="Bell MT" panose="02020503060305020303" pitchFamily="18" charset="0"/>
              </a:rPr>
              <a:t>yaş</a:t>
            </a:r>
            <a:r>
              <a:rPr lang="en-GB" sz="2400" dirty="0">
                <a:latin typeface="Bell MT" panose="02020503060305020303" pitchFamily="18" charset="0"/>
              </a:rPr>
              <a:t>, </a:t>
            </a:r>
            <a:r>
              <a:rPr lang="en-GB" sz="2400" dirty="0" err="1">
                <a:latin typeface="Bell MT" panose="02020503060305020303" pitchFamily="18" charset="0"/>
              </a:rPr>
              <a:t>sınıf</a:t>
            </a:r>
            <a:r>
              <a:rPr lang="en-GB" sz="2400" dirty="0">
                <a:latin typeface="Bell MT" panose="02020503060305020303" pitchFamily="18" charset="0"/>
              </a:rPr>
              <a:t>, vs. </a:t>
            </a:r>
            <a:r>
              <a:rPr lang="en-GB" sz="2400" dirty="0" err="1">
                <a:latin typeface="Bell MT" panose="02020503060305020303" pitchFamily="18" charset="0"/>
              </a:rPr>
              <a:t>grupları</a:t>
            </a:r>
            <a:r>
              <a:rPr lang="en-GB" sz="2400" dirty="0">
                <a:latin typeface="Bell MT" panose="02020503060305020303" pitchFamily="18" charset="0"/>
              </a:rPr>
              <a:t> </a:t>
            </a:r>
            <a:r>
              <a:rPr lang="en-GB" sz="2400" dirty="0" err="1">
                <a:latin typeface="Bell MT" panose="02020503060305020303" pitchFamily="18" charset="0"/>
              </a:rPr>
              <a:t>için</a:t>
            </a:r>
            <a:r>
              <a:rPr lang="en-GB" sz="2400" dirty="0">
                <a:latin typeface="Bell MT" panose="02020503060305020303" pitchFamily="18" charset="0"/>
              </a:rPr>
              <a:t> ne </a:t>
            </a:r>
            <a:r>
              <a:rPr lang="en-GB" sz="2400" dirty="0" err="1">
                <a:latin typeface="Bell MT" panose="02020503060305020303" pitchFamily="18" charset="0"/>
              </a:rPr>
              <a:t>anlam</a:t>
            </a:r>
            <a:r>
              <a:rPr lang="en-GB" sz="2400" dirty="0">
                <a:latin typeface="Bell MT" panose="02020503060305020303" pitchFamily="18" charset="0"/>
              </a:rPr>
              <a:t> </a:t>
            </a:r>
            <a:r>
              <a:rPr lang="en-GB" sz="2400" dirty="0" err="1">
                <a:latin typeface="Bell MT" panose="02020503060305020303" pitchFamily="18" charset="0"/>
              </a:rPr>
              <a:t>ifade</a:t>
            </a:r>
            <a:r>
              <a:rPr lang="en-GB" sz="2400" dirty="0">
                <a:latin typeface="Bell MT" panose="02020503060305020303" pitchFamily="18" charset="0"/>
              </a:rPr>
              <a:t> </a:t>
            </a:r>
            <a:r>
              <a:rPr lang="en-GB" sz="2400" dirty="0" err="1">
                <a:latin typeface="Bell MT" panose="02020503060305020303" pitchFamily="18" charset="0"/>
              </a:rPr>
              <a:t>eder</a:t>
            </a:r>
            <a:r>
              <a:rPr lang="en-GB" sz="2400" dirty="0">
                <a:latin typeface="Bell MT" panose="02020503060305020303" pitchFamily="18" charset="0"/>
              </a:rPr>
              <a:t>? </a:t>
            </a:r>
            <a:endParaRPr lang="tr-TR" sz="2400" dirty="0">
              <a:latin typeface="Bell MT" panose="02020503060305020303" pitchFamily="18" charset="0"/>
            </a:endParaRPr>
          </a:p>
        </p:txBody>
      </p:sp>
    </p:spTree>
    <p:extLst>
      <p:ext uri="{BB962C8B-B14F-4D97-AF65-F5344CB8AC3E}">
        <p14:creationId xmlns:p14="http://schemas.microsoft.com/office/powerpoint/2010/main" xmlns="" val="382128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BEDD2-169B-4FA2-8290-0AB655937F85}"/>
              </a:ext>
            </a:extLst>
          </p:cNvPr>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sp>
        <p:nvSpPr>
          <p:cNvPr id="3" name="Content Placeholder 2">
            <a:extLst>
              <a:ext uri="{FF2B5EF4-FFF2-40B4-BE49-F238E27FC236}">
                <a16:creationId xmlns:a16="http://schemas.microsoft.com/office/drawing/2014/main" xmlns="" id="{547E0BBE-6C00-4121-B838-D339D51F746C}"/>
              </a:ext>
            </a:extLst>
          </p:cNvPr>
          <p:cNvSpPr>
            <a:spLocks noGrp="1"/>
          </p:cNvSpPr>
          <p:nvPr>
            <p:ph idx="1"/>
          </p:nvPr>
        </p:nvSpPr>
        <p:spPr/>
        <p:txBody>
          <a:bodyPr>
            <a:normAutofit/>
          </a:bodyPr>
          <a:lstStyle/>
          <a:p>
            <a:r>
              <a:rPr lang="tr-TR" sz="2400" dirty="0">
                <a:latin typeface="Bell MT" panose="02020503060305020303" pitchFamily="18" charset="0"/>
              </a:rPr>
              <a:t>Bir sonraki haftaya kadar yapmanız gereken ders dışı alıştırma:</a:t>
            </a:r>
          </a:p>
          <a:p>
            <a:endParaRPr lang="tr-TR" sz="2400" dirty="0">
              <a:latin typeface="Bell MT" panose="02020503060305020303" pitchFamily="18" charset="0"/>
            </a:endParaRPr>
          </a:p>
          <a:p>
            <a:endParaRPr lang="tr-TR" sz="2400" dirty="0">
              <a:latin typeface="Bell MT" panose="02020503060305020303" pitchFamily="18" charset="0"/>
            </a:endParaRPr>
          </a:p>
        </p:txBody>
      </p:sp>
      <p:graphicFrame>
        <p:nvGraphicFramePr>
          <p:cNvPr id="5" name="Table 4">
            <a:extLst>
              <a:ext uri="{FF2B5EF4-FFF2-40B4-BE49-F238E27FC236}">
                <a16:creationId xmlns:a16="http://schemas.microsoft.com/office/drawing/2014/main" xmlns="" id="{46264FD1-49AB-4737-AC50-9283571F574F}"/>
              </a:ext>
            </a:extLst>
          </p:cNvPr>
          <p:cNvGraphicFramePr>
            <a:graphicFrameLocks noGrp="1"/>
          </p:cNvGraphicFramePr>
          <p:nvPr>
            <p:extLst>
              <p:ext uri="{D42A27DB-BD31-4B8C-83A1-F6EECF244321}">
                <p14:modId xmlns:p14="http://schemas.microsoft.com/office/powerpoint/2010/main" xmlns="" val="4194575669"/>
              </p:ext>
            </p:extLst>
          </p:nvPr>
        </p:nvGraphicFramePr>
        <p:xfrm>
          <a:off x="971600" y="2564904"/>
          <a:ext cx="6072235" cy="2011680"/>
        </p:xfrm>
        <a:graphic>
          <a:graphicData uri="http://schemas.openxmlformats.org/drawingml/2006/table">
            <a:tbl>
              <a:tblPr firstRow="1" bandRow="1">
                <a:tableStyleId>{5C22544A-7EE6-4342-B048-85BDC9FD1C3A}</a:tableStyleId>
              </a:tblPr>
              <a:tblGrid>
                <a:gridCol w="6072235">
                  <a:extLst>
                    <a:ext uri="{9D8B030D-6E8A-4147-A177-3AD203B41FA5}">
                      <a16:colId xmlns:a16="http://schemas.microsoft.com/office/drawing/2014/main" xmlns="" val="1453168357"/>
                    </a:ext>
                  </a:extLst>
                </a:gridCol>
              </a:tblGrid>
              <a:tr h="370840">
                <a:tc>
                  <a:txBody>
                    <a:bodyPr/>
                    <a:lstStyle/>
                    <a:p>
                      <a:r>
                        <a:rPr lang="en-GB" sz="1800" b="1" i="1" kern="1200" dirty="0">
                          <a:solidFill>
                            <a:schemeClr val="lt1"/>
                          </a:solidFill>
                          <a:effectLst/>
                          <a:latin typeface="+mn-lt"/>
                          <a:ea typeface="+mn-ea"/>
                          <a:cs typeface="+mn-cs"/>
                        </a:rPr>
                        <a:t>Alıştırma </a:t>
                      </a:r>
                      <a:r>
                        <a:rPr lang="tr-TR" sz="1800" b="1" i="1" kern="1200" dirty="0">
                          <a:solidFill>
                            <a:schemeClr val="lt1"/>
                          </a:solidFill>
                          <a:effectLst/>
                          <a:latin typeface="+mn-lt"/>
                          <a:ea typeface="+mn-ea"/>
                          <a:cs typeface="+mn-cs"/>
                        </a:rPr>
                        <a:t>13</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Şu ana kadarki alan deneyiminiz ve analiziniz sonucunda </a:t>
                      </a:r>
                      <a:r>
                        <a:rPr lang="en-GB" sz="1800" b="1" kern="1200" dirty="0" err="1">
                          <a:solidFill>
                            <a:schemeClr val="lt1"/>
                          </a:solidFill>
                          <a:effectLst/>
                          <a:latin typeface="+mn-lt"/>
                          <a:ea typeface="+mn-ea"/>
                          <a:cs typeface="+mn-cs"/>
                        </a:rPr>
                        <a:t>bir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araştırma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sorusu</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formüle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edin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Ankara`da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dışarıda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yemek</a:t>
                      </a:r>
                      <a:r>
                        <a:rPr lang="en-GB" sz="1800" b="1" kern="1200" dirty="0">
                          <a:solidFill>
                            <a:schemeClr val="lt1"/>
                          </a:solidFill>
                          <a:effectLst/>
                          <a:latin typeface="+mn-lt"/>
                          <a:ea typeface="+mn-ea"/>
                          <a:cs typeface="+mn-cs"/>
                        </a:rPr>
                        <a:t> ................................................................?) </a:t>
                      </a:r>
                      <a:r>
                        <a:rPr lang="en-GB" sz="1800" b="1" kern="1200" dirty="0" err="1">
                          <a:solidFill>
                            <a:schemeClr val="lt1"/>
                          </a:solidFill>
                          <a:effectLst/>
                          <a:latin typeface="+mn-lt"/>
                          <a:ea typeface="+mn-ea"/>
                          <a:cs typeface="+mn-cs"/>
                        </a:rPr>
                        <a:t>ve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bu</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soru</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ile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ilgili</a:t>
                      </a:r>
                      <a:r>
                        <a:rPr lang="en-GB" sz="1800" b="1" kern="1200" dirty="0">
                          <a:solidFill>
                            <a:schemeClr val="lt1"/>
                          </a:solidFill>
                          <a:effectLst/>
                          <a:latin typeface="+mn-lt"/>
                          <a:ea typeface="+mn-ea"/>
                          <a:cs typeface="+mn-cs"/>
                        </a:rPr>
                        <a:t> size </a:t>
                      </a:r>
                      <a:r>
                        <a:rPr lang="en-GB" sz="1800" b="1" kern="1200" dirty="0" err="1">
                          <a:solidFill>
                            <a:schemeClr val="lt1"/>
                          </a:solidFill>
                          <a:effectLst/>
                          <a:latin typeface="+mn-lt"/>
                          <a:ea typeface="+mn-ea"/>
                          <a:cs typeface="+mn-cs"/>
                        </a:rPr>
                        <a:t>sorunun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ilginç</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gelme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nedenini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ortaya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koyan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bir</a:t>
                      </a:r>
                      <a:r>
                        <a:rPr lang="en-GB" sz="1800" b="1" kern="1200" dirty="0">
                          <a:solidFill>
                            <a:schemeClr val="lt1"/>
                          </a:solidFill>
                          <a:effectLst/>
                          <a:latin typeface="+mn-lt"/>
                          <a:ea typeface="+mn-ea"/>
                          <a:cs typeface="+mn-cs"/>
                        </a:rPr>
                        <a:t> not </a:t>
                      </a:r>
                      <a:r>
                        <a:rPr lang="en-GB" sz="1800" b="1" kern="1200" dirty="0" err="1">
                          <a:solidFill>
                            <a:schemeClr val="lt1"/>
                          </a:solidFill>
                          <a:effectLst/>
                          <a:latin typeface="+mn-lt"/>
                          <a:ea typeface="+mn-ea"/>
                          <a:cs typeface="+mn-cs"/>
                        </a:rPr>
                        <a:t>yazın</a:t>
                      </a:r>
                      <a:r>
                        <a:rPr lang="en-GB" sz="1800" b="1" kern="1200" dirty="0">
                          <a:solidFill>
                            <a:schemeClr val="lt1"/>
                          </a:solidFill>
                          <a:effectLst/>
                          <a:latin typeface="+mn-lt"/>
                          <a:ea typeface="+mn-ea"/>
                          <a:cs typeface="+mn-cs"/>
                        </a:rPr>
                        <a:t>. Bu </a:t>
                      </a:r>
                      <a:r>
                        <a:rPr lang="en-GB" sz="1800" b="1" kern="1200" dirty="0" err="1">
                          <a:solidFill>
                            <a:schemeClr val="lt1"/>
                          </a:solidFill>
                          <a:effectLst/>
                          <a:latin typeface="+mn-lt"/>
                          <a:ea typeface="+mn-ea"/>
                          <a:cs typeface="+mn-cs"/>
                        </a:rPr>
                        <a:t>notlar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bir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sonraki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hafta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sınıfta</a:t>
                      </a:r>
                      <a:r>
                        <a:rPr lang="en-GB" sz="1800" b="1" kern="1200" dirty="0">
                          <a:solidFill>
                            <a:schemeClr val="lt1"/>
                          </a:solidFill>
                          <a:effectLst/>
                          <a:latin typeface="+mn-lt"/>
                          <a:ea typeface="+mn-ea"/>
                          <a:cs typeface="+mn-cs"/>
                        </a:rPr>
                        <a:t> da </a:t>
                      </a:r>
                      <a:r>
                        <a:rPr lang="en-GB" sz="1800" b="1" kern="1200" dirty="0" err="1">
                          <a:solidFill>
                            <a:schemeClr val="lt1"/>
                          </a:solidFill>
                          <a:effectLst/>
                          <a:latin typeface="+mn-lt"/>
                          <a:ea typeface="+mn-ea"/>
                          <a:cs typeface="+mn-cs"/>
                        </a:rPr>
                        <a:t>tartışılacak</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üstte araştırma sorusu ve altında açıklama toplam </a:t>
                      </a:r>
                      <a:r>
                        <a:rPr lang="en-GB" sz="1800" b="1" kern="1200" dirty="0">
                          <a:solidFill>
                            <a:schemeClr val="lt1"/>
                          </a:solidFill>
                          <a:effectLst/>
                          <a:latin typeface="+mn-lt"/>
                          <a:ea typeface="+mn-ea"/>
                          <a:cs typeface="+mn-cs"/>
                        </a:rPr>
                        <a:t>1 </a:t>
                      </a:r>
                      <a:r>
                        <a:rPr lang="en-GB" sz="1800" b="1" kern="1200" dirty="0" err="1">
                          <a:solidFill>
                            <a:schemeClr val="lt1"/>
                          </a:solidFill>
                          <a:effectLst/>
                          <a:latin typeface="+mn-lt"/>
                          <a:ea typeface="+mn-ea"/>
                          <a:cs typeface="+mn-cs"/>
                        </a:rPr>
                        <a:t>sayfa</a:t>
                      </a:r>
                      <a:r>
                        <a:rPr lang="en-GB" sz="1800" b="1" kern="1200" dirty="0">
                          <a:solidFill>
                            <a:schemeClr val="lt1"/>
                          </a:solidFill>
                          <a:effectLst/>
                          <a:latin typeface="+mn-lt"/>
                          <a:ea typeface="+mn-ea"/>
                          <a:cs typeface="+mn-cs"/>
                        </a:rPr>
                        <a:t>)</a:t>
                      </a:r>
                      <a:endParaRPr lang="tr-TR" dirty="0"/>
                    </a:p>
                  </a:txBody>
                  <a:tcPr/>
                </a:tc>
                <a:extLst>
                  <a:ext uri="{0D108BD9-81ED-4DB2-BD59-A6C34878D82A}">
                    <a16:rowId xmlns:a16="http://schemas.microsoft.com/office/drawing/2014/main" xmlns="" val="3135295919"/>
                  </a:ext>
                </a:extLst>
              </a:tr>
            </a:tbl>
          </a:graphicData>
        </a:graphic>
      </p:graphicFrame>
    </p:spTree>
    <p:extLst>
      <p:ext uri="{BB962C8B-B14F-4D97-AF65-F5344CB8AC3E}">
        <p14:creationId xmlns:p14="http://schemas.microsoft.com/office/powerpoint/2010/main" xmlns="" val="383119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AF14FC-8F8E-4E11-8D66-EF7835A30301}"/>
              </a:ext>
            </a:extLst>
          </p:cNvPr>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graphicFrame>
        <p:nvGraphicFramePr>
          <p:cNvPr id="4" name="Content Placeholder 3">
            <a:extLst>
              <a:ext uri="{FF2B5EF4-FFF2-40B4-BE49-F238E27FC236}">
                <a16:creationId xmlns:a16="http://schemas.microsoft.com/office/drawing/2014/main" xmlns="" id="{34AE7ECC-510D-4CCF-BDE5-916ECD4FD746}"/>
              </a:ext>
            </a:extLst>
          </p:cNvPr>
          <p:cNvGraphicFramePr>
            <a:graphicFrameLocks noGrp="1"/>
          </p:cNvGraphicFramePr>
          <p:nvPr>
            <p:ph idx="1"/>
            <p:extLst>
              <p:ext uri="{D42A27DB-BD31-4B8C-83A1-F6EECF244321}">
                <p14:modId xmlns:p14="http://schemas.microsoft.com/office/powerpoint/2010/main" xmlns="" val="99508134"/>
              </p:ext>
            </p:extLst>
          </p:nvPr>
        </p:nvGraphicFramePr>
        <p:xfrm>
          <a:off x="972000" y="1600200"/>
          <a:ext cx="6096000" cy="25603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116593361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1" kern="1200" dirty="0">
                          <a:solidFill>
                            <a:schemeClr val="lt1"/>
                          </a:solidFill>
                          <a:effectLst/>
                          <a:latin typeface="+mn-lt"/>
                          <a:ea typeface="+mn-ea"/>
                          <a:cs typeface="+mn-cs"/>
                        </a:rPr>
                        <a:t>Alıştırma </a:t>
                      </a:r>
                      <a:r>
                        <a:rPr lang="tr-TR" sz="1800" b="1" i="1" kern="1200" dirty="0">
                          <a:solidFill>
                            <a:schemeClr val="lt1"/>
                          </a:solidFill>
                          <a:effectLst/>
                          <a:latin typeface="+mn-lt"/>
                          <a:ea typeface="+mn-ea"/>
                          <a:cs typeface="+mn-cs"/>
                        </a:rPr>
                        <a:t>14</a:t>
                      </a:r>
                      <a:r>
                        <a:rPr lang="en-GB" sz="1800" b="1" kern="1200" dirty="0">
                          <a:solidFill>
                            <a:schemeClr val="lt1"/>
                          </a:solidFill>
                          <a:effectLst/>
                          <a:latin typeface="+mn-lt"/>
                          <a:ea typeface="+mn-ea"/>
                          <a:cs typeface="+mn-cs"/>
                        </a:rPr>
                        <a:t>: Bu </a:t>
                      </a:r>
                      <a:r>
                        <a:rPr lang="en-GB" sz="1800" b="1" kern="1200" dirty="0" err="1">
                          <a:solidFill>
                            <a:schemeClr val="lt1"/>
                          </a:solidFill>
                          <a:effectLst/>
                          <a:latin typeface="+mn-lt"/>
                          <a:ea typeface="+mn-ea"/>
                          <a:cs typeface="+mn-cs"/>
                        </a:rPr>
                        <a:t>defa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ikişer</a:t>
                      </a:r>
                      <a:r>
                        <a:rPr lang="tr-TR" sz="1800" b="1" kern="1200" dirty="0" err="1">
                          <a:solidFill>
                            <a:schemeClr val="lt1"/>
                          </a:solidFill>
                          <a:effectLst/>
                          <a:latin typeface="+mn-lt"/>
                          <a:ea typeface="+mn-ea"/>
                          <a:cs typeface="+mn-cs"/>
                        </a:rPr>
                        <a:t>li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ayrılarak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farklı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dışarıda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yeme</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setlerine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katılacaksınız</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Mesela</a:t>
                      </a:r>
                      <a:r>
                        <a:rPr lang="en-GB" sz="1800" b="1" kern="1200" dirty="0">
                          <a:solidFill>
                            <a:schemeClr val="lt1"/>
                          </a:solidFill>
                          <a:effectLst/>
                          <a:latin typeface="+mn-lt"/>
                          <a:ea typeface="+mn-ea"/>
                          <a:cs typeface="+mn-cs"/>
                        </a:rPr>
                        <a:t> 2 </a:t>
                      </a:r>
                      <a:r>
                        <a:rPr lang="en-GB" sz="1800" b="1" kern="1200" dirty="0" err="1">
                          <a:solidFill>
                            <a:schemeClr val="lt1"/>
                          </a:solidFill>
                          <a:effectLst/>
                          <a:latin typeface="+mn-lt"/>
                          <a:ea typeface="+mn-ea"/>
                          <a:cs typeface="+mn-cs"/>
                        </a:rPr>
                        <a:t>kişi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kantine</a:t>
                      </a:r>
                      <a:r>
                        <a:rPr lang="en-GB" sz="1800" b="1" kern="1200" dirty="0">
                          <a:solidFill>
                            <a:schemeClr val="lt1"/>
                          </a:solidFill>
                          <a:effectLst/>
                          <a:latin typeface="+mn-lt"/>
                          <a:ea typeface="+mn-ea"/>
                          <a:cs typeface="+mn-cs"/>
                        </a:rPr>
                        <a:t>, 2 </a:t>
                      </a:r>
                      <a:r>
                        <a:rPr lang="en-GB" sz="1800" b="1" kern="1200" dirty="0" err="1">
                          <a:solidFill>
                            <a:schemeClr val="lt1"/>
                          </a:solidFill>
                          <a:effectLst/>
                          <a:latin typeface="+mn-lt"/>
                          <a:ea typeface="+mn-ea"/>
                          <a:cs typeface="+mn-cs"/>
                        </a:rPr>
                        <a:t>kişi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müziğin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sesinin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açık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olduğu</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bir </a:t>
                      </a:r>
                      <a:r>
                        <a:rPr lang="en-GB" sz="1800" b="1" kern="1200" dirty="0">
                          <a:solidFill>
                            <a:schemeClr val="lt1"/>
                          </a:solidFill>
                          <a:effectLst/>
                          <a:latin typeface="+mn-lt"/>
                          <a:ea typeface="+mn-ea"/>
                          <a:cs typeface="+mn-cs"/>
                        </a:rPr>
                        <a:t>pub-</a:t>
                      </a:r>
                      <a:r>
                        <a:rPr lang="en-GB" sz="1800" b="1" kern="1200" dirty="0" err="1">
                          <a:solidFill>
                            <a:schemeClr val="lt1"/>
                          </a:solidFill>
                          <a:effectLst/>
                          <a:latin typeface="+mn-lt"/>
                          <a:ea typeface="+mn-ea"/>
                          <a:cs typeface="+mn-cs"/>
                        </a:rPr>
                        <a:t>restauranta</a:t>
                      </a:r>
                      <a:r>
                        <a:rPr lang="en-GB" sz="1800" b="1" kern="1200" dirty="0">
                          <a:solidFill>
                            <a:schemeClr val="lt1"/>
                          </a:solidFill>
                          <a:effectLst/>
                          <a:latin typeface="+mn-lt"/>
                          <a:ea typeface="+mn-ea"/>
                          <a:cs typeface="+mn-cs"/>
                        </a:rPr>
                        <a:t>, 2 </a:t>
                      </a:r>
                      <a:r>
                        <a:rPr lang="en-GB" sz="1800" b="1" kern="1200" dirty="0" err="1">
                          <a:solidFill>
                            <a:schemeClr val="lt1"/>
                          </a:solidFill>
                          <a:effectLst/>
                          <a:latin typeface="+mn-lt"/>
                          <a:ea typeface="+mn-ea"/>
                          <a:cs typeface="+mn-cs"/>
                        </a:rPr>
                        <a:t>kişi</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alışveriş merkezi yemek katına gibi</a:t>
                      </a:r>
                      <a:r>
                        <a:rPr lang="en-GB" sz="1800" b="1" kern="1200" dirty="0">
                          <a:solidFill>
                            <a:schemeClr val="lt1"/>
                          </a:solidFill>
                          <a:effectLst/>
                          <a:latin typeface="+mn-lt"/>
                          <a:ea typeface="+mn-ea"/>
                          <a:cs typeface="+mn-cs"/>
                        </a:rPr>
                        <a:t>. Yine </a:t>
                      </a:r>
                      <a:r>
                        <a:rPr lang="en-GB" sz="1800" b="1" kern="1200" dirty="0" err="1">
                          <a:solidFill>
                            <a:schemeClr val="lt1"/>
                          </a:solidFill>
                          <a:effectLst/>
                          <a:latin typeface="+mn-lt"/>
                          <a:ea typeface="+mn-ea"/>
                          <a:cs typeface="+mn-cs"/>
                        </a:rPr>
                        <a:t>yemek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yeyip</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gözleminizi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yapın</a:t>
                      </a:r>
                      <a:r>
                        <a:rPr lang="en-GB" sz="1800" b="1" kern="1200" dirty="0">
                          <a:solidFill>
                            <a:schemeClr val="lt1"/>
                          </a:solidFill>
                          <a:effectLst/>
                          <a:latin typeface="+mn-lt"/>
                          <a:ea typeface="+mn-ea"/>
                          <a:cs typeface="+mn-cs"/>
                        </a:rPr>
                        <a:t>,</a:t>
                      </a:r>
                      <a:r>
                        <a:rPr lang="tr-TR" sz="1800" b="1" kern="1200" dirty="0">
                          <a:solidFill>
                            <a:schemeClr val="lt1"/>
                          </a:solidFill>
                          <a:effectLst/>
                          <a:latin typeface="+mn-lt"/>
                          <a:ea typeface="+mn-ea"/>
                          <a:cs typeface="+mn-cs"/>
                        </a:rPr>
                        <a:t> bir kişiyle yapılandırılmamış bir görüşme gerçekleştirin ve tüm bunlar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sıra</a:t>
                      </a:r>
                      <a:r>
                        <a:rPr lang="tr-TR" sz="1800" b="1" kern="1200" dirty="0">
                          <a:solidFill>
                            <a:schemeClr val="lt1"/>
                          </a:solidFill>
                          <a:effectLst/>
                          <a:latin typeface="+mn-lt"/>
                          <a:ea typeface="+mn-ea"/>
                          <a:cs typeface="+mn-cs"/>
                        </a:rPr>
                        <a:t>sın</a:t>
                      </a:r>
                      <a:r>
                        <a:rPr lang="en-GB" sz="1800" b="1" kern="1200" dirty="0">
                          <a:solidFill>
                            <a:schemeClr val="lt1"/>
                          </a:solidFill>
                          <a:effectLst/>
                          <a:latin typeface="+mn-lt"/>
                          <a:ea typeface="+mn-ea"/>
                          <a:cs typeface="+mn-cs"/>
                        </a:rPr>
                        <a:t>da </a:t>
                      </a:r>
                      <a:r>
                        <a:rPr lang="tr-TR" sz="1800" b="1" kern="1200" dirty="0">
                          <a:solidFill>
                            <a:schemeClr val="lt1"/>
                          </a:solidFill>
                          <a:effectLst/>
                          <a:latin typeface="+mn-lt"/>
                          <a:ea typeface="+mn-ea"/>
                          <a:cs typeface="+mn-cs"/>
                        </a:rPr>
                        <a:t>kısa </a:t>
                      </a:r>
                      <a:r>
                        <a:rPr lang="en-GB" sz="1800" b="1" kern="1200" dirty="0" err="1">
                          <a:solidFill>
                            <a:schemeClr val="lt1"/>
                          </a:solidFill>
                          <a:effectLst/>
                          <a:latin typeface="+mn-lt"/>
                          <a:ea typeface="+mn-ea"/>
                          <a:cs typeface="+mn-cs"/>
                        </a:rPr>
                        <a:t>notlarınızı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alın</a:t>
                      </a:r>
                      <a:r>
                        <a:rPr lang="en-GB" sz="1800" b="1" kern="1200" dirty="0">
                          <a:solidFill>
                            <a:schemeClr val="lt1"/>
                          </a:solidFill>
                          <a:effectLst/>
                          <a:latin typeface="+mn-lt"/>
                          <a:ea typeface="+mn-ea"/>
                          <a:cs typeface="+mn-cs"/>
                        </a:rPr>
                        <a:t>. Bu </a:t>
                      </a:r>
                      <a:r>
                        <a:rPr lang="en-GB" sz="1800" b="1" kern="1200" dirty="0" err="1">
                          <a:solidFill>
                            <a:schemeClr val="lt1"/>
                          </a:solidFill>
                          <a:effectLst/>
                          <a:latin typeface="+mn-lt"/>
                          <a:ea typeface="+mn-ea"/>
                          <a:cs typeface="+mn-cs"/>
                        </a:rPr>
                        <a:t>sırada</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bağlantı notlarınız </a:t>
                      </a:r>
                      <a:r>
                        <a:rPr lang="en-GB" sz="1800" b="1" kern="1200" dirty="0" err="1">
                          <a:solidFill>
                            <a:schemeClr val="lt1"/>
                          </a:solidFill>
                          <a:effectLst/>
                          <a:latin typeface="+mn-lt"/>
                          <a:ea typeface="+mn-ea"/>
                          <a:cs typeface="+mn-cs"/>
                        </a:rPr>
                        <a:t>ve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araştırma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sorunuz</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merkezli</a:t>
                      </a:r>
                      <a:r>
                        <a:rPr lang="tr-TR" sz="1800" b="1" kern="1200" dirty="0">
                          <a:solidFill>
                            <a:schemeClr val="lt1"/>
                          </a:solidFill>
                          <a:effectLst/>
                          <a:latin typeface="+mn-lt"/>
                          <a:ea typeface="+mn-ea"/>
                          <a:cs typeface="+mn-cs"/>
                        </a:rPr>
                        <a:t> olarak</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etrafınızda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olup</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bitene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odaklanın</a:t>
                      </a:r>
                      <a:r>
                        <a:rPr lang="en-GB" sz="1800" b="1" kern="1200" dirty="0">
                          <a:solidFill>
                            <a:schemeClr val="lt1"/>
                          </a:solidFill>
                          <a:effectLst/>
                          <a:latin typeface="+mn-lt"/>
                          <a:ea typeface="+mn-ea"/>
                          <a:cs typeface="+mn-cs"/>
                        </a:rPr>
                        <a:t>.</a:t>
                      </a:r>
                      <a:r>
                        <a:rPr lang="tr-TR" sz="1800" b="1" kern="1200" dirty="0">
                          <a:solidFill>
                            <a:schemeClr val="lt1"/>
                          </a:solidFill>
                          <a:effectLst/>
                          <a:latin typeface="+mn-lt"/>
                          <a:ea typeface="+mn-ea"/>
                          <a:cs typeface="+mn-cs"/>
                        </a:rPr>
                        <a:t> Notlarınızı bir sayfalık alan notuna çevirin.</a:t>
                      </a:r>
                    </a:p>
                  </a:txBody>
                  <a:tcPr/>
                </a:tc>
                <a:extLst>
                  <a:ext uri="{0D108BD9-81ED-4DB2-BD59-A6C34878D82A}">
                    <a16:rowId xmlns:a16="http://schemas.microsoft.com/office/drawing/2014/main" xmlns="" val="2901862350"/>
                  </a:ext>
                </a:extLst>
              </a:tr>
            </a:tbl>
          </a:graphicData>
        </a:graphic>
      </p:graphicFrame>
      <p:graphicFrame>
        <p:nvGraphicFramePr>
          <p:cNvPr id="5" name="Table 4">
            <a:extLst>
              <a:ext uri="{FF2B5EF4-FFF2-40B4-BE49-F238E27FC236}">
                <a16:creationId xmlns:a16="http://schemas.microsoft.com/office/drawing/2014/main" xmlns="" id="{3A0DD5FA-A738-4C31-A278-1BD2654FC4CB}"/>
              </a:ext>
            </a:extLst>
          </p:cNvPr>
          <p:cNvGraphicFramePr>
            <a:graphicFrameLocks noGrp="1"/>
          </p:cNvGraphicFramePr>
          <p:nvPr>
            <p:extLst>
              <p:ext uri="{D42A27DB-BD31-4B8C-83A1-F6EECF244321}">
                <p14:modId xmlns:p14="http://schemas.microsoft.com/office/powerpoint/2010/main" xmlns="" val="529913544"/>
              </p:ext>
            </p:extLst>
          </p:nvPr>
        </p:nvGraphicFramePr>
        <p:xfrm>
          <a:off x="972000" y="4221088"/>
          <a:ext cx="6096000" cy="11887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186865376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1" kern="1200" dirty="0">
                          <a:solidFill>
                            <a:schemeClr val="lt1"/>
                          </a:solidFill>
                          <a:effectLst/>
                          <a:latin typeface="+mn-lt"/>
                          <a:ea typeface="+mn-ea"/>
                          <a:cs typeface="+mn-cs"/>
                        </a:rPr>
                        <a:t>Alıştırma </a:t>
                      </a:r>
                      <a:r>
                        <a:rPr lang="tr-TR" sz="1800" b="1" i="1" kern="1200" dirty="0">
                          <a:solidFill>
                            <a:schemeClr val="lt1"/>
                          </a:solidFill>
                          <a:effectLst/>
                          <a:latin typeface="+mn-lt"/>
                          <a:ea typeface="+mn-ea"/>
                          <a:cs typeface="+mn-cs"/>
                        </a:rPr>
                        <a:t>15</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A</a:t>
                      </a:r>
                      <a:r>
                        <a:rPr lang="en-GB" sz="1800" b="1" kern="1200" dirty="0" err="1">
                          <a:solidFill>
                            <a:schemeClr val="lt1"/>
                          </a:solidFill>
                          <a:effectLst/>
                          <a:latin typeface="+mn-lt"/>
                          <a:ea typeface="+mn-ea"/>
                          <a:cs typeface="+mn-cs"/>
                        </a:rPr>
                        <a:t>raştırma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sorunuzu</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güncelleyin ve güncellemenizi gerekçelendirin. Üstte revize edilmiş araştırma sorusu ve altta gerekçesi toplam bir sayfa. </a:t>
                      </a:r>
                    </a:p>
                    <a:p>
                      <a:endParaRPr lang="tr-TR" dirty="0"/>
                    </a:p>
                  </a:txBody>
                  <a:tcPr/>
                </a:tc>
                <a:extLst>
                  <a:ext uri="{0D108BD9-81ED-4DB2-BD59-A6C34878D82A}">
                    <a16:rowId xmlns:a16="http://schemas.microsoft.com/office/drawing/2014/main" xmlns="" val="2550395018"/>
                  </a:ext>
                </a:extLst>
              </a:tr>
            </a:tbl>
          </a:graphicData>
        </a:graphic>
      </p:graphicFrame>
    </p:spTree>
    <p:extLst>
      <p:ext uri="{BB962C8B-B14F-4D97-AF65-F5344CB8AC3E}">
        <p14:creationId xmlns:p14="http://schemas.microsoft.com/office/powerpoint/2010/main" xmlns="" val="408960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AF14FC-8F8E-4E11-8D66-EF7835A30301}"/>
              </a:ext>
            </a:extLst>
          </p:cNvPr>
          <p:cNvSpPr>
            <a:spLocks noGrp="1"/>
          </p:cNvSpPr>
          <p:nvPr>
            <p:ph type="title"/>
          </p:nvPr>
        </p:nvSpPr>
        <p:spPr/>
        <p:txBody>
          <a:bodyPr/>
          <a:lstStyle/>
          <a:p>
            <a:r>
              <a:rPr lang="tr-TR" dirty="0">
                <a:latin typeface="Andalus" pitchFamily="18" charset="-78"/>
                <a:cs typeface="Andalus" pitchFamily="18" charset="-78"/>
              </a:rPr>
              <a:t>5. hafta</a:t>
            </a:r>
            <a:endParaRPr lang="tr-TR" dirty="0"/>
          </a:p>
        </p:txBody>
      </p:sp>
      <p:graphicFrame>
        <p:nvGraphicFramePr>
          <p:cNvPr id="4" name="Content Placeholder 3">
            <a:extLst>
              <a:ext uri="{FF2B5EF4-FFF2-40B4-BE49-F238E27FC236}">
                <a16:creationId xmlns:a16="http://schemas.microsoft.com/office/drawing/2014/main" xmlns="" id="{34AE7ECC-510D-4CCF-BDE5-916ECD4FD746}"/>
              </a:ext>
            </a:extLst>
          </p:cNvPr>
          <p:cNvGraphicFramePr>
            <a:graphicFrameLocks noGrp="1"/>
          </p:cNvGraphicFramePr>
          <p:nvPr>
            <p:ph idx="1"/>
            <p:extLst>
              <p:ext uri="{D42A27DB-BD31-4B8C-83A1-F6EECF244321}">
                <p14:modId xmlns:p14="http://schemas.microsoft.com/office/powerpoint/2010/main" xmlns="" val="2149964767"/>
              </p:ext>
            </p:extLst>
          </p:nvPr>
        </p:nvGraphicFramePr>
        <p:xfrm>
          <a:off x="972000" y="1600200"/>
          <a:ext cx="6096000" cy="33832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1165933616"/>
                    </a:ext>
                  </a:extLst>
                </a:gridCol>
              </a:tblGrid>
              <a:tr h="370840">
                <a:tc>
                  <a:txBody>
                    <a:bodyPr/>
                    <a:lstStyle/>
                    <a:p>
                      <a:r>
                        <a:rPr lang="en-GB" sz="1800" b="1" i="1" kern="1200" dirty="0">
                          <a:solidFill>
                            <a:schemeClr val="lt1"/>
                          </a:solidFill>
                          <a:effectLst/>
                          <a:latin typeface="+mn-lt"/>
                          <a:ea typeface="+mn-ea"/>
                          <a:cs typeface="+mn-cs"/>
                        </a:rPr>
                        <a:t>Alıştırma 1</a:t>
                      </a:r>
                      <a:r>
                        <a:rPr lang="tr-TR" sz="1800" b="1" i="1" kern="1200" dirty="0">
                          <a:solidFill>
                            <a:schemeClr val="lt1"/>
                          </a:solidFill>
                          <a:effectLst/>
                          <a:latin typeface="+mn-lt"/>
                          <a:ea typeface="+mn-ea"/>
                          <a:cs typeface="+mn-cs"/>
                        </a:rPr>
                        <a:t>6</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Beraber</a:t>
                      </a:r>
                      <a:r>
                        <a:rPr lang="en-GB" sz="1800" b="1" kern="1200" dirty="0">
                          <a:solidFill>
                            <a:schemeClr val="lt1"/>
                          </a:solidFill>
                          <a:effectLst/>
                          <a:latin typeface="+mn-lt"/>
                          <a:ea typeface="+mn-ea"/>
                          <a:cs typeface="+mn-cs"/>
                        </a:rPr>
                        <a:t> </a:t>
                      </a:r>
                      <a:r>
                        <a:rPr lang="en-GB" sz="1800" b="1" i="1" kern="1200" dirty="0">
                          <a:solidFill>
                            <a:schemeClr val="lt1"/>
                          </a:solidFill>
                          <a:effectLst/>
                          <a:latin typeface="+mn-lt"/>
                          <a:ea typeface="+mn-ea"/>
                          <a:cs typeface="+mn-cs"/>
                        </a:rPr>
                        <a:t>Alıştırma</a:t>
                      </a:r>
                      <a:r>
                        <a:rPr lang="en-GB" sz="1800" b="1" i="0" kern="1200" dirty="0">
                          <a:solidFill>
                            <a:schemeClr val="lt1"/>
                          </a:solidFill>
                          <a:effectLst/>
                          <a:latin typeface="+mn-lt"/>
                          <a:ea typeface="+mn-ea"/>
                          <a:cs typeface="+mn-cs"/>
                        </a:rPr>
                        <a:t> </a:t>
                      </a:r>
                      <a:r>
                        <a:rPr lang="tr-TR" sz="1800" b="1" i="0" kern="1200" dirty="0">
                          <a:solidFill>
                            <a:schemeClr val="lt1"/>
                          </a:solidFill>
                          <a:effectLst/>
                          <a:latin typeface="+mn-lt"/>
                          <a:ea typeface="+mn-ea"/>
                          <a:cs typeface="+mn-cs"/>
                        </a:rPr>
                        <a:t>14</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için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dışarıya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çıktığınız</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arkadaşınızın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alan</a:t>
                      </a:r>
                      <a:r>
                        <a:rPr lang="tr-TR" sz="1800" b="1" kern="120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not</a:t>
                      </a:r>
                      <a:r>
                        <a:rPr lang="tr-TR" sz="1800" b="1" kern="1200" dirty="0">
                          <a:solidFill>
                            <a:schemeClr val="lt1"/>
                          </a:solidFill>
                          <a:effectLst/>
                          <a:latin typeface="+mn-lt"/>
                          <a:ea typeface="+mn-ea"/>
                          <a:cs typeface="+mn-cs"/>
                        </a:rPr>
                        <a:t>unu</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edinin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sizinki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ile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karşılaştırın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Aşağıdaki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noktaları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dikkate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alarak</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metodolojik </a:t>
                      </a:r>
                      <a:r>
                        <a:rPr lang="en-GB" sz="1800" b="1" kern="1200" dirty="0" err="1">
                          <a:solidFill>
                            <a:schemeClr val="lt1"/>
                          </a:solidFill>
                          <a:effectLst/>
                          <a:latin typeface="+mn-lt"/>
                          <a:ea typeface="+mn-ea"/>
                          <a:cs typeface="+mn-cs"/>
                        </a:rPr>
                        <a:t>bir</a:t>
                      </a:r>
                      <a:r>
                        <a:rPr lang="en-GB" sz="1800" b="1" kern="1200" dirty="0">
                          <a:solidFill>
                            <a:schemeClr val="lt1"/>
                          </a:solidFill>
                          <a:effectLst/>
                          <a:latin typeface="+mn-lt"/>
                          <a:ea typeface="+mn-ea"/>
                          <a:cs typeface="+mn-cs"/>
                        </a:rPr>
                        <a:t> not </a:t>
                      </a:r>
                      <a:r>
                        <a:rPr lang="en-GB" sz="1800" b="1" kern="1200" dirty="0" err="1">
                          <a:solidFill>
                            <a:schemeClr val="lt1"/>
                          </a:solidFill>
                          <a:effectLst/>
                          <a:latin typeface="+mn-lt"/>
                          <a:ea typeface="+mn-ea"/>
                          <a:cs typeface="+mn-cs"/>
                        </a:rPr>
                        <a:t>yazın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yani</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bir bakıma </a:t>
                      </a:r>
                      <a:r>
                        <a:rPr lang="en-GB" sz="1800" b="1" kern="1200" dirty="0" err="1">
                          <a:solidFill>
                            <a:schemeClr val="lt1"/>
                          </a:solidFill>
                          <a:effectLst/>
                          <a:latin typeface="+mn-lt"/>
                          <a:ea typeface="+mn-ea"/>
                          <a:cs typeface="+mn-cs"/>
                        </a:rPr>
                        <a:t>katılımlı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gözlem</a:t>
                      </a:r>
                      <a:r>
                        <a:rPr lang="tr-TR" sz="1800" b="1" kern="1200" dirty="0">
                          <a:solidFill>
                            <a:schemeClr val="lt1"/>
                          </a:solidFill>
                          <a:effectLst/>
                          <a:latin typeface="+mn-lt"/>
                          <a:ea typeface="+mn-ea"/>
                          <a:cs typeface="+mn-cs"/>
                        </a:rPr>
                        <a:t>, yapılandırılmamış mülakat</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sizin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bu</a:t>
                      </a:r>
                      <a:r>
                        <a:rPr lang="en-GB" sz="1800" b="1" kern="1200" dirty="0">
                          <a:solidFill>
                            <a:schemeClr val="lt1"/>
                          </a:solidFill>
                          <a:effectLst/>
                          <a:latin typeface="+mn-lt"/>
                          <a:ea typeface="+mn-ea"/>
                          <a:cs typeface="+mn-cs"/>
                        </a:rPr>
                        <a:t> </a:t>
                      </a:r>
                      <a:r>
                        <a:rPr lang="tr-TR" sz="1800" b="1" kern="1200" dirty="0">
                          <a:solidFill>
                            <a:schemeClr val="lt1"/>
                          </a:solidFill>
                          <a:effectLst/>
                          <a:latin typeface="+mn-lt"/>
                          <a:ea typeface="+mn-ea"/>
                          <a:cs typeface="+mn-cs"/>
                        </a:rPr>
                        <a:t>teknikleri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alıştırmalarda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kullanma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bıçiminizin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bir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değerlendirmesini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yapın</a:t>
                      </a:r>
                      <a:r>
                        <a:rPr lang="en-GB" sz="1800" b="1" kern="1200" dirty="0">
                          <a:solidFill>
                            <a:schemeClr val="lt1"/>
                          </a:solidFill>
                          <a:effectLst/>
                          <a:latin typeface="+mn-lt"/>
                          <a:ea typeface="+mn-ea"/>
                          <a:cs typeface="+mn-cs"/>
                        </a:rPr>
                        <a:t> (1 </a:t>
                      </a:r>
                      <a:r>
                        <a:rPr lang="en-GB" sz="1800" b="1" kern="1200" dirty="0" err="1">
                          <a:solidFill>
                            <a:schemeClr val="lt1"/>
                          </a:solidFill>
                          <a:effectLst/>
                          <a:latin typeface="+mn-lt"/>
                          <a:ea typeface="+mn-ea"/>
                          <a:cs typeface="+mn-cs"/>
                        </a:rPr>
                        <a:t>sayfa</a:t>
                      </a:r>
                      <a:r>
                        <a:rPr lang="en-GB" sz="1800" b="1" kern="1200" dirty="0">
                          <a:solidFill>
                            <a:schemeClr val="lt1"/>
                          </a:solidFill>
                          <a:effectLst/>
                          <a:latin typeface="+mn-lt"/>
                          <a:ea typeface="+mn-ea"/>
                          <a:cs typeface="+mn-cs"/>
                        </a:rPr>
                        <a:t>).</a:t>
                      </a:r>
                      <a:endParaRPr lang="tr-TR" sz="1800" b="1" kern="1200" dirty="0">
                        <a:solidFill>
                          <a:schemeClr val="lt1"/>
                        </a:solidFill>
                        <a:effectLst/>
                        <a:latin typeface="+mn-lt"/>
                        <a:ea typeface="+mn-ea"/>
                        <a:cs typeface="+mn-cs"/>
                      </a:endParaRPr>
                    </a:p>
                    <a:p>
                      <a:pPr lvl="0"/>
                      <a:r>
                        <a:rPr lang="en-GB" sz="1800" b="1" kern="1200" dirty="0">
                          <a:solidFill>
                            <a:schemeClr val="lt1"/>
                          </a:solidFill>
                          <a:effectLst/>
                          <a:latin typeface="+mn-lt"/>
                          <a:ea typeface="+mn-ea"/>
                          <a:cs typeface="+mn-cs"/>
                        </a:rPr>
                        <a:t>Bu </a:t>
                      </a:r>
                      <a:r>
                        <a:rPr lang="en-GB" sz="1800" b="1" kern="1200" dirty="0" err="1">
                          <a:solidFill>
                            <a:schemeClr val="lt1"/>
                          </a:solidFill>
                          <a:effectLst/>
                          <a:latin typeface="+mn-lt"/>
                          <a:ea typeface="+mn-ea"/>
                          <a:cs typeface="+mn-cs"/>
                        </a:rPr>
                        <a:t>kişinin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alan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tecrübesi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ile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sizinki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arasında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varsa</a:t>
                      </a:r>
                      <a:r>
                        <a:rPr lang="en-GB" sz="1800" b="1" kern="1200" dirty="0">
                          <a:solidFill>
                            <a:schemeClr val="lt1"/>
                          </a:solidFill>
                          <a:effectLst/>
                          <a:latin typeface="+mn-lt"/>
                          <a:ea typeface="+mn-ea"/>
                          <a:cs typeface="+mn-cs"/>
                        </a:rPr>
                        <a:t>, ne </a:t>
                      </a:r>
                      <a:r>
                        <a:rPr lang="en-GB" sz="1800" b="1" kern="1200" dirty="0" err="1">
                          <a:solidFill>
                            <a:schemeClr val="lt1"/>
                          </a:solidFill>
                          <a:effectLst/>
                          <a:latin typeface="+mn-lt"/>
                          <a:ea typeface="+mn-ea"/>
                          <a:cs typeface="+mn-cs"/>
                        </a:rPr>
                        <a:t>gibi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farklılıklar</a:t>
                      </a:r>
                      <a:r>
                        <a:rPr lang="en-GB" sz="1800" b="1" kern="1200" dirty="0">
                          <a:solidFill>
                            <a:schemeClr val="lt1"/>
                          </a:solidFill>
                          <a:effectLst/>
                          <a:latin typeface="+mn-lt"/>
                          <a:ea typeface="+mn-ea"/>
                          <a:cs typeface="+mn-cs"/>
                        </a:rPr>
                        <a:t> var?</a:t>
                      </a:r>
                      <a:endParaRPr lang="tr-TR" sz="1800" b="1" kern="1200" dirty="0">
                        <a:solidFill>
                          <a:schemeClr val="lt1"/>
                        </a:solidFill>
                        <a:effectLst/>
                        <a:latin typeface="+mn-lt"/>
                        <a:ea typeface="+mn-ea"/>
                        <a:cs typeface="+mn-cs"/>
                      </a:endParaRPr>
                    </a:p>
                    <a:p>
                      <a:pPr lvl="0"/>
                      <a:r>
                        <a:rPr lang="tr-TR" sz="1800" b="1" kern="1200" dirty="0">
                          <a:solidFill>
                            <a:schemeClr val="lt1"/>
                          </a:solidFill>
                          <a:effectLst/>
                          <a:latin typeface="+mn-lt"/>
                          <a:ea typeface="+mn-ea"/>
                          <a:cs typeface="+mn-cs"/>
                        </a:rPr>
                        <a:t>F</a:t>
                      </a:r>
                      <a:r>
                        <a:rPr lang="en-GB" sz="1800" b="1" kern="1200" dirty="0" err="1">
                          <a:solidFill>
                            <a:schemeClr val="lt1"/>
                          </a:solidFill>
                          <a:effectLst/>
                          <a:latin typeface="+mn-lt"/>
                          <a:ea typeface="+mn-ea"/>
                          <a:cs typeface="+mn-cs"/>
                        </a:rPr>
                        <a:t>arklılık</a:t>
                      </a:r>
                      <a:r>
                        <a:rPr lang="tr-TR" sz="1800" b="1" kern="1200" dirty="0" err="1">
                          <a:solidFill>
                            <a:schemeClr val="lt1"/>
                          </a:solidFill>
                          <a:effectLst/>
                          <a:latin typeface="+mn-lt"/>
                          <a:ea typeface="+mn-ea"/>
                          <a:cs typeface="+mn-cs"/>
                        </a:rPr>
                        <a:t>lar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varsa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bunlar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neden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kaynaklanmış</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olabilir</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veriyi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kimin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topladığını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veri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toplama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zamanı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yerini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gözlemlerinizi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kaydetme</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tarzı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anlamında</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karş</a:t>
                      </a:r>
                      <a:r>
                        <a:rPr lang="tr-TR" sz="1800" b="1" kern="1200" dirty="0">
                          <a:solidFill>
                            <a:schemeClr val="lt1"/>
                          </a:solidFill>
                          <a:effectLst/>
                          <a:latin typeface="+mn-lt"/>
                          <a:ea typeface="+mn-ea"/>
                          <a:cs typeface="+mn-cs"/>
                        </a:rPr>
                        <a:t>ı</a:t>
                      </a:r>
                      <a:r>
                        <a:rPr lang="en-GB" sz="1800" b="1" kern="1200" dirty="0" err="1">
                          <a:solidFill>
                            <a:schemeClr val="lt1"/>
                          </a:solidFill>
                          <a:effectLst/>
                          <a:latin typeface="+mn-lt"/>
                          <a:ea typeface="+mn-ea"/>
                          <a:cs typeface="+mn-cs"/>
                        </a:rPr>
                        <a:t>laştırılabilirliklerini</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verinin</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nasıl</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toplandığını</a:t>
                      </a:r>
                      <a:r>
                        <a:rPr lang="en-GB" sz="1800" b="1" kern="1200" dirty="0">
                          <a:solidFill>
                            <a:schemeClr val="lt1"/>
                          </a:solidFill>
                          <a:effectLst/>
                          <a:latin typeface="+mn-lt"/>
                          <a:ea typeface="+mn-ea"/>
                          <a:cs typeface="+mn-cs"/>
                        </a:rPr>
                        <a:t> </a:t>
                      </a:r>
                      <a:r>
                        <a:rPr lang="en-GB" sz="1800" b="1" kern="1200" dirty="0" err="1">
                          <a:solidFill>
                            <a:schemeClr val="lt1"/>
                          </a:solidFill>
                          <a:effectLst/>
                          <a:latin typeface="+mn-lt"/>
                          <a:ea typeface="+mn-ea"/>
                          <a:cs typeface="+mn-cs"/>
                        </a:rPr>
                        <a:t>düşünün</a:t>
                      </a:r>
                      <a:r>
                        <a:rPr lang="en-GB" sz="1800" b="1" kern="1200" dirty="0">
                          <a:solidFill>
                            <a:schemeClr val="lt1"/>
                          </a:solidFill>
                          <a:effectLst/>
                          <a:latin typeface="+mn-lt"/>
                          <a:ea typeface="+mn-ea"/>
                          <a:cs typeface="+mn-cs"/>
                        </a:rPr>
                        <a:t>)</a:t>
                      </a:r>
                      <a:r>
                        <a:rPr lang="tr-TR" sz="1800" b="1" kern="1200" dirty="0">
                          <a:solidFill>
                            <a:schemeClr val="lt1"/>
                          </a:solidFill>
                          <a:effectLst/>
                          <a:latin typeface="+mn-lt"/>
                          <a:ea typeface="+mn-ea"/>
                          <a:cs typeface="+mn-cs"/>
                        </a:rPr>
                        <a:t>.</a:t>
                      </a:r>
                    </a:p>
                  </a:txBody>
                  <a:tcPr/>
                </a:tc>
                <a:extLst>
                  <a:ext uri="{0D108BD9-81ED-4DB2-BD59-A6C34878D82A}">
                    <a16:rowId xmlns:a16="http://schemas.microsoft.com/office/drawing/2014/main" xmlns="" val="2901862350"/>
                  </a:ext>
                </a:extLst>
              </a:tr>
            </a:tbl>
          </a:graphicData>
        </a:graphic>
      </p:graphicFrame>
    </p:spTree>
    <p:extLst>
      <p:ext uri="{BB962C8B-B14F-4D97-AF65-F5344CB8AC3E}">
        <p14:creationId xmlns:p14="http://schemas.microsoft.com/office/powerpoint/2010/main" xmlns="" val="351330466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489</Words>
  <Application>Microsoft Office PowerPoint</Application>
  <PresentationFormat>Ekran Gösterisi (4:3)</PresentationFormat>
  <Paragraphs>31</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5. konu</vt:lpstr>
      <vt:lpstr>5. hafta</vt:lpstr>
      <vt:lpstr>5. hafta</vt:lpstr>
      <vt:lpstr>5. hafta</vt:lpstr>
      <vt:lpstr>5. hafta</vt:lpstr>
      <vt:lpstr>5. hafta</vt:lpstr>
      <vt:lpstr>5. hafta</vt:lpstr>
      <vt:lpstr>5. hafta</vt:lpstr>
      <vt:lpstr>5.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32</cp:revision>
  <dcterms:created xsi:type="dcterms:W3CDTF">2018-05-08T13:48:36Z</dcterms:created>
  <dcterms:modified xsi:type="dcterms:W3CDTF">2018-09-14T09:20:35Z</dcterms:modified>
</cp:coreProperties>
</file>