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9" r:id="rId4"/>
    <p:sldId id="265" r:id="rId5"/>
    <p:sldId id="270" r:id="rId6"/>
    <p:sldId id="267" r:id="rId7"/>
    <p:sldId id="262" r:id="rId8"/>
    <p:sldId id="271" r:id="rId9"/>
    <p:sldId id="273"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14.9.2018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14.9.2018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14.9.2018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14.9.2018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14.9.2018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14.9.2018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14.9.2018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14.9.2018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14.9.2018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14.9.2018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14.9.2018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14.9.2018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14.9.2018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5. konu</a:t>
            </a:r>
          </a:p>
        </p:txBody>
      </p:sp>
      <p:sp>
        <p:nvSpPr>
          <p:cNvPr id="3" name="2 Alt Başlık"/>
          <p:cNvSpPr>
            <a:spLocks noGrp="1"/>
          </p:cNvSpPr>
          <p:nvPr>
            <p:ph type="subTitle" idx="1"/>
          </p:nvPr>
        </p:nvSpPr>
        <p:spPr/>
        <p:txBody>
          <a:bodyPr>
            <a:normAutofit/>
          </a:bodyPr>
          <a:lstStyle/>
          <a:p>
            <a:r>
              <a:rPr lang="tr-TR" sz="4400" dirty="0">
                <a:latin typeface="Bell MT" pitchFamily="18" charset="0"/>
                <a:cs typeface="Andalus" pitchFamily="18" charset="-78"/>
              </a:rPr>
              <a:t>Nitel Veri </a:t>
            </a:r>
            <a:r>
              <a:rPr lang="tr-TR" sz="4400" dirty="0" smtClean="0">
                <a:latin typeface="Bell MT" pitchFamily="18" charset="0"/>
                <a:cs typeface="Andalus" pitchFamily="18" charset="-78"/>
              </a:rPr>
              <a:t>Analizi I</a:t>
            </a:r>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5. hafta</a:t>
            </a:r>
          </a:p>
        </p:txBody>
      </p:sp>
      <p:sp>
        <p:nvSpPr>
          <p:cNvPr id="3" name="2 İçerik Yer Tutucusu"/>
          <p:cNvSpPr>
            <a:spLocks noGrp="1"/>
          </p:cNvSpPr>
          <p:nvPr>
            <p:ph idx="1"/>
          </p:nvPr>
        </p:nvSpPr>
        <p:spPr/>
        <p:txBody>
          <a:bodyPr>
            <a:normAutofit/>
          </a:bodyPr>
          <a:lstStyle/>
          <a:p>
            <a:r>
              <a:rPr lang="tr-TR" sz="2400" dirty="0">
                <a:latin typeface="Bell MT" panose="02020503060305020303" pitchFamily="18" charset="0"/>
              </a:rPr>
              <a:t>Bu hafta dersin başında bir önceki haftanın sınıf-dışı alıştırmasının üzerinde duracağız ve şu ana kadar yapılan alıştırmaların ve tutulan araştırma notlarının analizine odaklanacağız.</a:t>
            </a:r>
          </a:p>
          <a:p>
            <a:r>
              <a:rPr lang="tr-TR" sz="2400" dirty="0">
                <a:latin typeface="Bell MT" panose="02020503060305020303" pitchFamily="18" charset="0"/>
              </a:rPr>
              <a:t>Bu doğrultuda bir önceki haftanın Alıştırma 12’sini temel alacağız.</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874940-50F1-4057-8D1E-F6C003B9F6DA}"/>
              </a:ext>
            </a:extLst>
          </p:cNvPr>
          <p:cNvSpPr>
            <a:spLocks noGrp="1"/>
          </p:cNvSpPr>
          <p:nvPr>
            <p:ph type="title"/>
          </p:nvPr>
        </p:nvSpPr>
        <p:spPr/>
        <p:txBody>
          <a:bodyPr/>
          <a:lstStyle/>
          <a:p>
            <a:r>
              <a:rPr lang="tr-TR" dirty="0">
                <a:latin typeface="Andalus" pitchFamily="18" charset="-78"/>
                <a:cs typeface="Andalus" pitchFamily="18" charset="-78"/>
              </a:rPr>
              <a:t>5. hafta</a:t>
            </a:r>
            <a:endParaRPr lang="tr-TR" dirty="0"/>
          </a:p>
        </p:txBody>
      </p:sp>
      <p:sp>
        <p:nvSpPr>
          <p:cNvPr id="3" name="Content Placeholder 2">
            <a:extLst>
              <a:ext uri="{FF2B5EF4-FFF2-40B4-BE49-F238E27FC236}">
                <a16:creationId xmlns:a16="http://schemas.microsoft.com/office/drawing/2014/main" xmlns="" id="{C989C00B-6970-4EE1-9A04-D57851096A35}"/>
              </a:ext>
            </a:extLst>
          </p:cNvPr>
          <p:cNvSpPr>
            <a:spLocks noGrp="1"/>
          </p:cNvSpPr>
          <p:nvPr>
            <p:ph idx="1"/>
          </p:nvPr>
        </p:nvSpPr>
        <p:spPr/>
        <p:txBody>
          <a:bodyPr>
            <a:normAutofit/>
          </a:bodyPr>
          <a:lstStyle/>
          <a:p>
            <a:r>
              <a:rPr lang="tr-TR" sz="2400" dirty="0">
                <a:latin typeface="Bell MT" panose="02020503060305020303" pitchFamily="18" charset="0"/>
              </a:rPr>
              <a:t>Bu hafta nitel veri analizine dair tartışma esnasında öne çıkan kavramlar:</a:t>
            </a:r>
          </a:p>
          <a:p>
            <a:r>
              <a:rPr lang="tr-TR" sz="2400" dirty="0">
                <a:latin typeface="Bell MT" panose="02020503060305020303" pitchFamily="18" charset="0"/>
              </a:rPr>
              <a:t>Nitel ve nicel veri tipleri ve nitel-nicel araştırma farkları</a:t>
            </a:r>
          </a:p>
          <a:p>
            <a:r>
              <a:rPr lang="tr-TR" sz="2400" dirty="0">
                <a:latin typeface="Bell MT" panose="02020503060305020303" pitchFamily="18" charset="0"/>
              </a:rPr>
              <a:t>Kodlama</a:t>
            </a:r>
          </a:p>
        </p:txBody>
      </p:sp>
    </p:spTree>
    <p:extLst>
      <p:ext uri="{BB962C8B-B14F-4D97-AF65-F5344CB8AC3E}">
        <p14:creationId xmlns:p14="http://schemas.microsoft.com/office/powerpoint/2010/main" xmlns="" val="3929276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5. hafta</a:t>
            </a:r>
          </a:p>
        </p:txBody>
      </p:sp>
      <p:sp>
        <p:nvSpPr>
          <p:cNvPr id="3" name="2 İçerik Yer Tutucusu"/>
          <p:cNvSpPr>
            <a:spLocks noGrp="1"/>
          </p:cNvSpPr>
          <p:nvPr>
            <p:ph idx="1"/>
          </p:nvPr>
        </p:nvSpPr>
        <p:spPr/>
        <p:txBody>
          <a:bodyPr>
            <a:normAutofit/>
          </a:bodyPr>
          <a:lstStyle/>
          <a:p>
            <a:r>
              <a:rPr lang="tr-TR" sz="2400" dirty="0">
                <a:latin typeface="Bell MT" panose="02020503060305020303" pitchFamily="18" charset="0"/>
              </a:rPr>
              <a:t>Ankara’da gündelik hayat ve yemek </a:t>
            </a:r>
            <a:r>
              <a:rPr lang="tr-TR" sz="2400" dirty="0" err="1">
                <a:latin typeface="Bell MT" panose="02020503060305020303" pitchFamily="18" charset="0"/>
              </a:rPr>
              <a:t>yemek</a:t>
            </a:r>
            <a:r>
              <a:rPr lang="tr-TR" sz="2400" dirty="0">
                <a:latin typeface="Bell MT" panose="02020503060305020303" pitchFamily="18" charset="0"/>
              </a:rPr>
              <a:t> teması etrafındaki alıştırmalarımızla elde ettiğimiz verilerin analizine geçiyoruz.</a:t>
            </a:r>
          </a:p>
          <a:p>
            <a:r>
              <a:rPr lang="tr-TR" sz="2400" dirty="0">
                <a:latin typeface="Bell MT" panose="02020503060305020303" pitchFamily="18" charset="0"/>
              </a:rPr>
              <a:t>Elbette unutmamak gerekir ki böylesi bir analiz daha uzun süreli gerçek bir </a:t>
            </a:r>
            <a:r>
              <a:rPr lang="tr-TR" sz="2400" dirty="0" err="1">
                <a:latin typeface="Bell MT" panose="02020503060305020303" pitchFamily="18" charset="0"/>
              </a:rPr>
              <a:t>etnografik</a:t>
            </a:r>
            <a:r>
              <a:rPr lang="tr-TR" sz="2400" dirty="0">
                <a:latin typeface="Bell MT" panose="02020503060305020303" pitchFamily="18" charset="0"/>
              </a:rPr>
              <a:t> alan çalışmasında ve tutulan notların buna dayalı olarak sayısının ve niteliğinin artışı ile bağlamının hakkını tam manasıyla verecektir. Bizim yaptığımız daha ziyade nitel bir alan araştırmasından edilen verilerin analiz edilişine dönük alıştırmalar yapmak.</a:t>
            </a:r>
          </a:p>
        </p:txBody>
      </p:sp>
    </p:spTree>
    <p:extLst>
      <p:ext uri="{BB962C8B-B14F-4D97-AF65-F5344CB8AC3E}">
        <p14:creationId xmlns:p14="http://schemas.microsoft.com/office/powerpoint/2010/main" xmlns="" val="524502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E45879E-553F-4371-B229-094F27AAB9AF}"/>
              </a:ext>
            </a:extLst>
          </p:cNvPr>
          <p:cNvSpPr>
            <a:spLocks noGrp="1"/>
          </p:cNvSpPr>
          <p:nvPr>
            <p:ph type="title"/>
          </p:nvPr>
        </p:nvSpPr>
        <p:spPr/>
        <p:txBody>
          <a:bodyPr/>
          <a:lstStyle/>
          <a:p>
            <a:r>
              <a:rPr lang="tr-TR" dirty="0">
                <a:latin typeface="Andalus" pitchFamily="18" charset="-78"/>
                <a:cs typeface="Andalus" pitchFamily="18" charset="-78"/>
              </a:rPr>
              <a:t>5. hafta</a:t>
            </a:r>
            <a:endParaRPr lang="tr-TR" dirty="0"/>
          </a:p>
        </p:txBody>
      </p:sp>
      <p:sp>
        <p:nvSpPr>
          <p:cNvPr id="3" name="Content Placeholder 2">
            <a:extLst>
              <a:ext uri="{FF2B5EF4-FFF2-40B4-BE49-F238E27FC236}">
                <a16:creationId xmlns:a16="http://schemas.microsoft.com/office/drawing/2014/main" xmlns="" id="{B406F6AB-22D9-4F3E-B27A-1DA3ACA6AE88}"/>
              </a:ext>
            </a:extLst>
          </p:cNvPr>
          <p:cNvSpPr>
            <a:spLocks noGrp="1"/>
          </p:cNvSpPr>
          <p:nvPr>
            <p:ph idx="1"/>
          </p:nvPr>
        </p:nvSpPr>
        <p:spPr/>
        <p:txBody>
          <a:bodyPr>
            <a:normAutofit/>
          </a:bodyPr>
          <a:lstStyle/>
          <a:p>
            <a:r>
              <a:rPr lang="tr-TR" sz="2800" dirty="0">
                <a:latin typeface="Bell MT" panose="02020503060305020303" pitchFamily="18" charset="0"/>
              </a:rPr>
              <a:t>Alan notları nitel verinin temelidir. Belli bir araştırmanın geldiği ve gittiği istikameti alan notları belirler. Anal notlarının analizi ise temelde belli noktaların araştırmacı tarafından kodlanmasına ve bu kodlara isteğe bağlı olarak nominal veya </a:t>
            </a:r>
            <a:r>
              <a:rPr lang="tr-TR" sz="2800" dirty="0" err="1">
                <a:latin typeface="Bell MT" panose="02020503060305020303" pitchFamily="18" charset="0"/>
              </a:rPr>
              <a:t>ordinal</a:t>
            </a:r>
            <a:r>
              <a:rPr lang="tr-TR" sz="2800" dirty="0">
                <a:latin typeface="Bell MT" panose="02020503060305020303" pitchFamily="18" charset="0"/>
              </a:rPr>
              <a:t> ölçümler atfedilmesine bağlıdır.</a:t>
            </a:r>
          </a:p>
          <a:p>
            <a:r>
              <a:rPr lang="tr-TR" sz="2800" dirty="0">
                <a:latin typeface="Bell MT" panose="02020503060305020303" pitchFamily="18" charset="0"/>
              </a:rPr>
              <a:t>Bu doğrultuda çalışmalar yapacağız ve bazı bilgisayar temelli analiz programlarını (</a:t>
            </a:r>
            <a:r>
              <a:rPr lang="tr-TR" sz="2800" dirty="0" err="1">
                <a:latin typeface="Bell MT" panose="02020503060305020303" pitchFamily="18" charset="0"/>
              </a:rPr>
              <a:t>Nvivo</a:t>
            </a:r>
            <a:r>
              <a:rPr lang="tr-TR" sz="2800" dirty="0">
                <a:latin typeface="Bell MT" panose="02020503060305020303" pitchFamily="18" charset="0"/>
              </a:rPr>
              <a:t> gibi) ele alacağız. </a:t>
            </a:r>
          </a:p>
        </p:txBody>
      </p:sp>
    </p:spTree>
    <p:extLst>
      <p:ext uri="{BB962C8B-B14F-4D97-AF65-F5344CB8AC3E}">
        <p14:creationId xmlns:p14="http://schemas.microsoft.com/office/powerpoint/2010/main" xmlns="" val="3040122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5. hafta</a:t>
            </a:r>
          </a:p>
        </p:txBody>
      </p:sp>
      <p:sp>
        <p:nvSpPr>
          <p:cNvPr id="3" name="2 İçerik Yer Tutucusu"/>
          <p:cNvSpPr>
            <a:spLocks noGrp="1"/>
          </p:cNvSpPr>
          <p:nvPr>
            <p:ph idx="1"/>
          </p:nvPr>
        </p:nvSpPr>
        <p:spPr/>
        <p:txBody>
          <a:bodyPr>
            <a:normAutofit/>
          </a:bodyPr>
          <a:lstStyle/>
          <a:p>
            <a:r>
              <a:rPr lang="tr-TR" sz="2400" dirty="0">
                <a:latin typeface="Bell MT" panose="02020503060305020303" pitchFamily="18" charset="0"/>
              </a:rPr>
              <a:t>Ankara’da yemek yeme araştırmamızın alıştırmalarını yaparken aklımızda şu sorular olacak:</a:t>
            </a:r>
          </a:p>
          <a:p>
            <a:pPr marL="0" indent="0">
              <a:buNone/>
            </a:pPr>
            <a:r>
              <a:rPr lang="tr-TR" sz="2400" dirty="0">
                <a:latin typeface="Bell MT" panose="02020503060305020303" pitchFamily="18" charset="0"/>
              </a:rPr>
              <a:t>	</a:t>
            </a:r>
            <a:r>
              <a:rPr lang="en-GB" sz="2400" dirty="0" err="1">
                <a:latin typeface="Bell MT" panose="02020503060305020303" pitchFamily="18" charset="0"/>
              </a:rPr>
              <a:t>Yemek</a:t>
            </a:r>
            <a:r>
              <a:rPr lang="en-GB" sz="2400" dirty="0">
                <a:latin typeface="Bell MT" panose="02020503060305020303" pitchFamily="18" charset="0"/>
              </a:rPr>
              <a:t> </a:t>
            </a:r>
            <a:r>
              <a:rPr lang="en-GB" sz="2400" dirty="0" err="1">
                <a:latin typeface="Bell MT" panose="02020503060305020303" pitchFamily="18" charset="0"/>
              </a:rPr>
              <a:t>yeme</a:t>
            </a:r>
            <a:r>
              <a:rPr lang="en-GB" sz="2400" dirty="0">
                <a:latin typeface="Bell MT" panose="02020503060305020303" pitchFamily="18" charset="0"/>
              </a:rPr>
              <a:t> </a:t>
            </a:r>
            <a:r>
              <a:rPr lang="en-GB" sz="2400" dirty="0" err="1">
                <a:latin typeface="Bell MT" panose="02020503060305020303" pitchFamily="18" charset="0"/>
              </a:rPr>
              <a:t>davranışında</a:t>
            </a:r>
            <a:r>
              <a:rPr lang="en-GB" sz="2400" dirty="0">
                <a:latin typeface="Bell MT" panose="02020503060305020303" pitchFamily="18" charset="0"/>
              </a:rPr>
              <a:t> </a:t>
            </a:r>
            <a:r>
              <a:rPr lang="en-GB" sz="2400" dirty="0" err="1">
                <a:latin typeface="Bell MT" panose="02020503060305020303" pitchFamily="18" charset="0"/>
              </a:rPr>
              <a:t>benzer</a:t>
            </a:r>
            <a:r>
              <a:rPr lang="en-GB" sz="2400" dirty="0">
                <a:latin typeface="Bell MT" panose="02020503060305020303" pitchFamily="18" charset="0"/>
              </a:rPr>
              <a:t> </a:t>
            </a:r>
            <a:r>
              <a:rPr lang="en-GB" sz="2400" dirty="0" err="1">
                <a:latin typeface="Bell MT" panose="02020503060305020303" pitchFamily="18" charset="0"/>
              </a:rPr>
              <a:t>örüntüler</a:t>
            </a:r>
            <a:r>
              <a:rPr lang="en-GB" sz="2400" dirty="0">
                <a:latin typeface="Bell MT" panose="02020503060305020303" pitchFamily="18" charset="0"/>
              </a:rPr>
              <a:t> var </a:t>
            </a:r>
            <a:r>
              <a:rPr lang="en-GB" sz="2400" dirty="0" err="1">
                <a:latin typeface="Bell MT" panose="02020503060305020303" pitchFamily="18" charset="0"/>
              </a:rPr>
              <a:t>mı</a:t>
            </a:r>
            <a:r>
              <a:rPr lang="en-GB" sz="2400" dirty="0">
                <a:latin typeface="Bell MT" panose="02020503060305020303" pitchFamily="18" charset="0"/>
              </a:rPr>
              <a:t>?</a:t>
            </a:r>
            <a:endParaRPr lang="tr-TR" sz="2400" dirty="0">
              <a:latin typeface="Bell MT" panose="02020503060305020303" pitchFamily="18" charset="0"/>
            </a:endParaRPr>
          </a:p>
          <a:p>
            <a:pPr marL="0" indent="0">
              <a:buNone/>
            </a:pPr>
            <a:r>
              <a:rPr lang="tr-TR" sz="2400" dirty="0">
                <a:latin typeface="Bell MT" panose="02020503060305020303" pitchFamily="18" charset="0"/>
              </a:rPr>
              <a:t>	</a:t>
            </a:r>
            <a:r>
              <a:rPr lang="en-GB" sz="2400" dirty="0" err="1">
                <a:latin typeface="Bell MT" panose="02020503060305020303" pitchFamily="18" charset="0"/>
              </a:rPr>
              <a:t>Günümüz</a:t>
            </a:r>
            <a:r>
              <a:rPr lang="en-GB" sz="2400" dirty="0">
                <a:latin typeface="Bell MT" panose="02020503060305020303" pitchFamily="18" charset="0"/>
              </a:rPr>
              <a:t> </a:t>
            </a:r>
            <a:r>
              <a:rPr lang="en-GB" sz="2400" dirty="0" err="1">
                <a:latin typeface="Bell MT" panose="02020503060305020303" pitchFamily="18" charset="0"/>
              </a:rPr>
              <a:t>Ankara`sında</a:t>
            </a:r>
            <a:r>
              <a:rPr lang="en-GB" sz="2400" dirty="0">
                <a:latin typeface="Bell MT" panose="02020503060305020303" pitchFamily="18" charset="0"/>
              </a:rPr>
              <a:t> </a:t>
            </a:r>
            <a:r>
              <a:rPr lang="en-GB" sz="2400" dirty="0" err="1">
                <a:latin typeface="Bell MT" panose="02020503060305020303" pitchFamily="18" charset="0"/>
              </a:rPr>
              <a:t>dışarıda</a:t>
            </a:r>
            <a:r>
              <a:rPr lang="en-GB" sz="2400" dirty="0">
                <a:latin typeface="Bell MT" panose="02020503060305020303" pitchFamily="18" charset="0"/>
              </a:rPr>
              <a:t> </a:t>
            </a:r>
            <a:r>
              <a:rPr lang="en-GB" sz="2400" dirty="0" err="1">
                <a:latin typeface="Bell MT" panose="02020503060305020303" pitchFamily="18" charset="0"/>
              </a:rPr>
              <a:t>yemek</a:t>
            </a:r>
            <a:r>
              <a:rPr lang="en-GB" sz="2400" dirty="0">
                <a:latin typeface="Bell MT" panose="02020503060305020303" pitchFamily="18" charset="0"/>
              </a:rPr>
              <a:t> </a:t>
            </a:r>
            <a:r>
              <a:rPr lang="en-GB" sz="2400" dirty="0" err="1">
                <a:latin typeface="Bell MT" panose="02020503060305020303" pitchFamily="18" charset="0"/>
              </a:rPr>
              <a:t>yemenin</a:t>
            </a:r>
            <a:r>
              <a:rPr lang="en-GB" sz="2400" dirty="0">
                <a:latin typeface="Bell MT" panose="02020503060305020303" pitchFamily="18" charset="0"/>
              </a:rPr>
              <a:t> </a:t>
            </a:r>
            <a:r>
              <a:rPr lang="en-GB" sz="2400" dirty="0" err="1">
                <a:latin typeface="Bell MT" panose="02020503060305020303" pitchFamily="18" charset="0"/>
              </a:rPr>
              <a:t>sosyal</a:t>
            </a:r>
            <a:r>
              <a:rPr lang="en-GB" sz="2400" dirty="0">
                <a:latin typeface="Bell MT" panose="02020503060305020303" pitchFamily="18" charset="0"/>
              </a:rPr>
              <a:t> </a:t>
            </a:r>
            <a:r>
              <a:rPr lang="tr-TR" sz="2400" dirty="0">
                <a:latin typeface="Bell MT" panose="02020503060305020303" pitchFamily="18" charset="0"/>
              </a:rPr>
              <a:t>	</a:t>
            </a:r>
            <a:r>
              <a:rPr lang="en-GB" sz="2400" dirty="0" err="1">
                <a:latin typeface="Bell MT" panose="02020503060305020303" pitchFamily="18" charset="0"/>
              </a:rPr>
              <a:t>özellikleri</a:t>
            </a:r>
            <a:r>
              <a:rPr lang="en-GB" sz="2400" dirty="0">
                <a:latin typeface="Bell MT" panose="02020503060305020303" pitchFamily="18" charset="0"/>
              </a:rPr>
              <a:t> </a:t>
            </a:r>
            <a:r>
              <a:rPr lang="en-GB" sz="2400" dirty="0" err="1">
                <a:latin typeface="Bell MT" panose="02020503060305020303" pitchFamily="18" charset="0"/>
              </a:rPr>
              <a:t>nelerdir</a:t>
            </a:r>
            <a:r>
              <a:rPr lang="en-GB" sz="2400" dirty="0">
                <a:latin typeface="Bell MT" panose="02020503060305020303" pitchFamily="18" charset="0"/>
              </a:rPr>
              <a:t>?</a:t>
            </a:r>
            <a:endParaRPr lang="tr-TR" sz="2400" dirty="0">
              <a:latin typeface="Bell MT" panose="02020503060305020303" pitchFamily="18" charset="0"/>
            </a:endParaRPr>
          </a:p>
          <a:p>
            <a:pPr marL="0" indent="0">
              <a:buNone/>
            </a:pPr>
            <a:r>
              <a:rPr lang="tr-TR" sz="2400" dirty="0">
                <a:latin typeface="Bell MT" panose="02020503060305020303" pitchFamily="18" charset="0"/>
              </a:rPr>
              <a:t>	</a:t>
            </a:r>
            <a:r>
              <a:rPr lang="en-GB" sz="2400" dirty="0" err="1">
                <a:latin typeface="Bell MT" panose="02020503060305020303" pitchFamily="18" charset="0"/>
              </a:rPr>
              <a:t>Günümüz</a:t>
            </a:r>
            <a:r>
              <a:rPr lang="en-GB" sz="2400" dirty="0">
                <a:latin typeface="Bell MT" panose="02020503060305020303" pitchFamily="18" charset="0"/>
              </a:rPr>
              <a:t> </a:t>
            </a:r>
            <a:r>
              <a:rPr lang="en-GB" sz="2400" dirty="0" err="1">
                <a:latin typeface="Bell MT" panose="02020503060305020303" pitchFamily="18" charset="0"/>
              </a:rPr>
              <a:t>Ankara`sında</a:t>
            </a:r>
            <a:r>
              <a:rPr lang="en-GB" sz="2400" dirty="0">
                <a:latin typeface="Bell MT" panose="02020503060305020303" pitchFamily="18" charset="0"/>
              </a:rPr>
              <a:t> </a:t>
            </a:r>
            <a:r>
              <a:rPr lang="en-GB" sz="2400" dirty="0" err="1">
                <a:latin typeface="Bell MT" panose="02020503060305020303" pitchFamily="18" charset="0"/>
              </a:rPr>
              <a:t>dışarıda</a:t>
            </a:r>
            <a:r>
              <a:rPr lang="en-GB" sz="2400" dirty="0">
                <a:latin typeface="Bell MT" panose="02020503060305020303" pitchFamily="18" charset="0"/>
              </a:rPr>
              <a:t> </a:t>
            </a:r>
            <a:r>
              <a:rPr lang="en-GB" sz="2400" dirty="0" err="1">
                <a:latin typeface="Bell MT" panose="02020503060305020303" pitchFamily="18" charset="0"/>
              </a:rPr>
              <a:t>yemek</a:t>
            </a:r>
            <a:r>
              <a:rPr lang="en-GB" sz="2400" dirty="0">
                <a:latin typeface="Bell MT" panose="02020503060305020303" pitchFamily="18" charset="0"/>
              </a:rPr>
              <a:t> </a:t>
            </a:r>
            <a:r>
              <a:rPr lang="en-GB" sz="2400" dirty="0" err="1">
                <a:latin typeface="Bell MT" panose="02020503060305020303" pitchFamily="18" charset="0"/>
              </a:rPr>
              <a:t>yemek</a:t>
            </a:r>
            <a:r>
              <a:rPr lang="en-GB" sz="2400" dirty="0">
                <a:latin typeface="Bell MT" panose="02020503060305020303" pitchFamily="18" charset="0"/>
              </a:rPr>
              <a:t> </a:t>
            </a:r>
            <a:r>
              <a:rPr lang="en-GB" sz="2400" dirty="0" err="1">
                <a:latin typeface="Bell MT" panose="02020503060305020303" pitchFamily="18" charset="0"/>
              </a:rPr>
              <a:t>farklı</a:t>
            </a:r>
            <a:r>
              <a:rPr lang="en-GB" sz="2400" dirty="0">
                <a:latin typeface="Bell MT" panose="02020503060305020303" pitchFamily="18" charset="0"/>
              </a:rPr>
              <a:t> </a:t>
            </a:r>
            <a:r>
              <a:rPr lang="tr-TR" sz="2400" dirty="0">
                <a:latin typeface="Bell MT" panose="02020503060305020303" pitchFamily="18" charset="0"/>
              </a:rPr>
              <a:t>	</a:t>
            </a:r>
            <a:r>
              <a:rPr lang="en-GB" sz="2400" dirty="0" err="1">
                <a:latin typeface="Bell MT" panose="02020503060305020303" pitchFamily="18" charset="0"/>
              </a:rPr>
              <a:t>cins</a:t>
            </a:r>
            <a:r>
              <a:rPr lang="en-GB" sz="2400" dirty="0">
                <a:latin typeface="Bell MT" panose="02020503060305020303" pitchFamily="18" charset="0"/>
              </a:rPr>
              <a:t>, </a:t>
            </a:r>
            <a:r>
              <a:rPr lang="en-GB" sz="2400" dirty="0" err="1">
                <a:latin typeface="Bell MT" panose="02020503060305020303" pitchFamily="18" charset="0"/>
              </a:rPr>
              <a:t>yaş</a:t>
            </a:r>
            <a:r>
              <a:rPr lang="en-GB" sz="2400" dirty="0">
                <a:latin typeface="Bell MT" panose="02020503060305020303" pitchFamily="18" charset="0"/>
              </a:rPr>
              <a:t>, </a:t>
            </a:r>
            <a:r>
              <a:rPr lang="en-GB" sz="2400" dirty="0" err="1">
                <a:latin typeface="Bell MT" panose="02020503060305020303" pitchFamily="18" charset="0"/>
              </a:rPr>
              <a:t>sınıf</a:t>
            </a:r>
            <a:r>
              <a:rPr lang="en-GB" sz="2400" dirty="0">
                <a:latin typeface="Bell MT" panose="02020503060305020303" pitchFamily="18" charset="0"/>
              </a:rPr>
              <a:t>, vs. </a:t>
            </a:r>
            <a:r>
              <a:rPr lang="en-GB" sz="2400" dirty="0" err="1">
                <a:latin typeface="Bell MT" panose="02020503060305020303" pitchFamily="18" charset="0"/>
              </a:rPr>
              <a:t>grupları</a:t>
            </a:r>
            <a:r>
              <a:rPr lang="en-GB" sz="2400" dirty="0">
                <a:latin typeface="Bell MT" panose="02020503060305020303" pitchFamily="18" charset="0"/>
              </a:rPr>
              <a:t> </a:t>
            </a:r>
            <a:r>
              <a:rPr lang="en-GB" sz="2400" dirty="0" err="1">
                <a:latin typeface="Bell MT" panose="02020503060305020303" pitchFamily="18" charset="0"/>
              </a:rPr>
              <a:t>için</a:t>
            </a:r>
            <a:r>
              <a:rPr lang="en-GB" sz="2400" dirty="0">
                <a:latin typeface="Bell MT" panose="02020503060305020303" pitchFamily="18" charset="0"/>
              </a:rPr>
              <a:t> ne </a:t>
            </a:r>
            <a:r>
              <a:rPr lang="en-GB" sz="2400" dirty="0" err="1">
                <a:latin typeface="Bell MT" panose="02020503060305020303" pitchFamily="18" charset="0"/>
              </a:rPr>
              <a:t>anlam</a:t>
            </a:r>
            <a:r>
              <a:rPr lang="en-GB" sz="2400" dirty="0">
                <a:latin typeface="Bell MT" panose="02020503060305020303" pitchFamily="18" charset="0"/>
              </a:rPr>
              <a:t> </a:t>
            </a:r>
            <a:r>
              <a:rPr lang="en-GB" sz="2400" dirty="0" err="1">
                <a:latin typeface="Bell MT" panose="02020503060305020303" pitchFamily="18" charset="0"/>
              </a:rPr>
              <a:t>ifade</a:t>
            </a:r>
            <a:r>
              <a:rPr lang="en-GB" sz="2400" dirty="0">
                <a:latin typeface="Bell MT" panose="02020503060305020303" pitchFamily="18" charset="0"/>
              </a:rPr>
              <a:t> </a:t>
            </a:r>
            <a:r>
              <a:rPr lang="en-GB" sz="2400" dirty="0" err="1">
                <a:latin typeface="Bell MT" panose="02020503060305020303" pitchFamily="18" charset="0"/>
              </a:rPr>
              <a:t>eder</a:t>
            </a:r>
            <a:r>
              <a:rPr lang="en-GB" sz="2400" dirty="0">
                <a:latin typeface="Bell MT" panose="02020503060305020303" pitchFamily="18" charset="0"/>
              </a:rPr>
              <a:t>? </a:t>
            </a:r>
            <a:endParaRPr lang="tr-TR" sz="2400" dirty="0">
              <a:latin typeface="Bell MT" panose="02020503060305020303" pitchFamily="18" charset="0"/>
            </a:endParaRPr>
          </a:p>
        </p:txBody>
      </p:sp>
    </p:spTree>
    <p:extLst>
      <p:ext uri="{BB962C8B-B14F-4D97-AF65-F5344CB8AC3E}">
        <p14:creationId xmlns:p14="http://schemas.microsoft.com/office/powerpoint/2010/main" xmlns="" val="3821281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4CBEDD2-169B-4FA2-8290-0AB655937F85}"/>
              </a:ext>
            </a:extLst>
          </p:cNvPr>
          <p:cNvSpPr>
            <a:spLocks noGrp="1"/>
          </p:cNvSpPr>
          <p:nvPr>
            <p:ph type="title"/>
          </p:nvPr>
        </p:nvSpPr>
        <p:spPr/>
        <p:txBody>
          <a:bodyPr/>
          <a:lstStyle/>
          <a:p>
            <a:r>
              <a:rPr lang="tr-TR" dirty="0">
                <a:latin typeface="Andalus" pitchFamily="18" charset="-78"/>
                <a:cs typeface="Andalus" pitchFamily="18" charset="-78"/>
              </a:rPr>
              <a:t>5. hafta</a:t>
            </a:r>
            <a:endParaRPr lang="tr-TR" dirty="0"/>
          </a:p>
        </p:txBody>
      </p:sp>
      <p:sp>
        <p:nvSpPr>
          <p:cNvPr id="3" name="Content Placeholder 2">
            <a:extLst>
              <a:ext uri="{FF2B5EF4-FFF2-40B4-BE49-F238E27FC236}">
                <a16:creationId xmlns:a16="http://schemas.microsoft.com/office/drawing/2014/main" xmlns="" id="{547E0BBE-6C00-4121-B838-D339D51F746C}"/>
              </a:ext>
            </a:extLst>
          </p:cNvPr>
          <p:cNvSpPr>
            <a:spLocks noGrp="1"/>
          </p:cNvSpPr>
          <p:nvPr>
            <p:ph idx="1"/>
          </p:nvPr>
        </p:nvSpPr>
        <p:spPr/>
        <p:txBody>
          <a:bodyPr>
            <a:normAutofit/>
          </a:bodyPr>
          <a:lstStyle/>
          <a:p>
            <a:r>
              <a:rPr lang="tr-TR" sz="2400" dirty="0">
                <a:latin typeface="Bell MT" panose="02020503060305020303" pitchFamily="18" charset="0"/>
              </a:rPr>
              <a:t>Bir sonraki haftaya kadar yapmanız gereken ders dışı alıştırma:</a:t>
            </a:r>
          </a:p>
          <a:p>
            <a:endParaRPr lang="tr-TR" sz="2400" dirty="0">
              <a:latin typeface="Bell MT" panose="02020503060305020303" pitchFamily="18" charset="0"/>
            </a:endParaRPr>
          </a:p>
          <a:p>
            <a:endParaRPr lang="tr-TR" sz="2400" dirty="0">
              <a:latin typeface="Bell MT" panose="02020503060305020303" pitchFamily="18" charset="0"/>
            </a:endParaRPr>
          </a:p>
        </p:txBody>
      </p:sp>
      <p:graphicFrame>
        <p:nvGraphicFramePr>
          <p:cNvPr id="5" name="Table 4">
            <a:extLst>
              <a:ext uri="{FF2B5EF4-FFF2-40B4-BE49-F238E27FC236}">
                <a16:creationId xmlns:a16="http://schemas.microsoft.com/office/drawing/2014/main" xmlns="" id="{46264FD1-49AB-4737-AC50-9283571F574F}"/>
              </a:ext>
            </a:extLst>
          </p:cNvPr>
          <p:cNvGraphicFramePr>
            <a:graphicFrameLocks noGrp="1"/>
          </p:cNvGraphicFramePr>
          <p:nvPr>
            <p:extLst>
              <p:ext uri="{D42A27DB-BD31-4B8C-83A1-F6EECF244321}">
                <p14:modId xmlns:p14="http://schemas.microsoft.com/office/powerpoint/2010/main" xmlns="" val="4194575669"/>
              </p:ext>
            </p:extLst>
          </p:nvPr>
        </p:nvGraphicFramePr>
        <p:xfrm>
          <a:off x="971600" y="2564904"/>
          <a:ext cx="6072235" cy="2011680"/>
        </p:xfrm>
        <a:graphic>
          <a:graphicData uri="http://schemas.openxmlformats.org/drawingml/2006/table">
            <a:tbl>
              <a:tblPr firstRow="1" bandRow="1">
                <a:tableStyleId>{5C22544A-7EE6-4342-B048-85BDC9FD1C3A}</a:tableStyleId>
              </a:tblPr>
              <a:tblGrid>
                <a:gridCol w="6072235">
                  <a:extLst>
                    <a:ext uri="{9D8B030D-6E8A-4147-A177-3AD203B41FA5}">
                      <a16:colId xmlns:a16="http://schemas.microsoft.com/office/drawing/2014/main" xmlns="" val="1453168357"/>
                    </a:ext>
                  </a:extLst>
                </a:gridCol>
              </a:tblGrid>
              <a:tr h="370840">
                <a:tc>
                  <a:txBody>
                    <a:bodyPr/>
                    <a:lstStyle/>
                    <a:p>
                      <a:r>
                        <a:rPr lang="en-GB" sz="1800" b="1" i="1" kern="1200" dirty="0">
                          <a:solidFill>
                            <a:schemeClr val="lt1"/>
                          </a:solidFill>
                          <a:effectLst/>
                          <a:latin typeface="+mn-lt"/>
                          <a:ea typeface="+mn-ea"/>
                          <a:cs typeface="+mn-cs"/>
                        </a:rPr>
                        <a:t>Alıştırma </a:t>
                      </a:r>
                      <a:r>
                        <a:rPr lang="tr-TR" sz="1800" b="1" i="1" kern="1200" dirty="0">
                          <a:solidFill>
                            <a:schemeClr val="lt1"/>
                          </a:solidFill>
                          <a:effectLst/>
                          <a:latin typeface="+mn-lt"/>
                          <a:ea typeface="+mn-ea"/>
                          <a:cs typeface="+mn-cs"/>
                        </a:rPr>
                        <a:t>13</a:t>
                      </a:r>
                      <a:r>
                        <a:rPr lang="en-GB" sz="1800" b="1" kern="1200" dirty="0">
                          <a:solidFill>
                            <a:schemeClr val="lt1"/>
                          </a:solidFill>
                          <a:effectLst/>
                          <a:latin typeface="+mn-lt"/>
                          <a:ea typeface="+mn-ea"/>
                          <a:cs typeface="+mn-cs"/>
                        </a:rPr>
                        <a:t>: </a:t>
                      </a:r>
                      <a:r>
                        <a:rPr lang="tr-TR" sz="1800" b="1" kern="1200" dirty="0">
                          <a:solidFill>
                            <a:schemeClr val="lt1"/>
                          </a:solidFill>
                          <a:effectLst/>
                          <a:latin typeface="+mn-lt"/>
                          <a:ea typeface="+mn-ea"/>
                          <a:cs typeface="+mn-cs"/>
                        </a:rPr>
                        <a:t>Şu ana kadarki alan deneyiminiz ve analiziniz sonucunda </a:t>
                      </a:r>
                      <a:r>
                        <a:rPr lang="en-GB" sz="1800" b="1" kern="1200" dirty="0" err="1">
                          <a:solidFill>
                            <a:schemeClr val="lt1"/>
                          </a:solidFill>
                          <a:effectLst/>
                          <a:latin typeface="+mn-lt"/>
                          <a:ea typeface="+mn-ea"/>
                          <a:cs typeface="+mn-cs"/>
                        </a:rPr>
                        <a:t>bir</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araştırma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sorusu</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formüle</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edin</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Ankara`da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dışarıda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yemek</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yemek</a:t>
                      </a:r>
                      <a:r>
                        <a:rPr lang="en-GB" sz="1800" b="1" kern="1200" dirty="0">
                          <a:solidFill>
                            <a:schemeClr val="lt1"/>
                          </a:solidFill>
                          <a:effectLst/>
                          <a:latin typeface="+mn-lt"/>
                          <a:ea typeface="+mn-ea"/>
                          <a:cs typeface="+mn-cs"/>
                        </a:rPr>
                        <a:t> ................................................................?) </a:t>
                      </a:r>
                      <a:r>
                        <a:rPr lang="en-GB" sz="1800" b="1" kern="1200" dirty="0" err="1">
                          <a:solidFill>
                            <a:schemeClr val="lt1"/>
                          </a:solidFill>
                          <a:effectLst/>
                          <a:latin typeface="+mn-lt"/>
                          <a:ea typeface="+mn-ea"/>
                          <a:cs typeface="+mn-cs"/>
                        </a:rPr>
                        <a:t>ve</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bu</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soru</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ile</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ilgili</a:t>
                      </a:r>
                      <a:r>
                        <a:rPr lang="en-GB" sz="1800" b="1" kern="1200" dirty="0">
                          <a:solidFill>
                            <a:schemeClr val="lt1"/>
                          </a:solidFill>
                          <a:effectLst/>
                          <a:latin typeface="+mn-lt"/>
                          <a:ea typeface="+mn-ea"/>
                          <a:cs typeface="+mn-cs"/>
                        </a:rPr>
                        <a:t> size </a:t>
                      </a:r>
                      <a:r>
                        <a:rPr lang="en-GB" sz="1800" b="1" kern="1200" dirty="0" err="1">
                          <a:solidFill>
                            <a:schemeClr val="lt1"/>
                          </a:solidFill>
                          <a:effectLst/>
                          <a:latin typeface="+mn-lt"/>
                          <a:ea typeface="+mn-ea"/>
                          <a:cs typeface="+mn-cs"/>
                        </a:rPr>
                        <a:t>sorunun</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ilginç</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gelme</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nedenini</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ortaya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koyan</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bir</a:t>
                      </a:r>
                      <a:r>
                        <a:rPr lang="en-GB" sz="1800" b="1" kern="1200" dirty="0">
                          <a:solidFill>
                            <a:schemeClr val="lt1"/>
                          </a:solidFill>
                          <a:effectLst/>
                          <a:latin typeface="+mn-lt"/>
                          <a:ea typeface="+mn-ea"/>
                          <a:cs typeface="+mn-cs"/>
                        </a:rPr>
                        <a:t> not </a:t>
                      </a:r>
                      <a:r>
                        <a:rPr lang="en-GB" sz="1800" b="1" kern="1200" dirty="0" err="1">
                          <a:solidFill>
                            <a:schemeClr val="lt1"/>
                          </a:solidFill>
                          <a:effectLst/>
                          <a:latin typeface="+mn-lt"/>
                          <a:ea typeface="+mn-ea"/>
                          <a:cs typeface="+mn-cs"/>
                        </a:rPr>
                        <a:t>yazın</a:t>
                      </a:r>
                      <a:r>
                        <a:rPr lang="en-GB" sz="1800" b="1" kern="1200" dirty="0">
                          <a:solidFill>
                            <a:schemeClr val="lt1"/>
                          </a:solidFill>
                          <a:effectLst/>
                          <a:latin typeface="+mn-lt"/>
                          <a:ea typeface="+mn-ea"/>
                          <a:cs typeface="+mn-cs"/>
                        </a:rPr>
                        <a:t>. Bu </a:t>
                      </a:r>
                      <a:r>
                        <a:rPr lang="en-GB" sz="1800" b="1" kern="1200" dirty="0" err="1">
                          <a:solidFill>
                            <a:schemeClr val="lt1"/>
                          </a:solidFill>
                          <a:effectLst/>
                          <a:latin typeface="+mn-lt"/>
                          <a:ea typeface="+mn-ea"/>
                          <a:cs typeface="+mn-cs"/>
                        </a:rPr>
                        <a:t>notlar</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bir</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sonraki</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hafta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sınıfta</a:t>
                      </a:r>
                      <a:r>
                        <a:rPr lang="en-GB" sz="1800" b="1" kern="1200" dirty="0">
                          <a:solidFill>
                            <a:schemeClr val="lt1"/>
                          </a:solidFill>
                          <a:effectLst/>
                          <a:latin typeface="+mn-lt"/>
                          <a:ea typeface="+mn-ea"/>
                          <a:cs typeface="+mn-cs"/>
                        </a:rPr>
                        <a:t> da </a:t>
                      </a:r>
                      <a:r>
                        <a:rPr lang="en-GB" sz="1800" b="1" kern="1200" dirty="0" err="1">
                          <a:solidFill>
                            <a:schemeClr val="lt1"/>
                          </a:solidFill>
                          <a:effectLst/>
                          <a:latin typeface="+mn-lt"/>
                          <a:ea typeface="+mn-ea"/>
                          <a:cs typeface="+mn-cs"/>
                        </a:rPr>
                        <a:t>tartışılacak</a:t>
                      </a:r>
                      <a:r>
                        <a:rPr lang="en-GB" sz="1800" b="1" kern="1200" dirty="0">
                          <a:solidFill>
                            <a:schemeClr val="lt1"/>
                          </a:solidFill>
                          <a:effectLst/>
                          <a:latin typeface="+mn-lt"/>
                          <a:ea typeface="+mn-ea"/>
                          <a:cs typeface="+mn-cs"/>
                        </a:rPr>
                        <a:t> (</a:t>
                      </a:r>
                      <a:r>
                        <a:rPr lang="tr-TR" sz="1800" b="1" kern="1200" dirty="0">
                          <a:solidFill>
                            <a:schemeClr val="lt1"/>
                          </a:solidFill>
                          <a:effectLst/>
                          <a:latin typeface="+mn-lt"/>
                          <a:ea typeface="+mn-ea"/>
                          <a:cs typeface="+mn-cs"/>
                        </a:rPr>
                        <a:t>üstte araştırma sorusu ve altında açıklama toplam </a:t>
                      </a:r>
                      <a:r>
                        <a:rPr lang="en-GB" sz="1800" b="1" kern="1200" dirty="0">
                          <a:solidFill>
                            <a:schemeClr val="lt1"/>
                          </a:solidFill>
                          <a:effectLst/>
                          <a:latin typeface="+mn-lt"/>
                          <a:ea typeface="+mn-ea"/>
                          <a:cs typeface="+mn-cs"/>
                        </a:rPr>
                        <a:t>1 </a:t>
                      </a:r>
                      <a:r>
                        <a:rPr lang="en-GB" sz="1800" b="1" kern="1200" dirty="0" err="1">
                          <a:solidFill>
                            <a:schemeClr val="lt1"/>
                          </a:solidFill>
                          <a:effectLst/>
                          <a:latin typeface="+mn-lt"/>
                          <a:ea typeface="+mn-ea"/>
                          <a:cs typeface="+mn-cs"/>
                        </a:rPr>
                        <a:t>sayfa</a:t>
                      </a:r>
                      <a:r>
                        <a:rPr lang="en-GB" sz="1800" b="1" kern="1200" dirty="0">
                          <a:solidFill>
                            <a:schemeClr val="lt1"/>
                          </a:solidFill>
                          <a:effectLst/>
                          <a:latin typeface="+mn-lt"/>
                          <a:ea typeface="+mn-ea"/>
                          <a:cs typeface="+mn-cs"/>
                        </a:rPr>
                        <a:t>)</a:t>
                      </a:r>
                      <a:endParaRPr lang="tr-TR" dirty="0"/>
                    </a:p>
                  </a:txBody>
                  <a:tcPr/>
                </a:tc>
                <a:extLst>
                  <a:ext uri="{0D108BD9-81ED-4DB2-BD59-A6C34878D82A}">
                    <a16:rowId xmlns:a16="http://schemas.microsoft.com/office/drawing/2014/main" xmlns="" val="3135295919"/>
                  </a:ext>
                </a:extLst>
              </a:tr>
            </a:tbl>
          </a:graphicData>
        </a:graphic>
      </p:graphicFrame>
    </p:spTree>
    <p:extLst>
      <p:ext uri="{BB962C8B-B14F-4D97-AF65-F5344CB8AC3E}">
        <p14:creationId xmlns:p14="http://schemas.microsoft.com/office/powerpoint/2010/main" xmlns="" val="3831198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0AF14FC-8F8E-4E11-8D66-EF7835A30301}"/>
              </a:ext>
            </a:extLst>
          </p:cNvPr>
          <p:cNvSpPr>
            <a:spLocks noGrp="1"/>
          </p:cNvSpPr>
          <p:nvPr>
            <p:ph type="title"/>
          </p:nvPr>
        </p:nvSpPr>
        <p:spPr/>
        <p:txBody>
          <a:bodyPr/>
          <a:lstStyle/>
          <a:p>
            <a:r>
              <a:rPr lang="tr-TR" dirty="0">
                <a:latin typeface="Andalus" pitchFamily="18" charset="-78"/>
                <a:cs typeface="Andalus" pitchFamily="18" charset="-78"/>
              </a:rPr>
              <a:t>5. hafta</a:t>
            </a:r>
            <a:endParaRPr lang="tr-TR" dirty="0"/>
          </a:p>
        </p:txBody>
      </p:sp>
      <p:graphicFrame>
        <p:nvGraphicFramePr>
          <p:cNvPr id="4" name="Content Placeholder 3">
            <a:extLst>
              <a:ext uri="{FF2B5EF4-FFF2-40B4-BE49-F238E27FC236}">
                <a16:creationId xmlns:a16="http://schemas.microsoft.com/office/drawing/2014/main" xmlns="" id="{34AE7ECC-510D-4CCF-BDE5-916ECD4FD746}"/>
              </a:ext>
            </a:extLst>
          </p:cNvPr>
          <p:cNvGraphicFramePr>
            <a:graphicFrameLocks noGrp="1"/>
          </p:cNvGraphicFramePr>
          <p:nvPr>
            <p:ph idx="1"/>
            <p:extLst>
              <p:ext uri="{D42A27DB-BD31-4B8C-83A1-F6EECF244321}">
                <p14:modId xmlns:p14="http://schemas.microsoft.com/office/powerpoint/2010/main" xmlns="" val="99508134"/>
              </p:ext>
            </p:extLst>
          </p:nvPr>
        </p:nvGraphicFramePr>
        <p:xfrm>
          <a:off x="972000" y="1600200"/>
          <a:ext cx="6096000" cy="2560320"/>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xmlns="" val="1165933616"/>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i="1" kern="1200" dirty="0">
                          <a:solidFill>
                            <a:schemeClr val="lt1"/>
                          </a:solidFill>
                          <a:effectLst/>
                          <a:latin typeface="+mn-lt"/>
                          <a:ea typeface="+mn-ea"/>
                          <a:cs typeface="+mn-cs"/>
                        </a:rPr>
                        <a:t>Alıştırma </a:t>
                      </a:r>
                      <a:r>
                        <a:rPr lang="tr-TR" sz="1800" b="1" i="1" kern="1200" dirty="0">
                          <a:solidFill>
                            <a:schemeClr val="lt1"/>
                          </a:solidFill>
                          <a:effectLst/>
                          <a:latin typeface="+mn-lt"/>
                          <a:ea typeface="+mn-ea"/>
                          <a:cs typeface="+mn-cs"/>
                        </a:rPr>
                        <a:t>14</a:t>
                      </a:r>
                      <a:r>
                        <a:rPr lang="en-GB" sz="1800" b="1" kern="1200" dirty="0">
                          <a:solidFill>
                            <a:schemeClr val="lt1"/>
                          </a:solidFill>
                          <a:effectLst/>
                          <a:latin typeface="+mn-lt"/>
                          <a:ea typeface="+mn-ea"/>
                          <a:cs typeface="+mn-cs"/>
                        </a:rPr>
                        <a:t>: Bu </a:t>
                      </a:r>
                      <a:r>
                        <a:rPr lang="en-GB" sz="1800" b="1" kern="1200" dirty="0" err="1">
                          <a:solidFill>
                            <a:schemeClr val="lt1"/>
                          </a:solidFill>
                          <a:effectLst/>
                          <a:latin typeface="+mn-lt"/>
                          <a:ea typeface="+mn-ea"/>
                          <a:cs typeface="+mn-cs"/>
                        </a:rPr>
                        <a:t>defa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ikişer</a:t>
                      </a:r>
                      <a:r>
                        <a:rPr lang="tr-TR" sz="1800" b="1" kern="1200" dirty="0" err="1">
                          <a:solidFill>
                            <a:schemeClr val="lt1"/>
                          </a:solidFill>
                          <a:effectLst/>
                          <a:latin typeface="+mn-lt"/>
                          <a:ea typeface="+mn-ea"/>
                          <a:cs typeface="+mn-cs"/>
                        </a:rPr>
                        <a:t>li</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ayrılarak</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farklı</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dışarıda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yemek</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yeme</a:t>
                      </a:r>
                      <a:r>
                        <a:rPr lang="en-GB" sz="1800" b="1" kern="1200" dirty="0">
                          <a:solidFill>
                            <a:schemeClr val="lt1"/>
                          </a:solidFill>
                          <a:effectLst/>
                          <a:latin typeface="+mn-lt"/>
                          <a:ea typeface="+mn-ea"/>
                          <a:cs typeface="+mn-cs"/>
                        </a:rPr>
                        <a:t> </a:t>
                      </a:r>
                      <a:r>
                        <a:rPr lang="tr-TR" sz="1800" b="1" kern="1200" dirty="0">
                          <a:solidFill>
                            <a:schemeClr val="lt1"/>
                          </a:solidFill>
                          <a:effectLst/>
                          <a:latin typeface="+mn-lt"/>
                          <a:ea typeface="+mn-ea"/>
                          <a:cs typeface="+mn-cs"/>
                        </a:rPr>
                        <a:t>setlerine</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katılacaksınız</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Mesela</a:t>
                      </a:r>
                      <a:r>
                        <a:rPr lang="en-GB" sz="1800" b="1" kern="1200" dirty="0">
                          <a:solidFill>
                            <a:schemeClr val="lt1"/>
                          </a:solidFill>
                          <a:effectLst/>
                          <a:latin typeface="+mn-lt"/>
                          <a:ea typeface="+mn-ea"/>
                          <a:cs typeface="+mn-cs"/>
                        </a:rPr>
                        <a:t> 2 </a:t>
                      </a:r>
                      <a:r>
                        <a:rPr lang="en-GB" sz="1800" b="1" kern="1200" dirty="0" err="1">
                          <a:solidFill>
                            <a:schemeClr val="lt1"/>
                          </a:solidFill>
                          <a:effectLst/>
                          <a:latin typeface="+mn-lt"/>
                          <a:ea typeface="+mn-ea"/>
                          <a:cs typeface="+mn-cs"/>
                        </a:rPr>
                        <a:t>kişi</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kantine</a:t>
                      </a:r>
                      <a:r>
                        <a:rPr lang="en-GB" sz="1800" b="1" kern="1200" dirty="0">
                          <a:solidFill>
                            <a:schemeClr val="lt1"/>
                          </a:solidFill>
                          <a:effectLst/>
                          <a:latin typeface="+mn-lt"/>
                          <a:ea typeface="+mn-ea"/>
                          <a:cs typeface="+mn-cs"/>
                        </a:rPr>
                        <a:t>, 2 </a:t>
                      </a:r>
                      <a:r>
                        <a:rPr lang="en-GB" sz="1800" b="1" kern="1200" dirty="0" err="1">
                          <a:solidFill>
                            <a:schemeClr val="lt1"/>
                          </a:solidFill>
                          <a:effectLst/>
                          <a:latin typeface="+mn-lt"/>
                          <a:ea typeface="+mn-ea"/>
                          <a:cs typeface="+mn-cs"/>
                        </a:rPr>
                        <a:t>kişi</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müziğin</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sesinin</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açık</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olduğu</a:t>
                      </a:r>
                      <a:r>
                        <a:rPr lang="en-GB" sz="1800" b="1" kern="1200" dirty="0">
                          <a:solidFill>
                            <a:schemeClr val="lt1"/>
                          </a:solidFill>
                          <a:effectLst/>
                          <a:latin typeface="+mn-lt"/>
                          <a:ea typeface="+mn-ea"/>
                          <a:cs typeface="+mn-cs"/>
                        </a:rPr>
                        <a:t> </a:t>
                      </a:r>
                      <a:r>
                        <a:rPr lang="tr-TR" sz="1800" b="1" kern="1200" dirty="0">
                          <a:solidFill>
                            <a:schemeClr val="lt1"/>
                          </a:solidFill>
                          <a:effectLst/>
                          <a:latin typeface="+mn-lt"/>
                          <a:ea typeface="+mn-ea"/>
                          <a:cs typeface="+mn-cs"/>
                        </a:rPr>
                        <a:t>bir </a:t>
                      </a:r>
                      <a:r>
                        <a:rPr lang="en-GB" sz="1800" b="1" kern="1200" dirty="0">
                          <a:solidFill>
                            <a:schemeClr val="lt1"/>
                          </a:solidFill>
                          <a:effectLst/>
                          <a:latin typeface="+mn-lt"/>
                          <a:ea typeface="+mn-ea"/>
                          <a:cs typeface="+mn-cs"/>
                        </a:rPr>
                        <a:t>pub-</a:t>
                      </a:r>
                      <a:r>
                        <a:rPr lang="en-GB" sz="1800" b="1" kern="1200" dirty="0" err="1">
                          <a:solidFill>
                            <a:schemeClr val="lt1"/>
                          </a:solidFill>
                          <a:effectLst/>
                          <a:latin typeface="+mn-lt"/>
                          <a:ea typeface="+mn-ea"/>
                          <a:cs typeface="+mn-cs"/>
                        </a:rPr>
                        <a:t>restauranta</a:t>
                      </a:r>
                      <a:r>
                        <a:rPr lang="en-GB" sz="1800" b="1" kern="1200" dirty="0">
                          <a:solidFill>
                            <a:schemeClr val="lt1"/>
                          </a:solidFill>
                          <a:effectLst/>
                          <a:latin typeface="+mn-lt"/>
                          <a:ea typeface="+mn-ea"/>
                          <a:cs typeface="+mn-cs"/>
                        </a:rPr>
                        <a:t>, 2 </a:t>
                      </a:r>
                      <a:r>
                        <a:rPr lang="en-GB" sz="1800" b="1" kern="1200" dirty="0" err="1">
                          <a:solidFill>
                            <a:schemeClr val="lt1"/>
                          </a:solidFill>
                          <a:effectLst/>
                          <a:latin typeface="+mn-lt"/>
                          <a:ea typeface="+mn-ea"/>
                          <a:cs typeface="+mn-cs"/>
                        </a:rPr>
                        <a:t>kişi</a:t>
                      </a:r>
                      <a:r>
                        <a:rPr lang="en-GB" sz="1800" b="1" kern="1200" dirty="0">
                          <a:solidFill>
                            <a:schemeClr val="lt1"/>
                          </a:solidFill>
                          <a:effectLst/>
                          <a:latin typeface="+mn-lt"/>
                          <a:ea typeface="+mn-ea"/>
                          <a:cs typeface="+mn-cs"/>
                        </a:rPr>
                        <a:t> </a:t>
                      </a:r>
                      <a:r>
                        <a:rPr lang="tr-TR" sz="1800" b="1" kern="1200" dirty="0">
                          <a:solidFill>
                            <a:schemeClr val="lt1"/>
                          </a:solidFill>
                          <a:effectLst/>
                          <a:latin typeface="+mn-lt"/>
                          <a:ea typeface="+mn-ea"/>
                          <a:cs typeface="+mn-cs"/>
                        </a:rPr>
                        <a:t>alışveriş merkezi yemek katına gibi</a:t>
                      </a:r>
                      <a:r>
                        <a:rPr lang="en-GB" sz="1800" b="1" kern="1200" dirty="0">
                          <a:solidFill>
                            <a:schemeClr val="lt1"/>
                          </a:solidFill>
                          <a:effectLst/>
                          <a:latin typeface="+mn-lt"/>
                          <a:ea typeface="+mn-ea"/>
                          <a:cs typeface="+mn-cs"/>
                        </a:rPr>
                        <a:t>. Yine </a:t>
                      </a:r>
                      <a:r>
                        <a:rPr lang="en-GB" sz="1800" b="1" kern="1200" dirty="0" err="1">
                          <a:solidFill>
                            <a:schemeClr val="lt1"/>
                          </a:solidFill>
                          <a:effectLst/>
                          <a:latin typeface="+mn-lt"/>
                          <a:ea typeface="+mn-ea"/>
                          <a:cs typeface="+mn-cs"/>
                        </a:rPr>
                        <a:t>yemek</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yeyip</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gözleminizi</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yapın</a:t>
                      </a:r>
                      <a:r>
                        <a:rPr lang="en-GB" sz="1800" b="1" kern="1200" dirty="0">
                          <a:solidFill>
                            <a:schemeClr val="lt1"/>
                          </a:solidFill>
                          <a:effectLst/>
                          <a:latin typeface="+mn-lt"/>
                          <a:ea typeface="+mn-ea"/>
                          <a:cs typeface="+mn-cs"/>
                        </a:rPr>
                        <a:t>,</a:t>
                      </a:r>
                      <a:r>
                        <a:rPr lang="tr-TR" sz="1800" b="1" kern="1200" dirty="0">
                          <a:solidFill>
                            <a:schemeClr val="lt1"/>
                          </a:solidFill>
                          <a:effectLst/>
                          <a:latin typeface="+mn-lt"/>
                          <a:ea typeface="+mn-ea"/>
                          <a:cs typeface="+mn-cs"/>
                        </a:rPr>
                        <a:t> bir kişiyle yapılandırılmamış bir görüşme gerçekleştirin ve tüm bunlar</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sıra</a:t>
                      </a:r>
                      <a:r>
                        <a:rPr lang="tr-TR" sz="1800" b="1" kern="1200" dirty="0">
                          <a:solidFill>
                            <a:schemeClr val="lt1"/>
                          </a:solidFill>
                          <a:effectLst/>
                          <a:latin typeface="+mn-lt"/>
                          <a:ea typeface="+mn-ea"/>
                          <a:cs typeface="+mn-cs"/>
                        </a:rPr>
                        <a:t>sın</a:t>
                      </a:r>
                      <a:r>
                        <a:rPr lang="en-GB" sz="1800" b="1" kern="1200" dirty="0">
                          <a:solidFill>
                            <a:schemeClr val="lt1"/>
                          </a:solidFill>
                          <a:effectLst/>
                          <a:latin typeface="+mn-lt"/>
                          <a:ea typeface="+mn-ea"/>
                          <a:cs typeface="+mn-cs"/>
                        </a:rPr>
                        <a:t>da </a:t>
                      </a:r>
                      <a:r>
                        <a:rPr lang="tr-TR" sz="1800" b="1" kern="1200" dirty="0">
                          <a:solidFill>
                            <a:schemeClr val="lt1"/>
                          </a:solidFill>
                          <a:effectLst/>
                          <a:latin typeface="+mn-lt"/>
                          <a:ea typeface="+mn-ea"/>
                          <a:cs typeface="+mn-cs"/>
                        </a:rPr>
                        <a:t>kısa </a:t>
                      </a:r>
                      <a:r>
                        <a:rPr lang="en-GB" sz="1800" b="1" kern="1200" dirty="0" err="1">
                          <a:solidFill>
                            <a:schemeClr val="lt1"/>
                          </a:solidFill>
                          <a:effectLst/>
                          <a:latin typeface="+mn-lt"/>
                          <a:ea typeface="+mn-ea"/>
                          <a:cs typeface="+mn-cs"/>
                        </a:rPr>
                        <a:t>notlarınızı</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alın</a:t>
                      </a:r>
                      <a:r>
                        <a:rPr lang="en-GB" sz="1800" b="1" kern="1200" dirty="0">
                          <a:solidFill>
                            <a:schemeClr val="lt1"/>
                          </a:solidFill>
                          <a:effectLst/>
                          <a:latin typeface="+mn-lt"/>
                          <a:ea typeface="+mn-ea"/>
                          <a:cs typeface="+mn-cs"/>
                        </a:rPr>
                        <a:t>. Bu </a:t>
                      </a:r>
                      <a:r>
                        <a:rPr lang="en-GB" sz="1800" b="1" kern="1200" dirty="0" err="1">
                          <a:solidFill>
                            <a:schemeClr val="lt1"/>
                          </a:solidFill>
                          <a:effectLst/>
                          <a:latin typeface="+mn-lt"/>
                          <a:ea typeface="+mn-ea"/>
                          <a:cs typeface="+mn-cs"/>
                        </a:rPr>
                        <a:t>sırada</a:t>
                      </a:r>
                      <a:r>
                        <a:rPr lang="en-GB" sz="1800" b="1" kern="1200" dirty="0">
                          <a:solidFill>
                            <a:schemeClr val="lt1"/>
                          </a:solidFill>
                          <a:effectLst/>
                          <a:latin typeface="+mn-lt"/>
                          <a:ea typeface="+mn-ea"/>
                          <a:cs typeface="+mn-cs"/>
                        </a:rPr>
                        <a:t> </a:t>
                      </a:r>
                      <a:r>
                        <a:rPr lang="tr-TR" sz="1800" b="1" kern="1200" dirty="0">
                          <a:solidFill>
                            <a:schemeClr val="lt1"/>
                          </a:solidFill>
                          <a:effectLst/>
                          <a:latin typeface="+mn-lt"/>
                          <a:ea typeface="+mn-ea"/>
                          <a:cs typeface="+mn-cs"/>
                        </a:rPr>
                        <a:t>bağlantı notlarınız </a:t>
                      </a:r>
                      <a:r>
                        <a:rPr lang="en-GB" sz="1800" b="1" kern="1200" dirty="0" err="1">
                          <a:solidFill>
                            <a:schemeClr val="lt1"/>
                          </a:solidFill>
                          <a:effectLst/>
                          <a:latin typeface="+mn-lt"/>
                          <a:ea typeface="+mn-ea"/>
                          <a:cs typeface="+mn-cs"/>
                        </a:rPr>
                        <a:t>ve</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araştırma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sorunuz</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merkezli</a:t>
                      </a:r>
                      <a:r>
                        <a:rPr lang="tr-TR" sz="1800" b="1" kern="1200" dirty="0">
                          <a:solidFill>
                            <a:schemeClr val="lt1"/>
                          </a:solidFill>
                          <a:effectLst/>
                          <a:latin typeface="+mn-lt"/>
                          <a:ea typeface="+mn-ea"/>
                          <a:cs typeface="+mn-cs"/>
                        </a:rPr>
                        <a:t> olarak</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etrafınızda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olup</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bitene</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odaklanın</a:t>
                      </a:r>
                      <a:r>
                        <a:rPr lang="en-GB" sz="1800" b="1" kern="1200" dirty="0">
                          <a:solidFill>
                            <a:schemeClr val="lt1"/>
                          </a:solidFill>
                          <a:effectLst/>
                          <a:latin typeface="+mn-lt"/>
                          <a:ea typeface="+mn-ea"/>
                          <a:cs typeface="+mn-cs"/>
                        </a:rPr>
                        <a:t>.</a:t>
                      </a:r>
                      <a:r>
                        <a:rPr lang="tr-TR" sz="1800" b="1" kern="1200" dirty="0">
                          <a:solidFill>
                            <a:schemeClr val="lt1"/>
                          </a:solidFill>
                          <a:effectLst/>
                          <a:latin typeface="+mn-lt"/>
                          <a:ea typeface="+mn-ea"/>
                          <a:cs typeface="+mn-cs"/>
                        </a:rPr>
                        <a:t> Notlarınızı bir sayfalık alan notuna çevirin.</a:t>
                      </a:r>
                    </a:p>
                  </a:txBody>
                  <a:tcPr/>
                </a:tc>
                <a:extLst>
                  <a:ext uri="{0D108BD9-81ED-4DB2-BD59-A6C34878D82A}">
                    <a16:rowId xmlns:a16="http://schemas.microsoft.com/office/drawing/2014/main" xmlns="" val="2901862350"/>
                  </a:ext>
                </a:extLst>
              </a:tr>
            </a:tbl>
          </a:graphicData>
        </a:graphic>
      </p:graphicFrame>
      <p:graphicFrame>
        <p:nvGraphicFramePr>
          <p:cNvPr id="5" name="Table 4">
            <a:extLst>
              <a:ext uri="{FF2B5EF4-FFF2-40B4-BE49-F238E27FC236}">
                <a16:creationId xmlns:a16="http://schemas.microsoft.com/office/drawing/2014/main" xmlns="" id="{3A0DD5FA-A738-4C31-A278-1BD2654FC4CB}"/>
              </a:ext>
            </a:extLst>
          </p:cNvPr>
          <p:cNvGraphicFramePr>
            <a:graphicFrameLocks noGrp="1"/>
          </p:cNvGraphicFramePr>
          <p:nvPr>
            <p:extLst>
              <p:ext uri="{D42A27DB-BD31-4B8C-83A1-F6EECF244321}">
                <p14:modId xmlns:p14="http://schemas.microsoft.com/office/powerpoint/2010/main" xmlns="" val="529913544"/>
              </p:ext>
            </p:extLst>
          </p:nvPr>
        </p:nvGraphicFramePr>
        <p:xfrm>
          <a:off x="972000" y="4221088"/>
          <a:ext cx="6096000" cy="1188720"/>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xmlns="" val="1868653762"/>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i="1" kern="1200" dirty="0">
                          <a:solidFill>
                            <a:schemeClr val="lt1"/>
                          </a:solidFill>
                          <a:effectLst/>
                          <a:latin typeface="+mn-lt"/>
                          <a:ea typeface="+mn-ea"/>
                          <a:cs typeface="+mn-cs"/>
                        </a:rPr>
                        <a:t>Alıştırma </a:t>
                      </a:r>
                      <a:r>
                        <a:rPr lang="tr-TR" sz="1800" b="1" i="1" kern="1200" dirty="0">
                          <a:solidFill>
                            <a:schemeClr val="lt1"/>
                          </a:solidFill>
                          <a:effectLst/>
                          <a:latin typeface="+mn-lt"/>
                          <a:ea typeface="+mn-ea"/>
                          <a:cs typeface="+mn-cs"/>
                        </a:rPr>
                        <a:t>15</a:t>
                      </a:r>
                      <a:r>
                        <a:rPr lang="en-GB" sz="1800" b="1" kern="1200" dirty="0">
                          <a:solidFill>
                            <a:schemeClr val="lt1"/>
                          </a:solidFill>
                          <a:effectLst/>
                          <a:latin typeface="+mn-lt"/>
                          <a:ea typeface="+mn-ea"/>
                          <a:cs typeface="+mn-cs"/>
                        </a:rPr>
                        <a:t>: </a:t>
                      </a:r>
                      <a:r>
                        <a:rPr lang="tr-TR" sz="1800" b="1" kern="1200" dirty="0">
                          <a:solidFill>
                            <a:schemeClr val="lt1"/>
                          </a:solidFill>
                          <a:effectLst/>
                          <a:latin typeface="+mn-lt"/>
                          <a:ea typeface="+mn-ea"/>
                          <a:cs typeface="+mn-cs"/>
                        </a:rPr>
                        <a:t>A</a:t>
                      </a:r>
                      <a:r>
                        <a:rPr lang="en-GB" sz="1800" b="1" kern="1200" dirty="0" err="1">
                          <a:solidFill>
                            <a:schemeClr val="lt1"/>
                          </a:solidFill>
                          <a:effectLst/>
                          <a:latin typeface="+mn-lt"/>
                          <a:ea typeface="+mn-ea"/>
                          <a:cs typeface="+mn-cs"/>
                        </a:rPr>
                        <a:t>raştırma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sorunuzu</a:t>
                      </a:r>
                      <a:r>
                        <a:rPr lang="en-GB" sz="1800" b="1" kern="1200" dirty="0">
                          <a:solidFill>
                            <a:schemeClr val="lt1"/>
                          </a:solidFill>
                          <a:effectLst/>
                          <a:latin typeface="+mn-lt"/>
                          <a:ea typeface="+mn-ea"/>
                          <a:cs typeface="+mn-cs"/>
                        </a:rPr>
                        <a:t> </a:t>
                      </a:r>
                      <a:r>
                        <a:rPr lang="tr-TR" sz="1800" b="1" kern="1200" dirty="0">
                          <a:solidFill>
                            <a:schemeClr val="lt1"/>
                          </a:solidFill>
                          <a:effectLst/>
                          <a:latin typeface="+mn-lt"/>
                          <a:ea typeface="+mn-ea"/>
                          <a:cs typeface="+mn-cs"/>
                        </a:rPr>
                        <a:t>güncelleyin ve güncellemenizi gerekçelendirin. Üstte revize edilmiş araştırma sorusu ve altta gerekçesi toplam bir sayfa. </a:t>
                      </a:r>
                    </a:p>
                    <a:p>
                      <a:endParaRPr lang="tr-TR" dirty="0"/>
                    </a:p>
                  </a:txBody>
                  <a:tcPr/>
                </a:tc>
                <a:extLst>
                  <a:ext uri="{0D108BD9-81ED-4DB2-BD59-A6C34878D82A}">
                    <a16:rowId xmlns:a16="http://schemas.microsoft.com/office/drawing/2014/main" xmlns="" val="2550395018"/>
                  </a:ext>
                </a:extLst>
              </a:tr>
            </a:tbl>
          </a:graphicData>
        </a:graphic>
      </p:graphicFrame>
    </p:spTree>
    <p:extLst>
      <p:ext uri="{BB962C8B-B14F-4D97-AF65-F5344CB8AC3E}">
        <p14:creationId xmlns:p14="http://schemas.microsoft.com/office/powerpoint/2010/main" xmlns="" val="4089607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0AF14FC-8F8E-4E11-8D66-EF7835A30301}"/>
              </a:ext>
            </a:extLst>
          </p:cNvPr>
          <p:cNvSpPr>
            <a:spLocks noGrp="1"/>
          </p:cNvSpPr>
          <p:nvPr>
            <p:ph type="title"/>
          </p:nvPr>
        </p:nvSpPr>
        <p:spPr/>
        <p:txBody>
          <a:bodyPr/>
          <a:lstStyle/>
          <a:p>
            <a:r>
              <a:rPr lang="tr-TR" dirty="0">
                <a:latin typeface="Andalus" pitchFamily="18" charset="-78"/>
                <a:cs typeface="Andalus" pitchFamily="18" charset="-78"/>
              </a:rPr>
              <a:t>5. hafta</a:t>
            </a:r>
            <a:endParaRPr lang="tr-TR" dirty="0"/>
          </a:p>
        </p:txBody>
      </p:sp>
      <p:graphicFrame>
        <p:nvGraphicFramePr>
          <p:cNvPr id="4" name="Content Placeholder 3">
            <a:extLst>
              <a:ext uri="{FF2B5EF4-FFF2-40B4-BE49-F238E27FC236}">
                <a16:creationId xmlns:a16="http://schemas.microsoft.com/office/drawing/2014/main" xmlns="" id="{34AE7ECC-510D-4CCF-BDE5-916ECD4FD746}"/>
              </a:ext>
            </a:extLst>
          </p:cNvPr>
          <p:cNvGraphicFramePr>
            <a:graphicFrameLocks noGrp="1"/>
          </p:cNvGraphicFramePr>
          <p:nvPr>
            <p:ph idx="1"/>
            <p:extLst>
              <p:ext uri="{D42A27DB-BD31-4B8C-83A1-F6EECF244321}">
                <p14:modId xmlns:p14="http://schemas.microsoft.com/office/powerpoint/2010/main" xmlns="" val="2149964767"/>
              </p:ext>
            </p:extLst>
          </p:nvPr>
        </p:nvGraphicFramePr>
        <p:xfrm>
          <a:off x="972000" y="1600200"/>
          <a:ext cx="6096000" cy="3383280"/>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xmlns="" val="1165933616"/>
                    </a:ext>
                  </a:extLst>
                </a:gridCol>
              </a:tblGrid>
              <a:tr h="370840">
                <a:tc>
                  <a:txBody>
                    <a:bodyPr/>
                    <a:lstStyle/>
                    <a:p>
                      <a:r>
                        <a:rPr lang="en-GB" sz="1800" b="1" i="1" kern="1200" dirty="0">
                          <a:solidFill>
                            <a:schemeClr val="lt1"/>
                          </a:solidFill>
                          <a:effectLst/>
                          <a:latin typeface="+mn-lt"/>
                          <a:ea typeface="+mn-ea"/>
                          <a:cs typeface="+mn-cs"/>
                        </a:rPr>
                        <a:t>Alıştırma 1</a:t>
                      </a:r>
                      <a:r>
                        <a:rPr lang="tr-TR" sz="1800" b="1" i="1" kern="1200" dirty="0">
                          <a:solidFill>
                            <a:schemeClr val="lt1"/>
                          </a:solidFill>
                          <a:effectLst/>
                          <a:latin typeface="+mn-lt"/>
                          <a:ea typeface="+mn-ea"/>
                          <a:cs typeface="+mn-cs"/>
                        </a:rPr>
                        <a:t>6</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Beraber</a:t>
                      </a:r>
                      <a:r>
                        <a:rPr lang="en-GB" sz="1800" b="1" kern="1200" dirty="0">
                          <a:solidFill>
                            <a:schemeClr val="lt1"/>
                          </a:solidFill>
                          <a:effectLst/>
                          <a:latin typeface="+mn-lt"/>
                          <a:ea typeface="+mn-ea"/>
                          <a:cs typeface="+mn-cs"/>
                        </a:rPr>
                        <a:t> </a:t>
                      </a:r>
                      <a:r>
                        <a:rPr lang="en-GB" sz="1800" b="1" i="1" kern="1200" dirty="0">
                          <a:solidFill>
                            <a:schemeClr val="lt1"/>
                          </a:solidFill>
                          <a:effectLst/>
                          <a:latin typeface="+mn-lt"/>
                          <a:ea typeface="+mn-ea"/>
                          <a:cs typeface="+mn-cs"/>
                        </a:rPr>
                        <a:t>Alıştırma</a:t>
                      </a:r>
                      <a:r>
                        <a:rPr lang="en-GB" sz="1800" b="1" i="0" kern="1200" dirty="0">
                          <a:solidFill>
                            <a:schemeClr val="lt1"/>
                          </a:solidFill>
                          <a:effectLst/>
                          <a:latin typeface="+mn-lt"/>
                          <a:ea typeface="+mn-ea"/>
                          <a:cs typeface="+mn-cs"/>
                        </a:rPr>
                        <a:t> </a:t>
                      </a:r>
                      <a:r>
                        <a:rPr lang="tr-TR" sz="1800" b="1" i="0" kern="1200" dirty="0">
                          <a:solidFill>
                            <a:schemeClr val="lt1"/>
                          </a:solidFill>
                          <a:effectLst/>
                          <a:latin typeface="+mn-lt"/>
                          <a:ea typeface="+mn-ea"/>
                          <a:cs typeface="+mn-cs"/>
                        </a:rPr>
                        <a:t>14</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için</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dışarıya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çıktığınız</a:t>
                      </a:r>
                      <a:r>
                        <a:rPr lang="en-GB" sz="1800" b="1" kern="1200" dirty="0">
                          <a:solidFill>
                            <a:schemeClr val="lt1"/>
                          </a:solidFill>
                          <a:effectLst/>
                          <a:latin typeface="+mn-lt"/>
                          <a:ea typeface="+mn-ea"/>
                          <a:cs typeface="+mn-cs"/>
                        </a:rPr>
                        <a:t> </a:t>
                      </a:r>
                      <a:r>
                        <a:rPr lang="tr-TR" sz="1800" b="1" kern="1200" dirty="0">
                          <a:solidFill>
                            <a:schemeClr val="lt1"/>
                          </a:solidFill>
                          <a:effectLst/>
                          <a:latin typeface="+mn-lt"/>
                          <a:ea typeface="+mn-ea"/>
                          <a:cs typeface="+mn-cs"/>
                        </a:rPr>
                        <a:t>arkadaşınızın</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alan</a:t>
                      </a:r>
                      <a:r>
                        <a:rPr lang="tr-TR" sz="1800" b="1" kern="1200" dirty="0">
                          <a:solidFill>
                            <a:schemeClr val="lt1"/>
                          </a:solidFill>
                          <a:effectLst/>
                          <a:latin typeface="+mn-lt"/>
                          <a:ea typeface="+mn-ea"/>
                          <a:cs typeface="+mn-cs"/>
                        </a:rPr>
                        <a:t> </a:t>
                      </a:r>
                      <a:r>
                        <a:rPr lang="en-GB" sz="1800" b="1" kern="1200" dirty="0">
                          <a:solidFill>
                            <a:schemeClr val="lt1"/>
                          </a:solidFill>
                          <a:effectLst/>
                          <a:latin typeface="+mn-lt"/>
                          <a:ea typeface="+mn-ea"/>
                          <a:cs typeface="+mn-cs"/>
                        </a:rPr>
                        <a:t>not</a:t>
                      </a:r>
                      <a:r>
                        <a:rPr lang="tr-TR" sz="1800" b="1" kern="1200" dirty="0">
                          <a:solidFill>
                            <a:schemeClr val="lt1"/>
                          </a:solidFill>
                          <a:effectLst/>
                          <a:latin typeface="+mn-lt"/>
                          <a:ea typeface="+mn-ea"/>
                          <a:cs typeface="+mn-cs"/>
                        </a:rPr>
                        <a:t>unu</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edinin</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ve</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sizinki</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ile</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karşılaştırın</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Aşağıdaki</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noktaları</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dikkate</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alarak</a:t>
                      </a:r>
                      <a:r>
                        <a:rPr lang="en-GB" sz="1800" b="1" kern="1200" dirty="0">
                          <a:solidFill>
                            <a:schemeClr val="lt1"/>
                          </a:solidFill>
                          <a:effectLst/>
                          <a:latin typeface="+mn-lt"/>
                          <a:ea typeface="+mn-ea"/>
                          <a:cs typeface="+mn-cs"/>
                        </a:rPr>
                        <a:t> </a:t>
                      </a:r>
                      <a:r>
                        <a:rPr lang="tr-TR" sz="1800" b="1" kern="1200" dirty="0">
                          <a:solidFill>
                            <a:schemeClr val="lt1"/>
                          </a:solidFill>
                          <a:effectLst/>
                          <a:latin typeface="+mn-lt"/>
                          <a:ea typeface="+mn-ea"/>
                          <a:cs typeface="+mn-cs"/>
                        </a:rPr>
                        <a:t>metodolojik </a:t>
                      </a:r>
                      <a:r>
                        <a:rPr lang="en-GB" sz="1800" b="1" kern="1200" dirty="0" err="1">
                          <a:solidFill>
                            <a:schemeClr val="lt1"/>
                          </a:solidFill>
                          <a:effectLst/>
                          <a:latin typeface="+mn-lt"/>
                          <a:ea typeface="+mn-ea"/>
                          <a:cs typeface="+mn-cs"/>
                        </a:rPr>
                        <a:t>bir</a:t>
                      </a:r>
                      <a:r>
                        <a:rPr lang="en-GB" sz="1800" b="1" kern="1200" dirty="0">
                          <a:solidFill>
                            <a:schemeClr val="lt1"/>
                          </a:solidFill>
                          <a:effectLst/>
                          <a:latin typeface="+mn-lt"/>
                          <a:ea typeface="+mn-ea"/>
                          <a:cs typeface="+mn-cs"/>
                        </a:rPr>
                        <a:t> not </a:t>
                      </a:r>
                      <a:r>
                        <a:rPr lang="en-GB" sz="1800" b="1" kern="1200" dirty="0" err="1">
                          <a:solidFill>
                            <a:schemeClr val="lt1"/>
                          </a:solidFill>
                          <a:effectLst/>
                          <a:latin typeface="+mn-lt"/>
                          <a:ea typeface="+mn-ea"/>
                          <a:cs typeface="+mn-cs"/>
                        </a:rPr>
                        <a:t>yazın</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yani</a:t>
                      </a:r>
                      <a:r>
                        <a:rPr lang="en-GB" sz="1800" b="1" kern="1200" dirty="0">
                          <a:solidFill>
                            <a:schemeClr val="lt1"/>
                          </a:solidFill>
                          <a:effectLst/>
                          <a:latin typeface="+mn-lt"/>
                          <a:ea typeface="+mn-ea"/>
                          <a:cs typeface="+mn-cs"/>
                        </a:rPr>
                        <a:t> </a:t>
                      </a:r>
                      <a:r>
                        <a:rPr lang="tr-TR" sz="1800" b="1" kern="1200" dirty="0">
                          <a:solidFill>
                            <a:schemeClr val="lt1"/>
                          </a:solidFill>
                          <a:effectLst/>
                          <a:latin typeface="+mn-lt"/>
                          <a:ea typeface="+mn-ea"/>
                          <a:cs typeface="+mn-cs"/>
                        </a:rPr>
                        <a:t>bir bakıma </a:t>
                      </a:r>
                      <a:r>
                        <a:rPr lang="en-GB" sz="1800" b="1" kern="1200" dirty="0" err="1">
                          <a:solidFill>
                            <a:schemeClr val="lt1"/>
                          </a:solidFill>
                          <a:effectLst/>
                          <a:latin typeface="+mn-lt"/>
                          <a:ea typeface="+mn-ea"/>
                          <a:cs typeface="+mn-cs"/>
                        </a:rPr>
                        <a:t>katılımlı</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gözlem</a:t>
                      </a:r>
                      <a:r>
                        <a:rPr lang="tr-TR" sz="1800" b="1" kern="1200" dirty="0">
                          <a:solidFill>
                            <a:schemeClr val="lt1"/>
                          </a:solidFill>
                          <a:effectLst/>
                          <a:latin typeface="+mn-lt"/>
                          <a:ea typeface="+mn-ea"/>
                          <a:cs typeface="+mn-cs"/>
                        </a:rPr>
                        <a:t>, yapılandırılmamış mülakat</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ve</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sizin</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bu</a:t>
                      </a:r>
                      <a:r>
                        <a:rPr lang="en-GB" sz="1800" b="1" kern="1200" dirty="0">
                          <a:solidFill>
                            <a:schemeClr val="lt1"/>
                          </a:solidFill>
                          <a:effectLst/>
                          <a:latin typeface="+mn-lt"/>
                          <a:ea typeface="+mn-ea"/>
                          <a:cs typeface="+mn-cs"/>
                        </a:rPr>
                        <a:t> </a:t>
                      </a:r>
                      <a:r>
                        <a:rPr lang="tr-TR" sz="1800" b="1" kern="1200" dirty="0">
                          <a:solidFill>
                            <a:schemeClr val="lt1"/>
                          </a:solidFill>
                          <a:effectLst/>
                          <a:latin typeface="+mn-lt"/>
                          <a:ea typeface="+mn-ea"/>
                          <a:cs typeface="+mn-cs"/>
                        </a:rPr>
                        <a:t>teknikleri</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alıştırmalarda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kullanma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bıçiminizin</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bir</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değerlendirmesini</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yapın</a:t>
                      </a:r>
                      <a:r>
                        <a:rPr lang="en-GB" sz="1800" b="1" kern="1200" dirty="0">
                          <a:solidFill>
                            <a:schemeClr val="lt1"/>
                          </a:solidFill>
                          <a:effectLst/>
                          <a:latin typeface="+mn-lt"/>
                          <a:ea typeface="+mn-ea"/>
                          <a:cs typeface="+mn-cs"/>
                        </a:rPr>
                        <a:t> (1 </a:t>
                      </a:r>
                      <a:r>
                        <a:rPr lang="en-GB" sz="1800" b="1" kern="1200" dirty="0" err="1">
                          <a:solidFill>
                            <a:schemeClr val="lt1"/>
                          </a:solidFill>
                          <a:effectLst/>
                          <a:latin typeface="+mn-lt"/>
                          <a:ea typeface="+mn-ea"/>
                          <a:cs typeface="+mn-cs"/>
                        </a:rPr>
                        <a:t>sayfa</a:t>
                      </a:r>
                      <a:r>
                        <a:rPr lang="en-GB" sz="1800" b="1" kern="1200" dirty="0">
                          <a:solidFill>
                            <a:schemeClr val="lt1"/>
                          </a:solidFill>
                          <a:effectLst/>
                          <a:latin typeface="+mn-lt"/>
                          <a:ea typeface="+mn-ea"/>
                          <a:cs typeface="+mn-cs"/>
                        </a:rPr>
                        <a:t>).</a:t>
                      </a:r>
                      <a:endParaRPr lang="tr-TR" sz="1800" b="1" kern="1200" dirty="0">
                        <a:solidFill>
                          <a:schemeClr val="lt1"/>
                        </a:solidFill>
                        <a:effectLst/>
                        <a:latin typeface="+mn-lt"/>
                        <a:ea typeface="+mn-ea"/>
                        <a:cs typeface="+mn-cs"/>
                      </a:endParaRPr>
                    </a:p>
                    <a:p>
                      <a:pPr lvl="0"/>
                      <a:r>
                        <a:rPr lang="en-GB" sz="1800" b="1" kern="1200" dirty="0">
                          <a:solidFill>
                            <a:schemeClr val="lt1"/>
                          </a:solidFill>
                          <a:effectLst/>
                          <a:latin typeface="+mn-lt"/>
                          <a:ea typeface="+mn-ea"/>
                          <a:cs typeface="+mn-cs"/>
                        </a:rPr>
                        <a:t>Bu </a:t>
                      </a:r>
                      <a:r>
                        <a:rPr lang="en-GB" sz="1800" b="1" kern="1200" dirty="0" err="1">
                          <a:solidFill>
                            <a:schemeClr val="lt1"/>
                          </a:solidFill>
                          <a:effectLst/>
                          <a:latin typeface="+mn-lt"/>
                          <a:ea typeface="+mn-ea"/>
                          <a:cs typeface="+mn-cs"/>
                        </a:rPr>
                        <a:t>kişinin</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alan</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tecrübesi</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ile</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sizinki</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arasında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varsa</a:t>
                      </a:r>
                      <a:r>
                        <a:rPr lang="en-GB" sz="1800" b="1" kern="1200" dirty="0">
                          <a:solidFill>
                            <a:schemeClr val="lt1"/>
                          </a:solidFill>
                          <a:effectLst/>
                          <a:latin typeface="+mn-lt"/>
                          <a:ea typeface="+mn-ea"/>
                          <a:cs typeface="+mn-cs"/>
                        </a:rPr>
                        <a:t>, ne </a:t>
                      </a:r>
                      <a:r>
                        <a:rPr lang="en-GB" sz="1800" b="1" kern="1200" dirty="0" err="1">
                          <a:solidFill>
                            <a:schemeClr val="lt1"/>
                          </a:solidFill>
                          <a:effectLst/>
                          <a:latin typeface="+mn-lt"/>
                          <a:ea typeface="+mn-ea"/>
                          <a:cs typeface="+mn-cs"/>
                        </a:rPr>
                        <a:t>gibi</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farklılıklar</a:t>
                      </a:r>
                      <a:r>
                        <a:rPr lang="en-GB" sz="1800" b="1" kern="1200" dirty="0">
                          <a:solidFill>
                            <a:schemeClr val="lt1"/>
                          </a:solidFill>
                          <a:effectLst/>
                          <a:latin typeface="+mn-lt"/>
                          <a:ea typeface="+mn-ea"/>
                          <a:cs typeface="+mn-cs"/>
                        </a:rPr>
                        <a:t> var?</a:t>
                      </a:r>
                      <a:endParaRPr lang="tr-TR" sz="1800" b="1" kern="1200" dirty="0">
                        <a:solidFill>
                          <a:schemeClr val="lt1"/>
                        </a:solidFill>
                        <a:effectLst/>
                        <a:latin typeface="+mn-lt"/>
                        <a:ea typeface="+mn-ea"/>
                        <a:cs typeface="+mn-cs"/>
                      </a:endParaRPr>
                    </a:p>
                    <a:p>
                      <a:pPr lvl="0"/>
                      <a:r>
                        <a:rPr lang="tr-TR" sz="1800" b="1" kern="1200" dirty="0">
                          <a:solidFill>
                            <a:schemeClr val="lt1"/>
                          </a:solidFill>
                          <a:effectLst/>
                          <a:latin typeface="+mn-lt"/>
                          <a:ea typeface="+mn-ea"/>
                          <a:cs typeface="+mn-cs"/>
                        </a:rPr>
                        <a:t>F</a:t>
                      </a:r>
                      <a:r>
                        <a:rPr lang="en-GB" sz="1800" b="1" kern="1200" dirty="0" err="1">
                          <a:solidFill>
                            <a:schemeClr val="lt1"/>
                          </a:solidFill>
                          <a:effectLst/>
                          <a:latin typeface="+mn-lt"/>
                          <a:ea typeface="+mn-ea"/>
                          <a:cs typeface="+mn-cs"/>
                        </a:rPr>
                        <a:t>arklılık</a:t>
                      </a:r>
                      <a:r>
                        <a:rPr lang="tr-TR" sz="1800" b="1" kern="1200" dirty="0" err="1">
                          <a:solidFill>
                            <a:schemeClr val="lt1"/>
                          </a:solidFill>
                          <a:effectLst/>
                          <a:latin typeface="+mn-lt"/>
                          <a:ea typeface="+mn-ea"/>
                          <a:cs typeface="+mn-cs"/>
                        </a:rPr>
                        <a:t>lar</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varsa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bunlar</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neden</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kaynaklanmış</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olabilir</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veriyi</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kimin</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topladığını</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veri</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toplama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zamanı</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ve</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yerini</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gözlemlerinizi</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kaydetme</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tarzı</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anlamında</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karş</a:t>
                      </a:r>
                      <a:r>
                        <a:rPr lang="tr-TR" sz="1800" b="1" kern="1200" dirty="0">
                          <a:solidFill>
                            <a:schemeClr val="lt1"/>
                          </a:solidFill>
                          <a:effectLst/>
                          <a:latin typeface="+mn-lt"/>
                          <a:ea typeface="+mn-ea"/>
                          <a:cs typeface="+mn-cs"/>
                        </a:rPr>
                        <a:t>ı</a:t>
                      </a:r>
                      <a:r>
                        <a:rPr lang="en-GB" sz="1800" b="1" kern="1200" dirty="0" err="1">
                          <a:solidFill>
                            <a:schemeClr val="lt1"/>
                          </a:solidFill>
                          <a:effectLst/>
                          <a:latin typeface="+mn-lt"/>
                          <a:ea typeface="+mn-ea"/>
                          <a:cs typeface="+mn-cs"/>
                        </a:rPr>
                        <a:t>laştırılabilirliklerini</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verinin</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nasıl</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toplandığını</a:t>
                      </a:r>
                      <a:r>
                        <a:rPr lang="en-GB" sz="1800" b="1" kern="1200" dirty="0">
                          <a:solidFill>
                            <a:schemeClr val="lt1"/>
                          </a:solidFill>
                          <a:effectLst/>
                          <a:latin typeface="+mn-lt"/>
                          <a:ea typeface="+mn-ea"/>
                          <a:cs typeface="+mn-cs"/>
                        </a:rPr>
                        <a:t> </a:t>
                      </a:r>
                      <a:r>
                        <a:rPr lang="en-GB" sz="1800" b="1" kern="1200" dirty="0" err="1">
                          <a:solidFill>
                            <a:schemeClr val="lt1"/>
                          </a:solidFill>
                          <a:effectLst/>
                          <a:latin typeface="+mn-lt"/>
                          <a:ea typeface="+mn-ea"/>
                          <a:cs typeface="+mn-cs"/>
                        </a:rPr>
                        <a:t>düşünün</a:t>
                      </a:r>
                      <a:r>
                        <a:rPr lang="en-GB" sz="1800" b="1" kern="1200" dirty="0">
                          <a:solidFill>
                            <a:schemeClr val="lt1"/>
                          </a:solidFill>
                          <a:effectLst/>
                          <a:latin typeface="+mn-lt"/>
                          <a:ea typeface="+mn-ea"/>
                          <a:cs typeface="+mn-cs"/>
                        </a:rPr>
                        <a:t>)</a:t>
                      </a:r>
                      <a:r>
                        <a:rPr lang="tr-TR" sz="1800" b="1" kern="1200" dirty="0">
                          <a:solidFill>
                            <a:schemeClr val="lt1"/>
                          </a:solidFill>
                          <a:effectLst/>
                          <a:latin typeface="+mn-lt"/>
                          <a:ea typeface="+mn-ea"/>
                          <a:cs typeface="+mn-cs"/>
                        </a:rPr>
                        <a:t>.</a:t>
                      </a:r>
                    </a:p>
                  </a:txBody>
                  <a:tcPr/>
                </a:tc>
                <a:extLst>
                  <a:ext uri="{0D108BD9-81ED-4DB2-BD59-A6C34878D82A}">
                    <a16:rowId xmlns:a16="http://schemas.microsoft.com/office/drawing/2014/main" xmlns="" val="2901862350"/>
                  </a:ext>
                </a:extLst>
              </a:tr>
            </a:tbl>
          </a:graphicData>
        </a:graphic>
      </p:graphicFrame>
    </p:spTree>
    <p:extLst>
      <p:ext uri="{BB962C8B-B14F-4D97-AF65-F5344CB8AC3E}">
        <p14:creationId xmlns:p14="http://schemas.microsoft.com/office/powerpoint/2010/main" xmlns="" val="351330466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262</TotalTime>
  <Words>489</Words>
  <Application>Microsoft Office PowerPoint</Application>
  <PresentationFormat>Ekran Gösterisi (4:3)</PresentationFormat>
  <Paragraphs>31</Paragraphs>
  <Slides>9</Slides>
  <Notes>1</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5. konu</vt:lpstr>
      <vt:lpstr>5. hafta</vt:lpstr>
      <vt:lpstr>5. hafta</vt:lpstr>
      <vt:lpstr>5. hafta</vt:lpstr>
      <vt:lpstr>5. hafta</vt:lpstr>
      <vt:lpstr>5. hafta</vt:lpstr>
      <vt:lpstr>5. hafta</vt:lpstr>
      <vt:lpstr>5. hafta</vt:lpstr>
      <vt:lpstr>5.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32</cp:revision>
  <dcterms:created xsi:type="dcterms:W3CDTF">2018-05-08T13:48:36Z</dcterms:created>
  <dcterms:modified xsi:type="dcterms:W3CDTF">2018-09-14T09:20:35Z</dcterms:modified>
</cp:coreProperties>
</file>