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7" r:id="rId2"/>
    <p:sldId id="265" r:id="rId3"/>
    <p:sldId id="258" r:id="rId4"/>
    <p:sldId id="259" r:id="rId5"/>
    <p:sldId id="260" r:id="rId6"/>
    <p:sldId id="267" r:id="rId7"/>
    <p:sldId id="266" r:id="rId8"/>
    <p:sldId id="264"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94"/>
  </p:normalViewPr>
  <p:slideViewPr>
    <p:cSldViewPr snapToGrid="0">
      <p:cViewPr>
        <p:scale>
          <a:sx n="139" d="100"/>
          <a:sy n="139" d="100"/>
        </p:scale>
        <p:origin x="56" y="-5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6952566-16D0-463A-9D89-2A2B85693499}" type="datetimeFigureOut">
              <a:rPr lang="tr-TR" smtClean="0"/>
              <a:t>23.03.2020</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343E9FC-CC72-4663-AD16-15FB650F2E30}" type="slidenum">
              <a:rPr lang="tr-TR" smtClean="0"/>
              <a:t>‹#›</a:t>
            </a:fld>
            <a:endParaRPr lang="tr-TR"/>
          </a:p>
        </p:txBody>
      </p:sp>
    </p:spTree>
    <p:extLst>
      <p:ext uri="{BB962C8B-B14F-4D97-AF65-F5344CB8AC3E}">
        <p14:creationId xmlns:p14="http://schemas.microsoft.com/office/powerpoint/2010/main" val="41721034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dirty="0"/>
              <a:t>S. </a:t>
            </a:r>
            <a:r>
              <a:rPr lang="tr-TR" dirty="0" err="1"/>
              <a:t>Ruken</a:t>
            </a:r>
            <a:r>
              <a:rPr lang="tr-TR" dirty="0"/>
              <a:t> Öztürk</a:t>
            </a:r>
          </a:p>
          <a:p>
            <a:endParaRPr lang="tr-TR" dirty="0"/>
          </a:p>
        </p:txBody>
      </p:sp>
      <p:sp>
        <p:nvSpPr>
          <p:cNvPr id="4" name="Slayt Numarası Yer Tutucusu 3"/>
          <p:cNvSpPr>
            <a:spLocks noGrp="1"/>
          </p:cNvSpPr>
          <p:nvPr>
            <p:ph type="sldNum" sz="quarter" idx="5"/>
          </p:nvPr>
        </p:nvSpPr>
        <p:spPr/>
        <p:txBody>
          <a:bodyPr/>
          <a:lstStyle/>
          <a:p>
            <a:fld id="{A343E9FC-CC72-4663-AD16-15FB650F2E30}" type="slidenum">
              <a:rPr lang="tr-TR" smtClean="0"/>
              <a:t>1</a:t>
            </a:fld>
            <a:endParaRPr lang="tr-TR"/>
          </a:p>
        </p:txBody>
      </p:sp>
    </p:spTree>
    <p:extLst>
      <p:ext uri="{BB962C8B-B14F-4D97-AF65-F5344CB8AC3E}">
        <p14:creationId xmlns:p14="http://schemas.microsoft.com/office/powerpoint/2010/main" val="10030266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tr-TR" dirty="0"/>
          </a:p>
          <a:p>
            <a:endParaRPr lang="tr-TR" dirty="0"/>
          </a:p>
        </p:txBody>
      </p:sp>
      <p:sp>
        <p:nvSpPr>
          <p:cNvPr id="4" name="Slayt Numarası Yer Tutucusu 3"/>
          <p:cNvSpPr>
            <a:spLocks noGrp="1"/>
          </p:cNvSpPr>
          <p:nvPr>
            <p:ph type="sldNum" sz="quarter" idx="5"/>
          </p:nvPr>
        </p:nvSpPr>
        <p:spPr/>
        <p:txBody>
          <a:bodyPr/>
          <a:lstStyle/>
          <a:p>
            <a:fld id="{A343E9FC-CC72-4663-AD16-15FB650F2E30}" type="slidenum">
              <a:rPr lang="tr-TR" smtClean="0"/>
              <a:t>2</a:t>
            </a:fld>
            <a:endParaRPr lang="tr-TR"/>
          </a:p>
        </p:txBody>
      </p:sp>
    </p:spTree>
    <p:extLst>
      <p:ext uri="{BB962C8B-B14F-4D97-AF65-F5344CB8AC3E}">
        <p14:creationId xmlns:p14="http://schemas.microsoft.com/office/powerpoint/2010/main" val="37785194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tr-TR" dirty="0"/>
          </a:p>
        </p:txBody>
      </p:sp>
      <p:sp>
        <p:nvSpPr>
          <p:cNvPr id="4" name="Slayt Numarası Yer Tutucusu 3"/>
          <p:cNvSpPr>
            <a:spLocks noGrp="1"/>
          </p:cNvSpPr>
          <p:nvPr>
            <p:ph type="sldNum" sz="quarter" idx="5"/>
          </p:nvPr>
        </p:nvSpPr>
        <p:spPr/>
        <p:txBody>
          <a:bodyPr/>
          <a:lstStyle/>
          <a:p>
            <a:fld id="{A343E9FC-CC72-4663-AD16-15FB650F2E30}" type="slidenum">
              <a:rPr lang="tr-TR" smtClean="0"/>
              <a:t>3</a:t>
            </a:fld>
            <a:endParaRPr lang="tr-TR"/>
          </a:p>
        </p:txBody>
      </p:sp>
    </p:spTree>
    <p:extLst>
      <p:ext uri="{BB962C8B-B14F-4D97-AF65-F5344CB8AC3E}">
        <p14:creationId xmlns:p14="http://schemas.microsoft.com/office/powerpoint/2010/main" val="27278820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A343E9FC-CC72-4663-AD16-15FB650F2E30}" type="slidenum">
              <a:rPr lang="tr-TR" smtClean="0"/>
              <a:t>4</a:t>
            </a:fld>
            <a:endParaRPr lang="tr-TR"/>
          </a:p>
        </p:txBody>
      </p:sp>
    </p:spTree>
    <p:extLst>
      <p:ext uri="{BB962C8B-B14F-4D97-AF65-F5344CB8AC3E}">
        <p14:creationId xmlns:p14="http://schemas.microsoft.com/office/powerpoint/2010/main" val="20284347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A343E9FC-CC72-4663-AD16-15FB650F2E30}" type="slidenum">
              <a:rPr lang="tr-TR" smtClean="0"/>
              <a:t>5</a:t>
            </a:fld>
            <a:endParaRPr lang="tr-TR"/>
          </a:p>
        </p:txBody>
      </p:sp>
    </p:spTree>
    <p:extLst>
      <p:ext uri="{BB962C8B-B14F-4D97-AF65-F5344CB8AC3E}">
        <p14:creationId xmlns:p14="http://schemas.microsoft.com/office/powerpoint/2010/main" val="5517851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tr-TR" dirty="0"/>
          </a:p>
          <a:p>
            <a:endParaRPr lang="tr-TR" dirty="0"/>
          </a:p>
        </p:txBody>
      </p:sp>
      <p:sp>
        <p:nvSpPr>
          <p:cNvPr id="4" name="Slayt Numarası Yer Tutucusu 3"/>
          <p:cNvSpPr>
            <a:spLocks noGrp="1"/>
          </p:cNvSpPr>
          <p:nvPr>
            <p:ph type="sldNum" sz="quarter" idx="5"/>
          </p:nvPr>
        </p:nvSpPr>
        <p:spPr/>
        <p:txBody>
          <a:bodyPr/>
          <a:lstStyle/>
          <a:p>
            <a:fld id="{A343E9FC-CC72-4663-AD16-15FB650F2E30}" type="slidenum">
              <a:rPr lang="tr-TR" smtClean="0"/>
              <a:t>6</a:t>
            </a:fld>
            <a:endParaRPr lang="tr-TR"/>
          </a:p>
        </p:txBody>
      </p:sp>
    </p:spTree>
    <p:extLst>
      <p:ext uri="{BB962C8B-B14F-4D97-AF65-F5344CB8AC3E}">
        <p14:creationId xmlns:p14="http://schemas.microsoft.com/office/powerpoint/2010/main" val="30863017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tr-TR" dirty="0"/>
          </a:p>
          <a:p>
            <a:endParaRPr lang="tr-TR" dirty="0"/>
          </a:p>
        </p:txBody>
      </p:sp>
      <p:sp>
        <p:nvSpPr>
          <p:cNvPr id="4" name="Slayt Numarası Yer Tutucusu 3"/>
          <p:cNvSpPr>
            <a:spLocks noGrp="1"/>
          </p:cNvSpPr>
          <p:nvPr>
            <p:ph type="sldNum" sz="quarter" idx="5"/>
          </p:nvPr>
        </p:nvSpPr>
        <p:spPr/>
        <p:txBody>
          <a:bodyPr/>
          <a:lstStyle/>
          <a:p>
            <a:fld id="{A343E9FC-CC72-4663-AD16-15FB650F2E30}" type="slidenum">
              <a:rPr lang="tr-TR" smtClean="0"/>
              <a:t>7</a:t>
            </a:fld>
            <a:endParaRPr lang="tr-TR"/>
          </a:p>
        </p:txBody>
      </p:sp>
    </p:spTree>
    <p:extLst>
      <p:ext uri="{BB962C8B-B14F-4D97-AF65-F5344CB8AC3E}">
        <p14:creationId xmlns:p14="http://schemas.microsoft.com/office/powerpoint/2010/main" val="226739254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tr-TR" dirty="0"/>
          </a:p>
          <a:p>
            <a:endParaRPr lang="tr-TR" dirty="0"/>
          </a:p>
        </p:txBody>
      </p:sp>
      <p:sp>
        <p:nvSpPr>
          <p:cNvPr id="4" name="Slayt Numarası Yer Tutucusu 3"/>
          <p:cNvSpPr>
            <a:spLocks noGrp="1"/>
          </p:cNvSpPr>
          <p:nvPr>
            <p:ph type="sldNum" sz="quarter" idx="5"/>
          </p:nvPr>
        </p:nvSpPr>
        <p:spPr/>
        <p:txBody>
          <a:bodyPr/>
          <a:lstStyle/>
          <a:p>
            <a:fld id="{A343E9FC-CC72-4663-AD16-15FB650F2E30}" type="slidenum">
              <a:rPr lang="tr-TR" smtClean="0"/>
              <a:t>8</a:t>
            </a:fld>
            <a:endParaRPr lang="tr-TR"/>
          </a:p>
        </p:txBody>
      </p:sp>
    </p:spTree>
    <p:extLst>
      <p:ext uri="{BB962C8B-B14F-4D97-AF65-F5344CB8AC3E}">
        <p14:creationId xmlns:p14="http://schemas.microsoft.com/office/powerpoint/2010/main" val="24112491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a:t>Asıl başlık stili için tıklatın</a:t>
            </a: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tıklatın</a:t>
            </a:r>
          </a:p>
        </p:txBody>
      </p:sp>
      <p:sp>
        <p:nvSpPr>
          <p:cNvPr id="4" name="Veri Yer Tutucusu 3"/>
          <p:cNvSpPr>
            <a:spLocks noGrp="1"/>
          </p:cNvSpPr>
          <p:nvPr>
            <p:ph type="dt" sz="half" idx="10"/>
          </p:nvPr>
        </p:nvSpPr>
        <p:spPr/>
        <p:txBody>
          <a:bodyPr/>
          <a:lstStyle/>
          <a:p>
            <a:fld id="{C0122E2C-D3B7-F340-8245-CF084E605200}" type="datetime1">
              <a:rPr lang="tr-TR" smtClean="0"/>
              <a:t>23.03.2020</a:t>
            </a:fld>
            <a:endParaRPr lang="tr-TR"/>
          </a:p>
        </p:txBody>
      </p:sp>
      <p:sp>
        <p:nvSpPr>
          <p:cNvPr id="5" name="Altbilgi Yer Tutucusu 4"/>
          <p:cNvSpPr>
            <a:spLocks noGrp="1"/>
          </p:cNvSpPr>
          <p:nvPr>
            <p:ph type="ftr" sz="quarter" idx="11"/>
          </p:nvPr>
        </p:nvSpPr>
        <p:spPr/>
        <p:txBody>
          <a:bodyPr/>
          <a:lstStyle/>
          <a:p>
            <a:r>
              <a:rPr lang="tr-TR"/>
              <a:t>Sinematografi / Prof. Dr. S. Ruken Öztürk</a:t>
            </a:r>
          </a:p>
        </p:txBody>
      </p:sp>
      <p:sp>
        <p:nvSpPr>
          <p:cNvPr id="6" name="Slayt Numarası Yer Tutucusu 5"/>
          <p:cNvSpPr>
            <a:spLocks noGrp="1"/>
          </p:cNvSpPr>
          <p:nvPr>
            <p:ph type="sldNum" sz="quarter" idx="12"/>
          </p:nvPr>
        </p:nvSpPr>
        <p:spPr/>
        <p:txBody>
          <a:bodyPr/>
          <a:lstStyle/>
          <a:p>
            <a:fld id="{ADE362D5-9CE2-464D-84D1-AD6864AE63F1}" type="slidenum">
              <a:rPr lang="tr-TR" smtClean="0"/>
              <a:t>‹#›</a:t>
            </a:fld>
            <a:endParaRPr lang="tr-TR"/>
          </a:p>
        </p:txBody>
      </p:sp>
    </p:spTree>
    <p:extLst>
      <p:ext uri="{BB962C8B-B14F-4D97-AF65-F5344CB8AC3E}">
        <p14:creationId xmlns:p14="http://schemas.microsoft.com/office/powerpoint/2010/main" val="3193881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Dikey Metin Yer Tutucusu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59BE505D-C491-D248-910C-997C2CAFFF8F}" type="datetime1">
              <a:rPr lang="tr-TR" smtClean="0"/>
              <a:t>23.03.2020</a:t>
            </a:fld>
            <a:endParaRPr lang="tr-TR"/>
          </a:p>
        </p:txBody>
      </p:sp>
      <p:sp>
        <p:nvSpPr>
          <p:cNvPr id="5" name="Altbilgi Yer Tutucusu 4"/>
          <p:cNvSpPr>
            <a:spLocks noGrp="1"/>
          </p:cNvSpPr>
          <p:nvPr>
            <p:ph type="ftr" sz="quarter" idx="11"/>
          </p:nvPr>
        </p:nvSpPr>
        <p:spPr/>
        <p:txBody>
          <a:bodyPr/>
          <a:lstStyle/>
          <a:p>
            <a:r>
              <a:rPr lang="tr-TR"/>
              <a:t>Sinematografi / Prof. Dr. S. Ruken Öztürk</a:t>
            </a:r>
          </a:p>
        </p:txBody>
      </p:sp>
      <p:sp>
        <p:nvSpPr>
          <p:cNvPr id="6" name="Slayt Numarası Yer Tutucusu 5"/>
          <p:cNvSpPr>
            <a:spLocks noGrp="1"/>
          </p:cNvSpPr>
          <p:nvPr>
            <p:ph type="sldNum" sz="quarter" idx="12"/>
          </p:nvPr>
        </p:nvSpPr>
        <p:spPr/>
        <p:txBody>
          <a:bodyPr/>
          <a:lstStyle/>
          <a:p>
            <a:fld id="{ADE362D5-9CE2-464D-84D1-AD6864AE63F1}" type="slidenum">
              <a:rPr lang="tr-TR" smtClean="0"/>
              <a:t>‹#›</a:t>
            </a:fld>
            <a:endParaRPr lang="tr-TR"/>
          </a:p>
        </p:txBody>
      </p:sp>
    </p:spTree>
    <p:extLst>
      <p:ext uri="{BB962C8B-B14F-4D97-AF65-F5344CB8AC3E}">
        <p14:creationId xmlns:p14="http://schemas.microsoft.com/office/powerpoint/2010/main" val="21401891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a:t>Asıl başlık stili için tıklatın</a:t>
            </a: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689CC83B-674D-A846-8EBF-A8FA7228662C}" type="datetime1">
              <a:rPr lang="tr-TR" smtClean="0"/>
              <a:t>23.03.2020</a:t>
            </a:fld>
            <a:endParaRPr lang="tr-TR"/>
          </a:p>
        </p:txBody>
      </p:sp>
      <p:sp>
        <p:nvSpPr>
          <p:cNvPr id="5" name="Altbilgi Yer Tutucusu 4"/>
          <p:cNvSpPr>
            <a:spLocks noGrp="1"/>
          </p:cNvSpPr>
          <p:nvPr>
            <p:ph type="ftr" sz="quarter" idx="11"/>
          </p:nvPr>
        </p:nvSpPr>
        <p:spPr/>
        <p:txBody>
          <a:bodyPr/>
          <a:lstStyle/>
          <a:p>
            <a:r>
              <a:rPr lang="tr-TR"/>
              <a:t>Sinematografi / Prof. Dr. S. Ruken Öztürk</a:t>
            </a:r>
          </a:p>
        </p:txBody>
      </p:sp>
      <p:sp>
        <p:nvSpPr>
          <p:cNvPr id="6" name="Slayt Numarası Yer Tutucusu 5"/>
          <p:cNvSpPr>
            <a:spLocks noGrp="1"/>
          </p:cNvSpPr>
          <p:nvPr>
            <p:ph type="sldNum" sz="quarter" idx="12"/>
          </p:nvPr>
        </p:nvSpPr>
        <p:spPr/>
        <p:txBody>
          <a:bodyPr/>
          <a:lstStyle/>
          <a:p>
            <a:fld id="{ADE362D5-9CE2-464D-84D1-AD6864AE63F1}" type="slidenum">
              <a:rPr lang="tr-TR" smtClean="0"/>
              <a:t>‹#›</a:t>
            </a:fld>
            <a:endParaRPr lang="tr-TR"/>
          </a:p>
        </p:txBody>
      </p:sp>
    </p:spTree>
    <p:extLst>
      <p:ext uri="{BB962C8B-B14F-4D97-AF65-F5344CB8AC3E}">
        <p14:creationId xmlns:p14="http://schemas.microsoft.com/office/powerpoint/2010/main" val="21029888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43B17E3B-72B5-B04F-9919-08BA1E9AD8D0}" type="datetime1">
              <a:rPr lang="tr-TR" smtClean="0"/>
              <a:t>23.03.2020</a:t>
            </a:fld>
            <a:endParaRPr lang="tr-TR"/>
          </a:p>
        </p:txBody>
      </p:sp>
      <p:sp>
        <p:nvSpPr>
          <p:cNvPr id="5" name="Altbilgi Yer Tutucusu 4"/>
          <p:cNvSpPr>
            <a:spLocks noGrp="1"/>
          </p:cNvSpPr>
          <p:nvPr>
            <p:ph type="ftr" sz="quarter" idx="11"/>
          </p:nvPr>
        </p:nvSpPr>
        <p:spPr/>
        <p:txBody>
          <a:bodyPr/>
          <a:lstStyle/>
          <a:p>
            <a:r>
              <a:rPr lang="tr-TR"/>
              <a:t>Sinematografi / Prof. Dr. S. Ruken Öztürk</a:t>
            </a:r>
          </a:p>
        </p:txBody>
      </p:sp>
      <p:sp>
        <p:nvSpPr>
          <p:cNvPr id="6" name="Slayt Numarası Yer Tutucusu 5"/>
          <p:cNvSpPr>
            <a:spLocks noGrp="1"/>
          </p:cNvSpPr>
          <p:nvPr>
            <p:ph type="sldNum" sz="quarter" idx="12"/>
          </p:nvPr>
        </p:nvSpPr>
        <p:spPr/>
        <p:txBody>
          <a:bodyPr/>
          <a:lstStyle/>
          <a:p>
            <a:fld id="{ADE362D5-9CE2-464D-84D1-AD6864AE63F1}" type="slidenum">
              <a:rPr lang="tr-TR" smtClean="0"/>
              <a:t>‹#›</a:t>
            </a:fld>
            <a:endParaRPr lang="tr-TR"/>
          </a:p>
        </p:txBody>
      </p:sp>
    </p:spTree>
    <p:extLst>
      <p:ext uri="{BB962C8B-B14F-4D97-AF65-F5344CB8AC3E}">
        <p14:creationId xmlns:p14="http://schemas.microsoft.com/office/powerpoint/2010/main" val="13290599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a:t>Asıl başlık stili için tıklatın</a:t>
            </a: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tıklatın</a:t>
            </a:r>
          </a:p>
        </p:txBody>
      </p:sp>
      <p:sp>
        <p:nvSpPr>
          <p:cNvPr id="4" name="Veri Yer Tutucusu 3"/>
          <p:cNvSpPr>
            <a:spLocks noGrp="1"/>
          </p:cNvSpPr>
          <p:nvPr>
            <p:ph type="dt" sz="half" idx="10"/>
          </p:nvPr>
        </p:nvSpPr>
        <p:spPr/>
        <p:txBody>
          <a:bodyPr/>
          <a:lstStyle/>
          <a:p>
            <a:fld id="{89F8CA69-C25C-8C43-8B45-870A954B3F7A}" type="datetime1">
              <a:rPr lang="tr-TR" smtClean="0"/>
              <a:t>23.03.2020</a:t>
            </a:fld>
            <a:endParaRPr lang="tr-TR"/>
          </a:p>
        </p:txBody>
      </p:sp>
      <p:sp>
        <p:nvSpPr>
          <p:cNvPr id="5" name="Altbilgi Yer Tutucusu 4"/>
          <p:cNvSpPr>
            <a:spLocks noGrp="1"/>
          </p:cNvSpPr>
          <p:nvPr>
            <p:ph type="ftr" sz="quarter" idx="11"/>
          </p:nvPr>
        </p:nvSpPr>
        <p:spPr/>
        <p:txBody>
          <a:bodyPr/>
          <a:lstStyle/>
          <a:p>
            <a:r>
              <a:rPr lang="tr-TR"/>
              <a:t>Sinematografi / Prof. Dr. S. Ruken Öztürk</a:t>
            </a:r>
          </a:p>
        </p:txBody>
      </p:sp>
      <p:sp>
        <p:nvSpPr>
          <p:cNvPr id="6" name="Slayt Numarası Yer Tutucusu 5"/>
          <p:cNvSpPr>
            <a:spLocks noGrp="1"/>
          </p:cNvSpPr>
          <p:nvPr>
            <p:ph type="sldNum" sz="quarter" idx="12"/>
          </p:nvPr>
        </p:nvSpPr>
        <p:spPr/>
        <p:txBody>
          <a:bodyPr/>
          <a:lstStyle/>
          <a:p>
            <a:fld id="{ADE362D5-9CE2-464D-84D1-AD6864AE63F1}" type="slidenum">
              <a:rPr lang="tr-TR" smtClean="0"/>
              <a:t>‹#›</a:t>
            </a:fld>
            <a:endParaRPr lang="tr-TR"/>
          </a:p>
        </p:txBody>
      </p:sp>
    </p:spTree>
    <p:extLst>
      <p:ext uri="{BB962C8B-B14F-4D97-AF65-F5344CB8AC3E}">
        <p14:creationId xmlns:p14="http://schemas.microsoft.com/office/powerpoint/2010/main" val="39766109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sz="half" idx="1"/>
          </p:nvPr>
        </p:nvSpPr>
        <p:spPr>
          <a:xfrm>
            <a:off x="838200" y="1825625"/>
            <a:ext cx="5181600" cy="435133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6172200" y="1825625"/>
            <a:ext cx="5181600" cy="435133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p:cNvSpPr>
            <a:spLocks noGrp="1"/>
          </p:cNvSpPr>
          <p:nvPr>
            <p:ph type="dt" sz="half" idx="10"/>
          </p:nvPr>
        </p:nvSpPr>
        <p:spPr/>
        <p:txBody>
          <a:bodyPr/>
          <a:lstStyle/>
          <a:p>
            <a:fld id="{2FECBA68-FF47-4141-A983-E26BBBD38909}" type="datetime1">
              <a:rPr lang="tr-TR" smtClean="0"/>
              <a:t>23.03.2020</a:t>
            </a:fld>
            <a:endParaRPr lang="tr-TR"/>
          </a:p>
        </p:txBody>
      </p:sp>
      <p:sp>
        <p:nvSpPr>
          <p:cNvPr id="6" name="Altbilgi Yer Tutucusu 5"/>
          <p:cNvSpPr>
            <a:spLocks noGrp="1"/>
          </p:cNvSpPr>
          <p:nvPr>
            <p:ph type="ftr" sz="quarter" idx="11"/>
          </p:nvPr>
        </p:nvSpPr>
        <p:spPr/>
        <p:txBody>
          <a:bodyPr/>
          <a:lstStyle/>
          <a:p>
            <a:r>
              <a:rPr lang="tr-TR"/>
              <a:t>Sinematografi / Prof. Dr. S. Ruken Öztürk</a:t>
            </a:r>
          </a:p>
        </p:txBody>
      </p:sp>
      <p:sp>
        <p:nvSpPr>
          <p:cNvPr id="7" name="Slayt Numarası Yer Tutucusu 6"/>
          <p:cNvSpPr>
            <a:spLocks noGrp="1"/>
          </p:cNvSpPr>
          <p:nvPr>
            <p:ph type="sldNum" sz="quarter" idx="12"/>
          </p:nvPr>
        </p:nvSpPr>
        <p:spPr/>
        <p:txBody>
          <a:bodyPr/>
          <a:lstStyle/>
          <a:p>
            <a:fld id="{ADE362D5-9CE2-464D-84D1-AD6864AE63F1}" type="slidenum">
              <a:rPr lang="tr-TR" smtClean="0"/>
              <a:t>‹#›</a:t>
            </a:fld>
            <a:endParaRPr lang="tr-TR"/>
          </a:p>
        </p:txBody>
      </p:sp>
    </p:spTree>
    <p:extLst>
      <p:ext uri="{BB962C8B-B14F-4D97-AF65-F5344CB8AC3E}">
        <p14:creationId xmlns:p14="http://schemas.microsoft.com/office/powerpoint/2010/main" val="5006874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a:t>Asıl başlık stili için tıklatın</a:t>
            </a: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p:cNvSpPr>
            <a:spLocks noGrp="1"/>
          </p:cNvSpPr>
          <p:nvPr>
            <p:ph type="dt" sz="half" idx="10"/>
          </p:nvPr>
        </p:nvSpPr>
        <p:spPr/>
        <p:txBody>
          <a:bodyPr/>
          <a:lstStyle/>
          <a:p>
            <a:fld id="{888C78BB-EB64-6849-B376-16611655161A}" type="datetime1">
              <a:rPr lang="tr-TR" smtClean="0"/>
              <a:t>23.03.2020</a:t>
            </a:fld>
            <a:endParaRPr lang="tr-TR"/>
          </a:p>
        </p:txBody>
      </p:sp>
      <p:sp>
        <p:nvSpPr>
          <p:cNvPr id="8" name="Altbilgi Yer Tutucusu 7"/>
          <p:cNvSpPr>
            <a:spLocks noGrp="1"/>
          </p:cNvSpPr>
          <p:nvPr>
            <p:ph type="ftr" sz="quarter" idx="11"/>
          </p:nvPr>
        </p:nvSpPr>
        <p:spPr/>
        <p:txBody>
          <a:bodyPr/>
          <a:lstStyle/>
          <a:p>
            <a:r>
              <a:rPr lang="tr-TR"/>
              <a:t>Sinematografi / Prof. Dr. S. Ruken Öztürk</a:t>
            </a:r>
          </a:p>
        </p:txBody>
      </p:sp>
      <p:sp>
        <p:nvSpPr>
          <p:cNvPr id="9" name="Slayt Numarası Yer Tutucusu 8"/>
          <p:cNvSpPr>
            <a:spLocks noGrp="1"/>
          </p:cNvSpPr>
          <p:nvPr>
            <p:ph type="sldNum" sz="quarter" idx="12"/>
          </p:nvPr>
        </p:nvSpPr>
        <p:spPr/>
        <p:txBody>
          <a:bodyPr/>
          <a:lstStyle/>
          <a:p>
            <a:fld id="{ADE362D5-9CE2-464D-84D1-AD6864AE63F1}" type="slidenum">
              <a:rPr lang="tr-TR" smtClean="0"/>
              <a:t>‹#›</a:t>
            </a:fld>
            <a:endParaRPr lang="tr-TR"/>
          </a:p>
        </p:txBody>
      </p:sp>
    </p:spTree>
    <p:extLst>
      <p:ext uri="{BB962C8B-B14F-4D97-AF65-F5344CB8AC3E}">
        <p14:creationId xmlns:p14="http://schemas.microsoft.com/office/powerpoint/2010/main" val="76625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Veri Yer Tutucusu 2"/>
          <p:cNvSpPr>
            <a:spLocks noGrp="1"/>
          </p:cNvSpPr>
          <p:nvPr>
            <p:ph type="dt" sz="half" idx="10"/>
          </p:nvPr>
        </p:nvSpPr>
        <p:spPr/>
        <p:txBody>
          <a:bodyPr/>
          <a:lstStyle/>
          <a:p>
            <a:fld id="{422A0D92-E9F3-7142-BA8F-9AC94FE0FAB7}" type="datetime1">
              <a:rPr lang="tr-TR" smtClean="0"/>
              <a:t>23.03.2020</a:t>
            </a:fld>
            <a:endParaRPr lang="tr-TR"/>
          </a:p>
        </p:txBody>
      </p:sp>
      <p:sp>
        <p:nvSpPr>
          <p:cNvPr id="4" name="Altbilgi Yer Tutucusu 3"/>
          <p:cNvSpPr>
            <a:spLocks noGrp="1"/>
          </p:cNvSpPr>
          <p:nvPr>
            <p:ph type="ftr" sz="quarter" idx="11"/>
          </p:nvPr>
        </p:nvSpPr>
        <p:spPr/>
        <p:txBody>
          <a:bodyPr/>
          <a:lstStyle/>
          <a:p>
            <a:r>
              <a:rPr lang="tr-TR"/>
              <a:t>Sinematografi / Prof. Dr. S. Ruken Öztürk</a:t>
            </a:r>
          </a:p>
        </p:txBody>
      </p:sp>
      <p:sp>
        <p:nvSpPr>
          <p:cNvPr id="5" name="Slayt Numarası Yer Tutucusu 4"/>
          <p:cNvSpPr>
            <a:spLocks noGrp="1"/>
          </p:cNvSpPr>
          <p:nvPr>
            <p:ph type="sldNum" sz="quarter" idx="12"/>
          </p:nvPr>
        </p:nvSpPr>
        <p:spPr/>
        <p:txBody>
          <a:bodyPr/>
          <a:lstStyle/>
          <a:p>
            <a:fld id="{ADE362D5-9CE2-464D-84D1-AD6864AE63F1}" type="slidenum">
              <a:rPr lang="tr-TR" smtClean="0"/>
              <a:t>‹#›</a:t>
            </a:fld>
            <a:endParaRPr lang="tr-TR"/>
          </a:p>
        </p:txBody>
      </p:sp>
    </p:spTree>
    <p:extLst>
      <p:ext uri="{BB962C8B-B14F-4D97-AF65-F5344CB8AC3E}">
        <p14:creationId xmlns:p14="http://schemas.microsoft.com/office/powerpoint/2010/main" val="129378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26CE9703-09B4-BB4E-850F-44A5C580B983}" type="datetime1">
              <a:rPr lang="tr-TR" smtClean="0"/>
              <a:t>23.03.2020</a:t>
            </a:fld>
            <a:endParaRPr lang="tr-TR"/>
          </a:p>
        </p:txBody>
      </p:sp>
      <p:sp>
        <p:nvSpPr>
          <p:cNvPr id="3" name="Altbilgi Yer Tutucusu 2"/>
          <p:cNvSpPr>
            <a:spLocks noGrp="1"/>
          </p:cNvSpPr>
          <p:nvPr>
            <p:ph type="ftr" sz="quarter" idx="11"/>
          </p:nvPr>
        </p:nvSpPr>
        <p:spPr/>
        <p:txBody>
          <a:bodyPr/>
          <a:lstStyle/>
          <a:p>
            <a:r>
              <a:rPr lang="tr-TR"/>
              <a:t>Sinematografi / Prof. Dr. S. Ruken Öztürk</a:t>
            </a:r>
          </a:p>
        </p:txBody>
      </p:sp>
      <p:sp>
        <p:nvSpPr>
          <p:cNvPr id="4" name="Slayt Numarası Yer Tutucusu 3"/>
          <p:cNvSpPr>
            <a:spLocks noGrp="1"/>
          </p:cNvSpPr>
          <p:nvPr>
            <p:ph type="sldNum" sz="quarter" idx="12"/>
          </p:nvPr>
        </p:nvSpPr>
        <p:spPr/>
        <p:txBody>
          <a:bodyPr/>
          <a:lstStyle/>
          <a:p>
            <a:fld id="{ADE362D5-9CE2-464D-84D1-AD6864AE63F1}" type="slidenum">
              <a:rPr lang="tr-TR" smtClean="0"/>
              <a:t>‹#›</a:t>
            </a:fld>
            <a:endParaRPr lang="tr-TR"/>
          </a:p>
        </p:txBody>
      </p:sp>
    </p:spTree>
    <p:extLst>
      <p:ext uri="{BB962C8B-B14F-4D97-AF65-F5344CB8AC3E}">
        <p14:creationId xmlns:p14="http://schemas.microsoft.com/office/powerpoint/2010/main" val="743809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DA01319F-848C-EC45-BE7A-AE106EB9FB92}" type="datetime1">
              <a:rPr lang="tr-TR" smtClean="0"/>
              <a:t>23.03.2020</a:t>
            </a:fld>
            <a:endParaRPr lang="tr-TR"/>
          </a:p>
        </p:txBody>
      </p:sp>
      <p:sp>
        <p:nvSpPr>
          <p:cNvPr id="6" name="Altbilgi Yer Tutucusu 5"/>
          <p:cNvSpPr>
            <a:spLocks noGrp="1"/>
          </p:cNvSpPr>
          <p:nvPr>
            <p:ph type="ftr" sz="quarter" idx="11"/>
          </p:nvPr>
        </p:nvSpPr>
        <p:spPr/>
        <p:txBody>
          <a:bodyPr/>
          <a:lstStyle/>
          <a:p>
            <a:r>
              <a:rPr lang="tr-TR"/>
              <a:t>Sinematografi / Prof. Dr. S. Ruken Öztürk</a:t>
            </a:r>
          </a:p>
        </p:txBody>
      </p:sp>
      <p:sp>
        <p:nvSpPr>
          <p:cNvPr id="7" name="Slayt Numarası Yer Tutucusu 6"/>
          <p:cNvSpPr>
            <a:spLocks noGrp="1"/>
          </p:cNvSpPr>
          <p:nvPr>
            <p:ph type="sldNum" sz="quarter" idx="12"/>
          </p:nvPr>
        </p:nvSpPr>
        <p:spPr/>
        <p:txBody>
          <a:bodyPr/>
          <a:lstStyle/>
          <a:p>
            <a:fld id="{ADE362D5-9CE2-464D-84D1-AD6864AE63F1}" type="slidenum">
              <a:rPr lang="tr-TR" smtClean="0"/>
              <a:t>‹#›</a:t>
            </a:fld>
            <a:endParaRPr lang="tr-TR"/>
          </a:p>
        </p:txBody>
      </p:sp>
    </p:spTree>
    <p:extLst>
      <p:ext uri="{BB962C8B-B14F-4D97-AF65-F5344CB8AC3E}">
        <p14:creationId xmlns:p14="http://schemas.microsoft.com/office/powerpoint/2010/main" val="10849112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F280DDAE-A387-4945-B099-FAD03FC61765}" type="datetime1">
              <a:rPr lang="tr-TR" smtClean="0"/>
              <a:t>23.03.2020</a:t>
            </a:fld>
            <a:endParaRPr lang="tr-TR"/>
          </a:p>
        </p:txBody>
      </p:sp>
      <p:sp>
        <p:nvSpPr>
          <p:cNvPr id="6" name="Altbilgi Yer Tutucusu 5"/>
          <p:cNvSpPr>
            <a:spLocks noGrp="1"/>
          </p:cNvSpPr>
          <p:nvPr>
            <p:ph type="ftr" sz="quarter" idx="11"/>
          </p:nvPr>
        </p:nvSpPr>
        <p:spPr/>
        <p:txBody>
          <a:bodyPr/>
          <a:lstStyle/>
          <a:p>
            <a:r>
              <a:rPr lang="tr-TR"/>
              <a:t>Sinematografi / Prof. Dr. S. Ruken Öztürk</a:t>
            </a:r>
          </a:p>
        </p:txBody>
      </p:sp>
      <p:sp>
        <p:nvSpPr>
          <p:cNvPr id="7" name="Slayt Numarası Yer Tutucusu 6"/>
          <p:cNvSpPr>
            <a:spLocks noGrp="1"/>
          </p:cNvSpPr>
          <p:nvPr>
            <p:ph type="sldNum" sz="quarter" idx="12"/>
          </p:nvPr>
        </p:nvSpPr>
        <p:spPr/>
        <p:txBody>
          <a:bodyPr/>
          <a:lstStyle/>
          <a:p>
            <a:fld id="{ADE362D5-9CE2-464D-84D1-AD6864AE63F1}" type="slidenum">
              <a:rPr lang="tr-TR" smtClean="0"/>
              <a:t>‹#›</a:t>
            </a:fld>
            <a:endParaRPr lang="tr-TR"/>
          </a:p>
        </p:txBody>
      </p:sp>
    </p:spTree>
    <p:extLst>
      <p:ext uri="{BB962C8B-B14F-4D97-AF65-F5344CB8AC3E}">
        <p14:creationId xmlns:p14="http://schemas.microsoft.com/office/powerpoint/2010/main" val="30211374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64002">
              <a:srgbClr val="BFD8EF"/>
            </a:gs>
            <a:gs pos="16992">
              <a:srgbClr val="EEF5FB"/>
            </a:gs>
            <a:gs pos="27994">
              <a:srgbClr val="E3EEF8"/>
            </a:gs>
            <a:gs pos="38036">
              <a:srgbClr val="D9E8F5"/>
            </a:gs>
            <a:gs pos="0">
              <a:schemeClr val="accent1">
                <a:lumMod val="0"/>
                <a:lumOff val="100000"/>
                <a:alpha val="3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 için tıklatın</a:t>
            </a: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6496BF4-C37D-654E-9029-3F2DB74FB307}" type="datetime1">
              <a:rPr lang="tr-TR" smtClean="0"/>
              <a:t>23.03.2020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tr-TR"/>
              <a:t>Sinematografi / Prof. Dr. S. Ruken Öztürk</a:t>
            </a: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DE362D5-9CE2-464D-84D1-AD6864AE63F1}" type="slidenum">
              <a:rPr lang="tr-TR" smtClean="0"/>
              <a:t>‹#›</a:t>
            </a:fld>
            <a:endParaRPr lang="tr-TR"/>
          </a:p>
        </p:txBody>
      </p:sp>
    </p:spTree>
    <p:extLst>
      <p:ext uri="{BB962C8B-B14F-4D97-AF65-F5344CB8AC3E}">
        <p14:creationId xmlns:p14="http://schemas.microsoft.com/office/powerpoint/2010/main" val="27703650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youtube.com/watch?v=BVjtTD3YoIg"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88074" y="460661"/>
            <a:ext cx="10339316" cy="617513"/>
          </a:xfrm>
        </p:spPr>
        <p:txBody>
          <a:bodyPr>
            <a:normAutofit/>
          </a:bodyPr>
          <a:lstStyle/>
          <a:p>
            <a:pPr algn="ctr"/>
            <a:r>
              <a:rPr lang="tr-TR" sz="2800" b="1" dirty="0">
                <a:solidFill>
                  <a:srgbClr val="C00000"/>
                </a:solidFill>
              </a:rPr>
              <a:t>Sinemanın ortaya çıktığı dönem</a:t>
            </a:r>
          </a:p>
        </p:txBody>
      </p:sp>
      <p:sp>
        <p:nvSpPr>
          <p:cNvPr id="3" name="İçerik Yer Tutucusu 2"/>
          <p:cNvSpPr>
            <a:spLocks noGrp="1"/>
          </p:cNvSpPr>
          <p:nvPr>
            <p:ph idx="1"/>
          </p:nvPr>
        </p:nvSpPr>
        <p:spPr>
          <a:xfrm>
            <a:off x="338918" y="1289713"/>
            <a:ext cx="11037628" cy="5540991"/>
          </a:xfrm>
        </p:spPr>
        <p:txBody>
          <a:bodyPr>
            <a:normAutofit/>
          </a:bodyPr>
          <a:lstStyle/>
          <a:p>
            <a:pPr algn="just"/>
            <a:r>
              <a:rPr lang="tr-TR" sz="2400" dirty="0"/>
              <a:t>Nilgün </a:t>
            </a:r>
            <a:r>
              <a:rPr lang="tr-TR" sz="2400" dirty="0" err="1"/>
              <a:t>Abisel’in</a:t>
            </a:r>
            <a:r>
              <a:rPr lang="tr-TR" sz="2400" dirty="0"/>
              <a:t> de belirttiği gibi, film izlemenin yaygınlaştığı, sinemanın popülerliğini kanıtladığı yıllar, birçok çalkantıya ve değişikliği içinde barındıran yirminci yüzyılın ilk yarısına rastlar. 1900’lerde dünya, yeni siyasi sistemlere, savaşlara, yeni ülkelerin doğuşuna, nükleer silahlara, uzaya, kitle iletişim araçlarındaki patlamaya giden yolun başındaydı; «sürat çağı» mekan ve zamana yeni boyutlar katıyor ve bunlar edebiyata, gösteri sanatlarına, müziğe, resme, mimariye yansıyordu. </a:t>
            </a:r>
          </a:p>
          <a:p>
            <a:pPr algn="just"/>
            <a:r>
              <a:rPr lang="tr-TR" sz="2400" dirty="0"/>
              <a:t>Böyle bir ortamda, </a:t>
            </a:r>
            <a:r>
              <a:rPr lang="tr-TR" sz="2400" i="1" dirty="0" err="1"/>
              <a:t>cinematographe</a:t>
            </a:r>
            <a:r>
              <a:rPr lang="tr-TR" sz="2400" dirty="0"/>
              <a:t> denilen bir aygıt, «</a:t>
            </a:r>
            <a:r>
              <a:rPr lang="tr-TR" sz="2400" dirty="0" err="1"/>
              <a:t>yeni»nin</a:t>
            </a:r>
            <a:r>
              <a:rPr lang="tr-TR" sz="2400" dirty="0"/>
              <a:t> aranışına yanıt verircesine kitlelerin günlük yaşamına giriverdi. </a:t>
            </a:r>
            <a:r>
              <a:rPr lang="tr-TR" sz="2400" i="1" dirty="0" err="1"/>
              <a:t>Cinematographe</a:t>
            </a:r>
            <a:r>
              <a:rPr lang="tr-TR" sz="2400" dirty="0"/>
              <a:t>, on dokuzuncu yüzyıl boyunca icat edilen pek çok teknik harikadan biri olarak dış dünyanın kopya edilmesinde ulaşılan en ileri noktayı sergiliyordu.</a:t>
            </a:r>
          </a:p>
          <a:p>
            <a:pPr marL="0" indent="0" algn="just">
              <a:buNone/>
            </a:pPr>
            <a:r>
              <a:rPr lang="tr-TR" sz="2400" dirty="0"/>
              <a:t>	(</a:t>
            </a:r>
            <a:r>
              <a:rPr lang="tr-TR" sz="2400" dirty="0" err="1"/>
              <a:t>Abisel</a:t>
            </a:r>
            <a:r>
              <a:rPr lang="tr-TR" sz="2400" dirty="0"/>
              <a:t>, 2006, s. 8-11)</a:t>
            </a:r>
          </a:p>
        </p:txBody>
      </p:sp>
      <p:sp>
        <p:nvSpPr>
          <p:cNvPr id="4" name="Alt Bilgi Yer Tutucusu 3">
            <a:extLst>
              <a:ext uri="{FF2B5EF4-FFF2-40B4-BE49-F238E27FC236}">
                <a16:creationId xmlns:a16="http://schemas.microsoft.com/office/drawing/2014/main" id="{0E4D7CE1-F3F1-0E47-846B-2D1210CA9BDA}"/>
              </a:ext>
            </a:extLst>
          </p:cNvPr>
          <p:cNvSpPr>
            <a:spLocks noGrp="1"/>
          </p:cNvSpPr>
          <p:nvPr>
            <p:ph type="ftr" sz="quarter" idx="11"/>
          </p:nvPr>
        </p:nvSpPr>
        <p:spPr/>
        <p:txBody>
          <a:bodyPr/>
          <a:lstStyle/>
          <a:p>
            <a:r>
              <a:rPr lang="tr-TR"/>
              <a:t>Sinematografi / Prof. Dr. S. Ruken Öztürk</a:t>
            </a:r>
          </a:p>
        </p:txBody>
      </p:sp>
    </p:spTree>
    <p:extLst>
      <p:ext uri="{BB962C8B-B14F-4D97-AF65-F5344CB8AC3E}">
        <p14:creationId xmlns:p14="http://schemas.microsoft.com/office/powerpoint/2010/main" val="28253775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25773" y="491320"/>
            <a:ext cx="10428027" cy="928047"/>
          </a:xfrm>
        </p:spPr>
        <p:txBody>
          <a:bodyPr>
            <a:normAutofit/>
          </a:bodyPr>
          <a:lstStyle/>
          <a:p>
            <a:r>
              <a:rPr lang="tr-TR" sz="2400" b="1" dirty="0" err="1"/>
              <a:t>Abisel’den</a:t>
            </a:r>
            <a:r>
              <a:rPr lang="tr-TR" sz="2400" b="1" dirty="0"/>
              <a:t> devam edecek olursak:</a:t>
            </a:r>
          </a:p>
        </p:txBody>
      </p:sp>
      <p:sp>
        <p:nvSpPr>
          <p:cNvPr id="3" name="İçerik Yer Tutucusu 2"/>
          <p:cNvSpPr>
            <a:spLocks noGrp="1"/>
          </p:cNvSpPr>
          <p:nvPr>
            <p:ph idx="1"/>
          </p:nvPr>
        </p:nvSpPr>
        <p:spPr>
          <a:xfrm>
            <a:off x="838200" y="1446663"/>
            <a:ext cx="10515600" cy="4730300"/>
          </a:xfrm>
        </p:spPr>
        <p:txBody>
          <a:bodyPr>
            <a:normAutofit/>
          </a:bodyPr>
          <a:lstStyle/>
          <a:p>
            <a:r>
              <a:rPr lang="tr-TR" sz="2400" dirty="0"/>
              <a:t>Film aracılığıyla düşüncenin ve estetik duygunun dışavurumu, kişisel ifade tarzlarının gelişmesi, özgün olanaklara sahip bir sanat olarak sinemanın kendini kanıtlaması ise yirminci yüzyılın ilk yarısını kapsadı. Sinemanın temel özelliği, insanın çevresinde gördüklerini ya da düşlediklerini devinim halinde kaydedebilmesi ve bunu yeniden üretebilmesidir.</a:t>
            </a:r>
          </a:p>
          <a:p>
            <a:r>
              <a:rPr lang="tr-TR" sz="2400" dirty="0"/>
              <a:t>Sinematografi, dış dünyanın görüntülerini, zamansal akışları içinde kaydedip yeniden izlenebilir kıldı. Gerçekliğin saklanabilir bir kopyasıydı filmler. Bununla birlikte, filmin kurmaca için en elverişli araçlardan biri olduğu ve bu sayede düşsel dünyaların da kurulabileceği çok çabuk anlaşıldı. </a:t>
            </a:r>
          </a:p>
          <a:p>
            <a:pPr marL="0" indent="0">
              <a:buNone/>
            </a:pPr>
            <a:r>
              <a:rPr lang="tr-TR" sz="2400" dirty="0"/>
              <a:t>	(</a:t>
            </a:r>
            <a:r>
              <a:rPr lang="tr-TR" sz="2400" dirty="0" err="1"/>
              <a:t>Abisel</a:t>
            </a:r>
            <a:r>
              <a:rPr lang="tr-TR" sz="2400" dirty="0"/>
              <a:t>, 2006, s. 8-11)</a:t>
            </a:r>
          </a:p>
          <a:p>
            <a:pPr marL="0" indent="0">
              <a:buNone/>
            </a:pPr>
            <a:endParaRPr lang="tr-TR" sz="2400" dirty="0"/>
          </a:p>
          <a:p>
            <a:endParaRPr lang="tr-TR" dirty="0"/>
          </a:p>
        </p:txBody>
      </p:sp>
      <p:sp>
        <p:nvSpPr>
          <p:cNvPr id="4" name="Alt Bilgi Yer Tutucusu 3">
            <a:extLst>
              <a:ext uri="{FF2B5EF4-FFF2-40B4-BE49-F238E27FC236}">
                <a16:creationId xmlns:a16="http://schemas.microsoft.com/office/drawing/2014/main" id="{8DB15A03-B91F-564C-8D85-ECD7B3D3DE0D}"/>
              </a:ext>
            </a:extLst>
          </p:cNvPr>
          <p:cNvSpPr>
            <a:spLocks noGrp="1"/>
          </p:cNvSpPr>
          <p:nvPr>
            <p:ph type="ftr" sz="quarter" idx="11"/>
          </p:nvPr>
        </p:nvSpPr>
        <p:spPr/>
        <p:txBody>
          <a:bodyPr/>
          <a:lstStyle/>
          <a:p>
            <a:r>
              <a:rPr lang="tr-TR"/>
              <a:t>Sinematografi / Prof. Dr. S. Ruken Öztürk</a:t>
            </a:r>
          </a:p>
        </p:txBody>
      </p:sp>
    </p:spTree>
    <p:extLst>
      <p:ext uri="{BB962C8B-B14F-4D97-AF65-F5344CB8AC3E}">
        <p14:creationId xmlns:p14="http://schemas.microsoft.com/office/powerpoint/2010/main" val="18186640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44384"/>
            <a:ext cx="10134600" cy="467388"/>
          </a:xfrm>
        </p:spPr>
        <p:txBody>
          <a:bodyPr>
            <a:noAutofit/>
          </a:bodyPr>
          <a:lstStyle/>
          <a:p>
            <a:pPr algn="ctr"/>
            <a:r>
              <a:rPr lang="tr-TR" sz="2800" b="1" dirty="0">
                <a:solidFill>
                  <a:srgbClr val="C00000"/>
                </a:solidFill>
              </a:rPr>
              <a:t>Sinematografın İcadı, İlk Filmler:</a:t>
            </a:r>
          </a:p>
        </p:txBody>
      </p:sp>
      <p:sp>
        <p:nvSpPr>
          <p:cNvPr id="3" name="İçerik Yer Tutucusu 2"/>
          <p:cNvSpPr>
            <a:spLocks noGrp="1"/>
          </p:cNvSpPr>
          <p:nvPr>
            <p:ph idx="1"/>
          </p:nvPr>
        </p:nvSpPr>
        <p:spPr>
          <a:xfrm>
            <a:off x="647700" y="1107967"/>
            <a:ext cx="10515600" cy="4351338"/>
          </a:xfrm>
        </p:spPr>
        <p:txBody>
          <a:bodyPr>
            <a:normAutofit fontScale="92500" lnSpcReduction="10000"/>
          </a:bodyPr>
          <a:lstStyle/>
          <a:p>
            <a:pPr algn="just"/>
            <a:r>
              <a:rPr lang="tr-TR" sz="2000" dirty="0"/>
              <a:t>«Sinemayı kim icat etti?» sorusuna tek ve net bir yanıt verilemeyeceği gibi, Edison’ın kendini sinemanın mucidi olarak gördüğü (</a:t>
            </a:r>
            <a:r>
              <a:rPr lang="tr-TR" sz="2000" i="1" dirty="0" err="1"/>
              <a:t>Kinetograph</a:t>
            </a:r>
            <a:r>
              <a:rPr lang="tr-TR" sz="2000" dirty="0"/>
              <a:t>), William </a:t>
            </a:r>
            <a:r>
              <a:rPr lang="tr-TR" sz="2000" dirty="0" err="1"/>
              <a:t>Friese-Greene</a:t>
            </a:r>
            <a:r>
              <a:rPr lang="tr-TR" sz="2000" dirty="0"/>
              <a:t> aracılığıyla </a:t>
            </a:r>
            <a:r>
              <a:rPr lang="tr-TR" sz="2000" dirty="0" err="1"/>
              <a:t>İngilizler’in</a:t>
            </a:r>
            <a:r>
              <a:rPr lang="tr-TR" sz="2000" dirty="0"/>
              <a:t>, Louis-</a:t>
            </a:r>
            <a:r>
              <a:rPr lang="tr-TR" sz="2000" dirty="0" err="1"/>
              <a:t>Aime</a:t>
            </a:r>
            <a:r>
              <a:rPr lang="tr-TR" sz="2000" dirty="0"/>
              <a:t>-</a:t>
            </a:r>
            <a:r>
              <a:rPr lang="tr-TR" sz="2000" dirty="0" err="1"/>
              <a:t>Augustin</a:t>
            </a:r>
            <a:r>
              <a:rPr lang="tr-TR" sz="2000" dirty="0"/>
              <a:t> Le </a:t>
            </a:r>
            <a:r>
              <a:rPr lang="tr-TR" sz="2000" dirty="0" err="1"/>
              <a:t>Prince</a:t>
            </a:r>
            <a:r>
              <a:rPr lang="tr-TR" sz="2000" dirty="0"/>
              <a:t> ile </a:t>
            </a:r>
            <a:r>
              <a:rPr lang="tr-TR" sz="2000" dirty="0" err="1"/>
              <a:t>Fransızlar’ın</a:t>
            </a:r>
            <a:r>
              <a:rPr lang="tr-TR" sz="2000" dirty="0"/>
              <a:t>, </a:t>
            </a:r>
            <a:r>
              <a:rPr lang="tr-TR" sz="2000" dirty="0" err="1"/>
              <a:t>Max</a:t>
            </a:r>
            <a:r>
              <a:rPr lang="tr-TR" sz="2000" dirty="0"/>
              <a:t> ve Emile </a:t>
            </a:r>
            <a:r>
              <a:rPr lang="tr-TR" sz="2000" dirty="0" err="1"/>
              <a:t>Skladanovski’nin</a:t>
            </a:r>
            <a:r>
              <a:rPr lang="tr-TR" sz="2000" dirty="0"/>
              <a:t> aygıtlarıyla </a:t>
            </a:r>
            <a:r>
              <a:rPr lang="tr-TR" sz="2000" dirty="0" err="1"/>
              <a:t>Almanlar’ın</a:t>
            </a:r>
            <a:r>
              <a:rPr lang="tr-TR" sz="2000" dirty="0"/>
              <a:t> </a:t>
            </a:r>
            <a:r>
              <a:rPr lang="tr-TR" sz="2000" b="1" dirty="0"/>
              <a:t>hareketli resmin</a:t>
            </a:r>
            <a:r>
              <a:rPr lang="tr-TR" sz="2000" dirty="0"/>
              <a:t> icadını kendilerine mal etmek istedikleri bilinir. Bunlara karşın, evrensel bir kabul gören «sinema» sözcüğünün yaratıcıları olan </a:t>
            </a:r>
            <a:r>
              <a:rPr lang="tr-TR" sz="2000" dirty="0" err="1"/>
              <a:t>Lumiére’ler</a:t>
            </a:r>
            <a:r>
              <a:rPr lang="tr-TR" sz="2000" dirty="0"/>
              <a:t>, kullanışlı ve sağlam aygıtlarıyla sinemanın isim babası olma onurunu kazandılar. </a:t>
            </a:r>
          </a:p>
          <a:p>
            <a:pPr algn="just"/>
            <a:endParaRPr lang="tr-TR" sz="2000" dirty="0"/>
          </a:p>
          <a:p>
            <a:pPr algn="just"/>
            <a:r>
              <a:rPr lang="tr-TR" sz="2000" dirty="0"/>
              <a:t>Louis ve </a:t>
            </a:r>
            <a:r>
              <a:rPr lang="tr-TR" sz="2000" dirty="0" err="1"/>
              <a:t>Auguste</a:t>
            </a:r>
            <a:r>
              <a:rPr lang="tr-TR" sz="2000" dirty="0"/>
              <a:t> </a:t>
            </a:r>
            <a:r>
              <a:rPr lang="tr-TR" sz="2000" dirty="0" err="1"/>
              <a:t>Lumiére</a:t>
            </a:r>
            <a:r>
              <a:rPr lang="tr-TR" sz="2000" dirty="0"/>
              <a:t> kardeşler, 1895’te icat ettikleri ve h</a:t>
            </a:r>
            <a:r>
              <a:rPr lang="sv-SE" sz="2000" dirty="0"/>
              <a:t>em kamera, hem gösterici, hem de baskı makinesi olarak</a:t>
            </a:r>
            <a:r>
              <a:rPr lang="tr-TR" sz="2000" dirty="0"/>
              <a:t> </a:t>
            </a:r>
            <a:r>
              <a:rPr lang="sv-SE" sz="2000" dirty="0"/>
              <a:t>kullanılabilen </a:t>
            </a:r>
            <a:r>
              <a:rPr lang="tr-TR" sz="2000" dirty="0"/>
              <a:t>aygıtın patentini aldılar. Film şeridinin hareketini, saniyede on altı kare esasına dayalı «tırnak itişli» bir düzenek sağlıyordu. Çok da hafif olan bu aygıtın adı </a:t>
            </a:r>
            <a:r>
              <a:rPr lang="tr-TR" sz="2000" i="1" dirty="0" err="1"/>
              <a:t>Cinematographe</a:t>
            </a:r>
            <a:r>
              <a:rPr lang="tr-TR" sz="2000" dirty="0"/>
              <a:t> idi.</a:t>
            </a:r>
          </a:p>
          <a:p>
            <a:pPr algn="just"/>
            <a:endParaRPr lang="tr-TR" sz="2000" dirty="0"/>
          </a:p>
          <a:p>
            <a:pPr algn="just"/>
            <a:r>
              <a:rPr lang="tr-TR" sz="2000" b="1" dirty="0"/>
              <a:t>İlk Gösteriler-Filmler: </a:t>
            </a:r>
            <a:r>
              <a:rPr lang="tr-TR" sz="2000" i="1" dirty="0"/>
              <a:t>Bahçıvanın Sulanışı</a:t>
            </a:r>
            <a:r>
              <a:rPr lang="tr-TR" sz="2000" dirty="0"/>
              <a:t> (</a:t>
            </a:r>
            <a:r>
              <a:rPr lang="tr-TR" sz="2000" dirty="0" err="1"/>
              <a:t>L’Arroseur</a:t>
            </a:r>
            <a:r>
              <a:rPr lang="tr-TR" sz="2000" dirty="0"/>
              <a:t> </a:t>
            </a:r>
            <a:r>
              <a:rPr lang="tr-TR" sz="2000" dirty="0" err="1"/>
              <a:t>arrose</a:t>
            </a:r>
            <a:r>
              <a:rPr lang="tr-TR" sz="2000" dirty="0"/>
              <a:t>), </a:t>
            </a:r>
            <a:r>
              <a:rPr lang="tr-TR" sz="2000" i="1" dirty="0"/>
              <a:t>Kağıt Oyunu</a:t>
            </a:r>
            <a:r>
              <a:rPr lang="tr-TR" sz="2000" dirty="0"/>
              <a:t> (</a:t>
            </a:r>
            <a:r>
              <a:rPr lang="tr-TR" sz="2000" dirty="0" err="1"/>
              <a:t>Partie</a:t>
            </a:r>
            <a:r>
              <a:rPr lang="tr-TR" sz="2000" dirty="0"/>
              <a:t> </a:t>
            </a:r>
            <a:r>
              <a:rPr lang="tr-TR" sz="2000" dirty="0" err="1"/>
              <a:t>d’ecarte</a:t>
            </a:r>
            <a:r>
              <a:rPr lang="tr-TR" sz="2000" dirty="0"/>
              <a:t>), </a:t>
            </a:r>
            <a:r>
              <a:rPr lang="fr-FR" sz="2000" i="1" dirty="0" err="1"/>
              <a:t>Lumiere</a:t>
            </a:r>
            <a:r>
              <a:rPr lang="tr-TR" sz="2000" i="1" dirty="0"/>
              <a:t> </a:t>
            </a:r>
            <a:r>
              <a:rPr lang="fr-FR" sz="2000" i="1" dirty="0" err="1"/>
              <a:t>Fabrikasından</a:t>
            </a:r>
            <a:r>
              <a:rPr lang="fr-FR" sz="2000" i="1" dirty="0"/>
              <a:t> </a:t>
            </a:r>
            <a:r>
              <a:rPr lang="fr-FR" sz="2000" i="1" dirty="0" err="1"/>
              <a:t>Çıkan</a:t>
            </a:r>
            <a:r>
              <a:rPr lang="fr-FR" sz="2000" i="1" dirty="0"/>
              <a:t> </a:t>
            </a:r>
            <a:r>
              <a:rPr lang="tr-TR" sz="2000" i="1" dirty="0" err="1"/>
              <a:t>İ</a:t>
            </a:r>
            <a:r>
              <a:rPr lang="fr-FR" sz="2000" i="1" dirty="0" err="1"/>
              <a:t>şçiler</a:t>
            </a:r>
            <a:r>
              <a:rPr lang="fr-FR" sz="2000" dirty="0"/>
              <a:t> (La Sortie des ouvriers de</a:t>
            </a:r>
            <a:r>
              <a:rPr lang="tr-TR" sz="2000" dirty="0"/>
              <a:t> </a:t>
            </a:r>
            <a:r>
              <a:rPr lang="fr-FR" sz="2000" dirty="0"/>
              <a:t>l</a:t>
            </a:r>
            <a:r>
              <a:rPr lang="tr-TR" sz="2000" dirty="0"/>
              <a:t>’</a:t>
            </a:r>
            <a:r>
              <a:rPr lang="fr-FR" sz="2000" dirty="0"/>
              <a:t>usine </a:t>
            </a:r>
            <a:r>
              <a:rPr lang="fr-FR" sz="2000" dirty="0" err="1"/>
              <a:t>Lumiere</a:t>
            </a:r>
            <a:r>
              <a:rPr lang="fr-FR" sz="2000" dirty="0"/>
              <a:t>)</a:t>
            </a:r>
            <a:r>
              <a:rPr lang="tr-TR" sz="2000" dirty="0"/>
              <a:t>, </a:t>
            </a:r>
            <a:r>
              <a:rPr lang="fr-FR" sz="2000" i="1" dirty="0" err="1"/>
              <a:t>Trenin</a:t>
            </a:r>
            <a:r>
              <a:rPr lang="fr-FR" sz="2000" i="1" dirty="0"/>
              <a:t> Gara </a:t>
            </a:r>
            <a:r>
              <a:rPr lang="fr-FR" sz="2000" i="1" dirty="0" err="1"/>
              <a:t>Girişi</a:t>
            </a:r>
            <a:r>
              <a:rPr lang="tr-TR" sz="2000" dirty="0"/>
              <a:t> </a:t>
            </a:r>
            <a:r>
              <a:rPr lang="fr-FR" sz="2000" dirty="0"/>
              <a:t>(L</a:t>
            </a:r>
            <a:r>
              <a:rPr lang="tr-TR" sz="2000" dirty="0"/>
              <a:t>’</a:t>
            </a:r>
            <a:r>
              <a:rPr lang="fr-FR" sz="2000" dirty="0" err="1"/>
              <a:t>Arrivee</a:t>
            </a:r>
            <a:r>
              <a:rPr lang="tr-TR" sz="2000" dirty="0"/>
              <a:t> </a:t>
            </a:r>
            <a:r>
              <a:rPr lang="fr-FR" sz="2000" dirty="0"/>
              <a:t>d</a:t>
            </a:r>
            <a:r>
              <a:rPr lang="tr-TR" sz="2000" dirty="0"/>
              <a:t>’</a:t>
            </a:r>
            <a:r>
              <a:rPr lang="fr-FR" sz="2000" dirty="0"/>
              <a:t>un train en gare</a:t>
            </a:r>
            <a:r>
              <a:rPr lang="tr-TR" sz="2000" dirty="0"/>
              <a:t>).</a:t>
            </a:r>
          </a:p>
          <a:p>
            <a:pPr marL="0" indent="0" algn="just">
              <a:buNone/>
            </a:pPr>
            <a:r>
              <a:rPr lang="tr-TR" sz="2000" dirty="0"/>
              <a:t>								(</a:t>
            </a:r>
            <a:r>
              <a:rPr lang="tr-TR" sz="2000" dirty="0" err="1"/>
              <a:t>Abisel</a:t>
            </a:r>
            <a:r>
              <a:rPr lang="tr-TR" sz="2000" dirty="0"/>
              <a:t>, 2006, s. 28-35)</a:t>
            </a:r>
          </a:p>
          <a:p>
            <a:pPr algn="just"/>
            <a:endParaRPr lang="tr-TR" sz="2000" dirty="0"/>
          </a:p>
          <a:p>
            <a:pPr algn="just"/>
            <a:endParaRPr lang="tr-TR" sz="2000" dirty="0"/>
          </a:p>
          <a:p>
            <a:pPr algn="just"/>
            <a:endParaRPr lang="tr-TR" sz="2000" dirty="0"/>
          </a:p>
        </p:txBody>
      </p:sp>
      <p:sp>
        <p:nvSpPr>
          <p:cNvPr id="4" name="Alt Bilgi Yer Tutucusu 3">
            <a:extLst>
              <a:ext uri="{FF2B5EF4-FFF2-40B4-BE49-F238E27FC236}">
                <a16:creationId xmlns:a16="http://schemas.microsoft.com/office/drawing/2014/main" id="{6786A63C-509D-1C44-8BD0-526463D8DFB2}"/>
              </a:ext>
            </a:extLst>
          </p:cNvPr>
          <p:cNvSpPr>
            <a:spLocks noGrp="1"/>
          </p:cNvSpPr>
          <p:nvPr>
            <p:ph type="ftr" sz="quarter" idx="11"/>
          </p:nvPr>
        </p:nvSpPr>
        <p:spPr/>
        <p:txBody>
          <a:bodyPr/>
          <a:lstStyle/>
          <a:p>
            <a:r>
              <a:rPr lang="tr-TR"/>
              <a:t>Sinematografi / Prof. Dr. S. Ruken Öztürk</a:t>
            </a:r>
          </a:p>
        </p:txBody>
      </p:sp>
    </p:spTree>
    <p:extLst>
      <p:ext uri="{BB962C8B-B14F-4D97-AF65-F5344CB8AC3E}">
        <p14:creationId xmlns:p14="http://schemas.microsoft.com/office/powerpoint/2010/main" val="38899073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17624"/>
            <a:ext cx="10087099" cy="656153"/>
          </a:xfrm>
        </p:spPr>
        <p:txBody>
          <a:bodyPr>
            <a:normAutofit/>
          </a:bodyPr>
          <a:lstStyle/>
          <a:p>
            <a:pPr algn="ctr"/>
            <a:r>
              <a:rPr lang="tr-TR" sz="2800" b="1" dirty="0">
                <a:solidFill>
                  <a:srgbClr val="C00000"/>
                </a:solidFill>
              </a:rPr>
              <a:t>Anlatı Nedir?</a:t>
            </a:r>
          </a:p>
        </p:txBody>
      </p:sp>
      <p:sp>
        <p:nvSpPr>
          <p:cNvPr id="3" name="İçerik Yer Tutucusu 2"/>
          <p:cNvSpPr>
            <a:spLocks noGrp="1"/>
          </p:cNvSpPr>
          <p:nvPr>
            <p:ph idx="1"/>
          </p:nvPr>
        </p:nvSpPr>
        <p:spPr>
          <a:xfrm>
            <a:off x="838199" y="1089355"/>
            <a:ext cx="10544033" cy="4888364"/>
          </a:xfrm>
        </p:spPr>
        <p:txBody>
          <a:bodyPr>
            <a:normAutofit/>
          </a:bodyPr>
          <a:lstStyle/>
          <a:p>
            <a:pPr algn="just"/>
            <a:r>
              <a:rPr lang="tr-TR" sz="2000" dirty="0"/>
              <a:t>Bir anlatıyı, zaman ve mekân içine neden-sonuç ilişkisi içindeki bir olaylar zinciri olarak düşünebiliriz. Normal olarak bir anlatı bir durumla başlar; bir neden-sonuç modeline uygun olarak bir dizi değişim olur; sonunda anlatıyı bitiren yeni bir durum ortaya çıkar. Nedensellik ve zaman, olayları mekânsal olarak birbirine bağlayabilmek için merkezi önemdedir. Gelişigüzel olaylar zincirini bir anlatı olarak anlamak zordur (</a:t>
            </a:r>
            <a:r>
              <a:rPr lang="tr-TR" sz="2000" dirty="0" err="1"/>
              <a:t>Bordwell</a:t>
            </a:r>
            <a:r>
              <a:rPr lang="tr-TR" sz="2000" dirty="0"/>
              <a:t> &amp; </a:t>
            </a:r>
            <a:r>
              <a:rPr lang="tr-TR" sz="2000" dirty="0" err="1"/>
              <a:t>Thompson</a:t>
            </a:r>
            <a:r>
              <a:rPr lang="tr-TR" sz="2000" dirty="0"/>
              <a:t>, 2011, s. 79):</a:t>
            </a:r>
          </a:p>
          <a:p>
            <a:pPr marL="0" indent="0">
              <a:buNone/>
            </a:pPr>
            <a:r>
              <a:rPr lang="tr-TR" sz="2000" dirty="0"/>
              <a:t>	</a:t>
            </a:r>
          </a:p>
        </p:txBody>
      </p:sp>
      <p:graphicFrame>
        <p:nvGraphicFramePr>
          <p:cNvPr id="7" name="Tablo 6"/>
          <p:cNvGraphicFramePr>
            <a:graphicFrameLocks noGrp="1"/>
          </p:cNvGraphicFramePr>
          <p:nvPr>
            <p:extLst>
              <p:ext uri="{D42A27DB-BD31-4B8C-83A1-F6EECF244321}">
                <p14:modId xmlns:p14="http://schemas.microsoft.com/office/powerpoint/2010/main" val="878773679"/>
              </p:ext>
            </p:extLst>
          </p:nvPr>
        </p:nvGraphicFramePr>
        <p:xfrm>
          <a:off x="1151906" y="2894183"/>
          <a:ext cx="8521206" cy="2224081"/>
        </p:xfrm>
        <a:graphic>
          <a:graphicData uri="http://schemas.openxmlformats.org/drawingml/2006/table">
            <a:tbl>
              <a:tblPr firstRow="1" bandRow="1">
                <a:tableStyleId>{5C22544A-7EE6-4342-B048-85BDC9FD1C3A}</a:tableStyleId>
              </a:tblPr>
              <a:tblGrid>
                <a:gridCol w="4034243">
                  <a:extLst>
                    <a:ext uri="{9D8B030D-6E8A-4147-A177-3AD203B41FA5}">
                      <a16:colId xmlns:a16="http://schemas.microsoft.com/office/drawing/2014/main" val="20000"/>
                    </a:ext>
                  </a:extLst>
                </a:gridCol>
                <a:gridCol w="4486963">
                  <a:extLst>
                    <a:ext uri="{9D8B030D-6E8A-4147-A177-3AD203B41FA5}">
                      <a16:colId xmlns:a16="http://schemas.microsoft.com/office/drawing/2014/main" val="20001"/>
                    </a:ext>
                  </a:extLst>
                </a:gridCol>
              </a:tblGrid>
              <a:tr h="2224081">
                <a:tc>
                  <a:txBody>
                    <a:bodyPr/>
                    <a:lstStyle/>
                    <a:p>
                      <a:r>
                        <a:rPr lang="tr-TR" dirty="0">
                          <a:solidFill>
                            <a:srgbClr val="C00000"/>
                          </a:solidFill>
                        </a:rPr>
                        <a:t>Anlatı olmayan</a:t>
                      </a:r>
                    </a:p>
                    <a:p>
                      <a:endParaRPr lang="tr-TR" dirty="0"/>
                    </a:p>
                    <a:p>
                      <a:r>
                        <a:rPr lang="tr-TR" dirty="0"/>
                        <a:t>Bir adam yatakta döner durur, uyuyamaz. Bir ayna kırılır. Telefon</a:t>
                      </a:r>
                      <a:r>
                        <a:rPr lang="tr-TR" baseline="0" dirty="0"/>
                        <a:t> çalar.</a:t>
                      </a:r>
                      <a:endParaRPr lang="tr-TR" dirty="0"/>
                    </a:p>
                    <a:p>
                      <a:endParaRPr lang="tr-TR" dirty="0"/>
                    </a:p>
                  </a:txBody>
                  <a:tcPr/>
                </a:tc>
                <a:tc>
                  <a:txBody>
                    <a:bodyPr/>
                    <a:lstStyle/>
                    <a:p>
                      <a:r>
                        <a:rPr lang="tr-TR" dirty="0">
                          <a:solidFill>
                            <a:srgbClr val="C00000"/>
                          </a:solidFill>
                        </a:rPr>
                        <a:t>Anlatı</a:t>
                      </a:r>
                    </a:p>
                    <a:p>
                      <a:endParaRPr lang="tr-TR" dirty="0"/>
                    </a:p>
                    <a:p>
                      <a:r>
                        <a:rPr lang="tr-TR" dirty="0"/>
                        <a:t>Bir adam patronuyla kavga etmiştir. Gece boyunca yatakta döner durur. Sabah öylesine kızgındır ki, tıraş olurken aynayı kırar. Daha sonra telefonu çalar; patronu özür dilemek için aramıştır.</a:t>
                      </a:r>
                    </a:p>
                  </a:txBody>
                  <a:tcPr/>
                </a:tc>
                <a:extLst>
                  <a:ext uri="{0D108BD9-81ED-4DB2-BD59-A6C34878D82A}">
                    <a16:rowId xmlns:a16="http://schemas.microsoft.com/office/drawing/2014/main" val="10000"/>
                  </a:ext>
                </a:extLst>
              </a:tr>
            </a:tbl>
          </a:graphicData>
        </a:graphic>
      </p:graphicFrame>
      <p:sp>
        <p:nvSpPr>
          <p:cNvPr id="4" name="Alt Bilgi Yer Tutucusu 3">
            <a:extLst>
              <a:ext uri="{FF2B5EF4-FFF2-40B4-BE49-F238E27FC236}">
                <a16:creationId xmlns:a16="http://schemas.microsoft.com/office/drawing/2014/main" id="{E0C8ED5B-A326-924D-8FE0-14C7879EAEF7}"/>
              </a:ext>
            </a:extLst>
          </p:cNvPr>
          <p:cNvSpPr>
            <a:spLocks noGrp="1"/>
          </p:cNvSpPr>
          <p:nvPr>
            <p:ph type="ftr" sz="quarter" idx="11"/>
          </p:nvPr>
        </p:nvSpPr>
        <p:spPr/>
        <p:txBody>
          <a:bodyPr/>
          <a:lstStyle/>
          <a:p>
            <a:r>
              <a:rPr lang="tr-TR"/>
              <a:t>Sinematografi / Prof. Dr. S. Ruken Öztürk</a:t>
            </a:r>
          </a:p>
        </p:txBody>
      </p:sp>
    </p:spTree>
    <p:extLst>
      <p:ext uri="{BB962C8B-B14F-4D97-AF65-F5344CB8AC3E}">
        <p14:creationId xmlns:p14="http://schemas.microsoft.com/office/powerpoint/2010/main" val="31732280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4427" y="191069"/>
            <a:ext cx="10175543" cy="849526"/>
          </a:xfrm>
        </p:spPr>
        <p:txBody>
          <a:bodyPr>
            <a:normAutofit/>
          </a:bodyPr>
          <a:lstStyle/>
          <a:p>
            <a:pPr algn="ctr"/>
            <a:r>
              <a:rPr lang="tr-TR" sz="2800" b="1" dirty="0">
                <a:solidFill>
                  <a:srgbClr val="C00000"/>
                </a:solidFill>
              </a:rPr>
              <a:t>Öykü ve Olay Örgüsü</a:t>
            </a:r>
          </a:p>
        </p:txBody>
      </p:sp>
      <p:sp>
        <p:nvSpPr>
          <p:cNvPr id="3" name="İçerik Yer Tutucusu 2"/>
          <p:cNvSpPr>
            <a:spLocks noGrp="1"/>
          </p:cNvSpPr>
          <p:nvPr>
            <p:ph idx="1"/>
          </p:nvPr>
        </p:nvSpPr>
        <p:spPr>
          <a:xfrm>
            <a:off x="797257" y="1040595"/>
            <a:ext cx="10515600" cy="4351338"/>
          </a:xfrm>
        </p:spPr>
        <p:txBody>
          <a:bodyPr>
            <a:normAutofit/>
          </a:bodyPr>
          <a:lstStyle/>
          <a:p>
            <a:pPr algn="just"/>
            <a:r>
              <a:rPr lang="tr-TR" sz="2000" dirty="0"/>
              <a:t>Bir anlatı içindeki bütün olaylar dizisi, hem açıkça gösterilenler hem de izleyicinin anladıkları, </a:t>
            </a:r>
            <a:r>
              <a:rPr lang="tr-TR" sz="2000" b="1" dirty="0"/>
              <a:t>öykü</a:t>
            </a:r>
            <a:r>
              <a:rPr lang="tr-TR" sz="2000" dirty="0"/>
              <a:t>yü oluşturur. Tanımlanan olaylar ve anlaşılan olaylar merkezi önemdedir. </a:t>
            </a:r>
            <a:r>
              <a:rPr lang="tr-TR" sz="2000" b="1" dirty="0"/>
              <a:t>Olay örgüsü </a:t>
            </a:r>
            <a:r>
              <a:rPr lang="tr-TR" sz="2000" dirty="0"/>
              <a:t>ise filmde görülebilir ve duyulabilir her şeyi tanımlamak için kullanılır. Olay örgüsü ilk olarak doğrudan tanımlanan bütün öykü olaylarını içerir; ancak aynı zamanda filmin bütünü olarak, </a:t>
            </a:r>
            <a:r>
              <a:rPr lang="tr-TR" sz="2000" i="1" dirty="0" err="1"/>
              <a:t>diegetik</a:t>
            </a:r>
            <a:r>
              <a:rPr lang="tr-TR" sz="2000" dirty="0"/>
              <a:t> (anlatılan öykü) olmayan (kurgu yazıları, jenerik müziği) malzemeyi de ortaya çıkarır (</a:t>
            </a:r>
            <a:r>
              <a:rPr lang="tr-TR" sz="2000" dirty="0" err="1"/>
              <a:t>Bordwell</a:t>
            </a:r>
            <a:r>
              <a:rPr lang="tr-TR" sz="2000" dirty="0"/>
              <a:t> &amp; </a:t>
            </a:r>
            <a:r>
              <a:rPr lang="tr-TR" sz="2000" dirty="0" err="1"/>
              <a:t>Thompson</a:t>
            </a:r>
            <a:r>
              <a:rPr lang="tr-TR" sz="2000" dirty="0"/>
              <a:t>, 2011, s. 80-81):</a:t>
            </a:r>
          </a:p>
          <a:p>
            <a:pPr marL="0" indent="0" algn="just">
              <a:buNone/>
            </a:pPr>
            <a:endParaRPr lang="tr-TR" sz="2000" dirty="0"/>
          </a:p>
          <a:p>
            <a:pPr marL="0" indent="0" algn="just">
              <a:buNone/>
            </a:pPr>
            <a:r>
              <a:rPr lang="tr-TR" sz="2000" dirty="0"/>
              <a:t>	</a:t>
            </a:r>
          </a:p>
          <a:p>
            <a:pPr marL="0" indent="0" algn="just">
              <a:buNone/>
            </a:pPr>
            <a:r>
              <a:rPr lang="tr-TR" sz="2000" dirty="0"/>
              <a:t>	</a:t>
            </a:r>
            <a:r>
              <a:rPr lang="tr-TR" sz="2000" b="1" dirty="0"/>
              <a:t>Öykü</a:t>
            </a:r>
          </a:p>
          <a:p>
            <a:pPr marL="0" indent="0" algn="just">
              <a:buNone/>
            </a:pPr>
            <a:endParaRPr lang="tr-TR" sz="2000" dirty="0"/>
          </a:p>
          <a:p>
            <a:pPr marL="0" indent="0" algn="just">
              <a:buNone/>
            </a:pPr>
            <a:endParaRPr lang="tr-TR" sz="2000" dirty="0"/>
          </a:p>
          <a:p>
            <a:pPr marL="0" indent="0" algn="just">
              <a:buNone/>
            </a:pPr>
            <a:r>
              <a:rPr lang="tr-TR" sz="2000" dirty="0"/>
              <a:t>						</a:t>
            </a:r>
            <a:r>
              <a:rPr lang="tr-TR" sz="2000" b="1" dirty="0"/>
              <a:t>Olay Örgüsü</a:t>
            </a:r>
          </a:p>
        </p:txBody>
      </p:sp>
      <p:graphicFrame>
        <p:nvGraphicFramePr>
          <p:cNvPr id="4" name="Tablo 3"/>
          <p:cNvGraphicFramePr>
            <a:graphicFrameLocks noGrp="1"/>
          </p:cNvGraphicFramePr>
          <p:nvPr>
            <p:extLst>
              <p:ext uri="{D42A27DB-BD31-4B8C-83A1-F6EECF244321}">
                <p14:modId xmlns:p14="http://schemas.microsoft.com/office/powerpoint/2010/main" val="1374876528"/>
              </p:ext>
            </p:extLst>
          </p:nvPr>
        </p:nvGraphicFramePr>
        <p:xfrm>
          <a:off x="1698198" y="4071708"/>
          <a:ext cx="8127999" cy="640080"/>
        </p:xfrm>
        <a:graphic>
          <a:graphicData uri="http://schemas.openxmlformats.org/drawingml/2006/table">
            <a:tbl>
              <a:tblPr firstRow="1" bandRow="1">
                <a:tableStyleId>{5C22544A-7EE6-4342-B048-85BDC9FD1C3A}</a:tableStyleId>
              </a:tblPr>
              <a:tblGrid>
                <a:gridCol w="2709333">
                  <a:extLst>
                    <a:ext uri="{9D8B030D-6E8A-4147-A177-3AD203B41FA5}">
                      <a16:colId xmlns:a16="http://schemas.microsoft.com/office/drawing/2014/main" val="20000"/>
                    </a:ext>
                  </a:extLst>
                </a:gridCol>
                <a:gridCol w="2709333">
                  <a:extLst>
                    <a:ext uri="{9D8B030D-6E8A-4147-A177-3AD203B41FA5}">
                      <a16:colId xmlns:a16="http://schemas.microsoft.com/office/drawing/2014/main" val="20001"/>
                    </a:ext>
                  </a:extLst>
                </a:gridCol>
                <a:gridCol w="2709333">
                  <a:extLst>
                    <a:ext uri="{9D8B030D-6E8A-4147-A177-3AD203B41FA5}">
                      <a16:colId xmlns:a16="http://schemas.microsoft.com/office/drawing/2014/main" val="20002"/>
                    </a:ext>
                  </a:extLst>
                </a:gridCol>
              </a:tblGrid>
              <a:tr h="0">
                <a:tc>
                  <a:txBody>
                    <a:bodyPr/>
                    <a:lstStyle/>
                    <a:p>
                      <a:r>
                        <a:rPr lang="tr-TR" dirty="0"/>
                        <a:t>Varsayılan</a:t>
                      </a:r>
                      <a:r>
                        <a:rPr lang="tr-TR" baseline="0" dirty="0"/>
                        <a:t> ve </a:t>
                      </a:r>
                      <a:r>
                        <a:rPr lang="tr-TR" baseline="0" dirty="0" err="1"/>
                        <a:t>çıkarsanan</a:t>
                      </a:r>
                      <a:r>
                        <a:rPr lang="tr-TR" baseline="0" dirty="0"/>
                        <a:t> olaylar</a:t>
                      </a:r>
                      <a:endParaRPr lang="tr-TR" dirty="0"/>
                    </a:p>
                  </a:txBody>
                  <a:tcPr/>
                </a:tc>
                <a:tc>
                  <a:txBody>
                    <a:bodyPr/>
                    <a:lstStyle/>
                    <a:p>
                      <a:r>
                        <a:rPr lang="tr-TR" dirty="0"/>
                        <a:t>Açıkça gösterilen olaylar</a:t>
                      </a:r>
                    </a:p>
                  </a:txBody>
                  <a:tcPr/>
                </a:tc>
                <a:tc>
                  <a:txBody>
                    <a:bodyPr/>
                    <a:lstStyle/>
                    <a:p>
                      <a:r>
                        <a:rPr lang="tr-TR" dirty="0"/>
                        <a:t>Eklenmiş </a:t>
                      </a:r>
                      <a:r>
                        <a:rPr lang="tr-TR" dirty="0" err="1"/>
                        <a:t>diegetik</a:t>
                      </a:r>
                      <a:r>
                        <a:rPr lang="tr-TR" dirty="0"/>
                        <a:t> olmayan malzeme</a:t>
                      </a:r>
                    </a:p>
                  </a:txBody>
                  <a:tcPr/>
                </a:tc>
                <a:extLst>
                  <a:ext uri="{0D108BD9-81ED-4DB2-BD59-A6C34878D82A}">
                    <a16:rowId xmlns:a16="http://schemas.microsoft.com/office/drawing/2014/main" val="10000"/>
                  </a:ext>
                </a:extLst>
              </a:tr>
            </a:tbl>
          </a:graphicData>
        </a:graphic>
      </p:graphicFrame>
      <p:sp>
        <p:nvSpPr>
          <p:cNvPr id="5" name="Alt Bilgi Yer Tutucusu 4">
            <a:extLst>
              <a:ext uri="{FF2B5EF4-FFF2-40B4-BE49-F238E27FC236}">
                <a16:creationId xmlns:a16="http://schemas.microsoft.com/office/drawing/2014/main" id="{23F8E4D4-797E-E94E-A367-0213C013E3EA}"/>
              </a:ext>
            </a:extLst>
          </p:cNvPr>
          <p:cNvSpPr>
            <a:spLocks noGrp="1"/>
          </p:cNvSpPr>
          <p:nvPr>
            <p:ph type="ftr" sz="quarter" idx="11"/>
          </p:nvPr>
        </p:nvSpPr>
        <p:spPr/>
        <p:txBody>
          <a:bodyPr/>
          <a:lstStyle/>
          <a:p>
            <a:r>
              <a:rPr lang="tr-TR"/>
              <a:t>Sinematografi / Prof. Dr. S. Ruken Öztürk</a:t>
            </a:r>
          </a:p>
        </p:txBody>
      </p:sp>
    </p:spTree>
    <p:extLst>
      <p:ext uri="{BB962C8B-B14F-4D97-AF65-F5344CB8AC3E}">
        <p14:creationId xmlns:p14="http://schemas.microsoft.com/office/powerpoint/2010/main" val="32427345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sz="2800" b="1" dirty="0">
                <a:solidFill>
                  <a:srgbClr val="C00000"/>
                </a:solidFill>
                <a:latin typeface="+mn-lt"/>
              </a:rPr>
              <a:t>Öykü ve Olay Örgüsü</a:t>
            </a:r>
            <a:endParaRPr lang="tr-TR" dirty="0">
              <a:latin typeface="+mn-lt"/>
            </a:endParaRPr>
          </a:p>
        </p:txBody>
      </p:sp>
      <p:sp>
        <p:nvSpPr>
          <p:cNvPr id="3" name="İçerik Yer Tutucusu 2"/>
          <p:cNvSpPr>
            <a:spLocks noGrp="1"/>
          </p:cNvSpPr>
          <p:nvPr>
            <p:ph idx="1"/>
          </p:nvPr>
        </p:nvSpPr>
        <p:spPr>
          <a:xfrm>
            <a:off x="838200" y="1540618"/>
            <a:ext cx="10515600" cy="4351338"/>
          </a:xfrm>
        </p:spPr>
        <p:txBody>
          <a:bodyPr>
            <a:normAutofit/>
          </a:bodyPr>
          <a:lstStyle/>
          <a:p>
            <a:pPr algn="just"/>
            <a:r>
              <a:rPr lang="tr-TR" sz="2400" dirty="0"/>
              <a:t>Öykü ve olay örgüsü arasındaki farklılıklar iki bakış açısından anlaşılabilir. Öykü, anlatıcının -yönetmen- bakış açısında öykü anlatımındaki bütün olayların toplamıdır. Öykü anlatıcı bu olayların bazılarını doğrudan sunabilir, yani onları olay örgüsünün parçası haline getirebilir, gösterilmeyenleri ima edebilir ve basitçe diğer olayları ihmal edebilir.</a:t>
            </a:r>
          </a:p>
          <a:p>
            <a:pPr algn="just"/>
            <a:endParaRPr lang="tr-TR" sz="2400" dirty="0"/>
          </a:p>
          <a:p>
            <a:pPr algn="just"/>
            <a:r>
              <a:rPr lang="tr-TR" sz="2400" dirty="0"/>
              <a:t>İzleyicinin bakış açısından ise şeyler biraz farklı görünür. Önümüzdeki her şey olay örgüsüdür (filmdeki malzemenin olduğu haliyle düzenlenişi). Olay örgüsündeki ipuçları temelinde aklımızda öyküyü yaratabiliriz. Ayrıca olay örgüsü </a:t>
            </a:r>
            <a:r>
              <a:rPr lang="tr-TR" sz="2400" dirty="0" err="1"/>
              <a:t>diegetik</a:t>
            </a:r>
            <a:r>
              <a:rPr lang="tr-TR" sz="2400" dirty="0"/>
              <a:t> olmayan malzemeyi sunduğunda bunu anlayabiliriz.  </a:t>
            </a:r>
          </a:p>
          <a:p>
            <a:pPr marL="0" indent="0" algn="just">
              <a:buNone/>
            </a:pPr>
            <a:r>
              <a:rPr lang="tr-TR" sz="2400" dirty="0"/>
              <a:t>						(</a:t>
            </a:r>
            <a:r>
              <a:rPr lang="tr-TR" sz="2400" dirty="0" err="1"/>
              <a:t>Bordwell</a:t>
            </a:r>
            <a:r>
              <a:rPr lang="tr-TR" sz="2400" dirty="0"/>
              <a:t> &amp; </a:t>
            </a:r>
            <a:r>
              <a:rPr lang="tr-TR" sz="2400" dirty="0" err="1"/>
              <a:t>Thompson</a:t>
            </a:r>
            <a:r>
              <a:rPr lang="tr-TR" sz="2400" dirty="0"/>
              <a:t>, 2011, s. 81).</a:t>
            </a:r>
          </a:p>
        </p:txBody>
      </p:sp>
      <p:sp>
        <p:nvSpPr>
          <p:cNvPr id="4" name="Alt Bilgi Yer Tutucusu 3">
            <a:extLst>
              <a:ext uri="{FF2B5EF4-FFF2-40B4-BE49-F238E27FC236}">
                <a16:creationId xmlns:a16="http://schemas.microsoft.com/office/drawing/2014/main" id="{990AD7FE-F071-6D42-B4A0-22A059D00C66}"/>
              </a:ext>
            </a:extLst>
          </p:cNvPr>
          <p:cNvSpPr>
            <a:spLocks noGrp="1"/>
          </p:cNvSpPr>
          <p:nvPr>
            <p:ph type="ftr" sz="quarter" idx="11"/>
          </p:nvPr>
        </p:nvSpPr>
        <p:spPr/>
        <p:txBody>
          <a:bodyPr/>
          <a:lstStyle/>
          <a:p>
            <a:r>
              <a:rPr lang="tr-TR"/>
              <a:t>Sinematografi / Prof. Dr. S. Ruken Öztürk</a:t>
            </a:r>
          </a:p>
        </p:txBody>
      </p:sp>
    </p:spTree>
    <p:extLst>
      <p:ext uri="{BB962C8B-B14F-4D97-AF65-F5344CB8AC3E}">
        <p14:creationId xmlns:p14="http://schemas.microsoft.com/office/powerpoint/2010/main" val="20716776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838200" y="448252"/>
            <a:ext cx="10515600" cy="1325563"/>
          </a:xfrm>
        </p:spPr>
        <p:txBody>
          <a:bodyPr>
            <a:normAutofit/>
          </a:bodyPr>
          <a:lstStyle/>
          <a:p>
            <a:pPr algn="ctr"/>
            <a:r>
              <a:rPr lang="tr-TR" sz="2800" b="1" dirty="0">
                <a:solidFill>
                  <a:srgbClr val="FF0000"/>
                </a:solidFill>
                <a:latin typeface="+mn-lt"/>
              </a:rPr>
              <a:t>Derste aşağıdaki film gösterilecek ve film sonrası sınıfta değerlendirmesi, analizi yapılacak:</a:t>
            </a:r>
          </a:p>
        </p:txBody>
      </p:sp>
      <p:sp>
        <p:nvSpPr>
          <p:cNvPr id="3" name="İçerik Yer Tutucusu 2"/>
          <p:cNvSpPr>
            <a:spLocks noGrp="1"/>
          </p:cNvSpPr>
          <p:nvPr>
            <p:ph idx="1"/>
          </p:nvPr>
        </p:nvSpPr>
        <p:spPr>
          <a:xfrm>
            <a:off x="838200" y="2360015"/>
            <a:ext cx="10110849" cy="2425741"/>
          </a:xfrm>
        </p:spPr>
        <p:txBody>
          <a:bodyPr/>
          <a:lstStyle/>
          <a:p>
            <a:pPr algn="just"/>
            <a:r>
              <a:rPr lang="tr-TR" sz="2400" i="1" dirty="0"/>
              <a:t>Casablanca</a:t>
            </a:r>
            <a:r>
              <a:rPr lang="tr-TR" sz="2400" dirty="0"/>
              <a:t> (Michael </a:t>
            </a:r>
            <a:r>
              <a:rPr lang="tr-TR" sz="2400" dirty="0" err="1"/>
              <a:t>Curtiz</a:t>
            </a:r>
            <a:r>
              <a:rPr lang="tr-TR" sz="2400" dirty="0"/>
              <a:t>, 1942).</a:t>
            </a:r>
          </a:p>
          <a:p>
            <a:pPr algn="just"/>
            <a:endParaRPr lang="tr-TR" dirty="0"/>
          </a:p>
          <a:p>
            <a:pPr algn="just"/>
            <a:r>
              <a:rPr lang="tr-TR" dirty="0">
                <a:hlinkClick r:id="rId3"/>
              </a:rPr>
              <a:t>https://www.youtube.com/watch?v=BVjtTD3YoIg</a:t>
            </a:r>
            <a:endParaRPr lang="tr-TR" dirty="0"/>
          </a:p>
          <a:p>
            <a:pPr algn="just"/>
            <a:endParaRPr lang="tr-TR" dirty="0"/>
          </a:p>
        </p:txBody>
      </p:sp>
      <p:sp>
        <p:nvSpPr>
          <p:cNvPr id="4" name="Alt Bilgi Yer Tutucusu 3">
            <a:extLst>
              <a:ext uri="{FF2B5EF4-FFF2-40B4-BE49-F238E27FC236}">
                <a16:creationId xmlns:a16="http://schemas.microsoft.com/office/drawing/2014/main" id="{B2D96825-300B-E74B-A172-D0EFCD8EF085}"/>
              </a:ext>
            </a:extLst>
          </p:cNvPr>
          <p:cNvSpPr>
            <a:spLocks noGrp="1"/>
          </p:cNvSpPr>
          <p:nvPr>
            <p:ph type="ftr" sz="quarter" idx="11"/>
          </p:nvPr>
        </p:nvSpPr>
        <p:spPr/>
        <p:txBody>
          <a:bodyPr/>
          <a:lstStyle/>
          <a:p>
            <a:r>
              <a:rPr lang="tr-TR"/>
              <a:t>Sinematografi / Prof. Dr. S. Ruken Öztürk</a:t>
            </a:r>
          </a:p>
        </p:txBody>
      </p:sp>
    </p:spTree>
    <p:extLst>
      <p:ext uri="{BB962C8B-B14F-4D97-AF65-F5344CB8AC3E}">
        <p14:creationId xmlns:p14="http://schemas.microsoft.com/office/powerpoint/2010/main" val="4480468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673884"/>
            <a:ext cx="10515600" cy="1325563"/>
          </a:xfrm>
        </p:spPr>
        <p:txBody>
          <a:bodyPr>
            <a:normAutofit/>
          </a:bodyPr>
          <a:lstStyle/>
          <a:p>
            <a:pPr algn="ctr"/>
            <a:r>
              <a:rPr lang="tr-TR" sz="2800" b="1" u="sng" dirty="0">
                <a:solidFill>
                  <a:srgbClr val="C00000"/>
                </a:solidFill>
                <a:latin typeface="+mn-lt"/>
              </a:rPr>
              <a:t>Bu ders için okunacak kaynaklar (kaynakların tam künyesi ilk dersin içinde bulunmaktadır):</a:t>
            </a:r>
            <a:br>
              <a:rPr lang="tr-TR" sz="2800" u="sng" dirty="0">
                <a:latin typeface="+mn-lt"/>
              </a:rPr>
            </a:br>
            <a:endParaRPr lang="tr-TR" sz="2800" u="sng" dirty="0">
              <a:latin typeface="+mn-lt"/>
            </a:endParaRPr>
          </a:p>
        </p:txBody>
      </p:sp>
      <p:sp>
        <p:nvSpPr>
          <p:cNvPr id="3" name="İçerik Yer Tutucusu 2"/>
          <p:cNvSpPr>
            <a:spLocks noGrp="1"/>
          </p:cNvSpPr>
          <p:nvPr>
            <p:ph idx="1"/>
          </p:nvPr>
        </p:nvSpPr>
        <p:spPr>
          <a:xfrm>
            <a:off x="838200" y="2324389"/>
            <a:ext cx="9956470" cy="2746375"/>
          </a:xfrm>
        </p:spPr>
        <p:txBody>
          <a:bodyPr/>
          <a:lstStyle/>
          <a:p>
            <a:r>
              <a:rPr lang="tr-TR" sz="2400" dirty="0"/>
              <a:t>Nilgün </a:t>
            </a:r>
            <a:r>
              <a:rPr lang="tr-TR" sz="2400" dirty="0" err="1"/>
              <a:t>Abisel</a:t>
            </a:r>
            <a:r>
              <a:rPr lang="tr-TR" sz="2400" dirty="0"/>
              <a:t>, </a:t>
            </a:r>
            <a:r>
              <a:rPr lang="tr-TR" sz="2400" i="1" dirty="0"/>
              <a:t>Sessiz Sinema</a:t>
            </a:r>
            <a:r>
              <a:rPr lang="tr-TR" sz="2400" dirty="0"/>
              <a:t>, s. 7-36.</a:t>
            </a:r>
          </a:p>
          <a:p>
            <a:r>
              <a:rPr lang="tr-TR" sz="2400" dirty="0"/>
              <a:t>David </a:t>
            </a:r>
            <a:r>
              <a:rPr lang="tr-TR" sz="2400" dirty="0" err="1"/>
              <a:t>Bordwell</a:t>
            </a:r>
            <a:r>
              <a:rPr lang="tr-TR" sz="2400" dirty="0"/>
              <a:t> &amp; </a:t>
            </a:r>
            <a:r>
              <a:rPr lang="tr-TR" sz="2400" dirty="0" err="1"/>
              <a:t>Kristin</a:t>
            </a:r>
            <a:r>
              <a:rPr lang="tr-TR" sz="2400" dirty="0"/>
              <a:t> </a:t>
            </a:r>
            <a:r>
              <a:rPr lang="tr-TR" sz="2400" dirty="0" err="1"/>
              <a:t>Thompson</a:t>
            </a:r>
            <a:r>
              <a:rPr lang="tr-TR" sz="2400" dirty="0"/>
              <a:t>, </a:t>
            </a:r>
            <a:r>
              <a:rPr lang="tr-TR" sz="2400" i="1" dirty="0"/>
              <a:t>Film Sanatı</a:t>
            </a:r>
            <a:r>
              <a:rPr lang="tr-TR" sz="2400" dirty="0"/>
              <a:t>, 3. Bölüm (78-86, 90-97).</a:t>
            </a:r>
          </a:p>
          <a:p>
            <a:r>
              <a:rPr lang="tr-TR" sz="2400" dirty="0"/>
              <a:t>Sinematografinin Temel Ögeleri Ders Notları</a:t>
            </a:r>
          </a:p>
          <a:p>
            <a:r>
              <a:rPr lang="tr-TR" sz="2400" dirty="0"/>
              <a:t>Umberto </a:t>
            </a:r>
            <a:r>
              <a:rPr lang="tr-TR" sz="2400" dirty="0" err="1"/>
              <a:t>Eco</a:t>
            </a:r>
            <a:r>
              <a:rPr lang="tr-TR" sz="2400" dirty="0"/>
              <a:t>, “Casablanca: Kült Filmler ve </a:t>
            </a:r>
            <a:r>
              <a:rPr lang="tr-TR" sz="2400" dirty="0" err="1"/>
              <a:t>Metinlerarası</a:t>
            </a:r>
            <a:r>
              <a:rPr lang="tr-TR" sz="2400" dirty="0"/>
              <a:t> Kolaj”,  s. 5-16.</a:t>
            </a:r>
          </a:p>
          <a:p>
            <a:endParaRPr lang="tr-TR" sz="2400" dirty="0"/>
          </a:p>
          <a:p>
            <a:endParaRPr lang="tr-TR" dirty="0"/>
          </a:p>
        </p:txBody>
      </p:sp>
      <p:sp>
        <p:nvSpPr>
          <p:cNvPr id="4" name="Alt Bilgi Yer Tutucusu 3">
            <a:extLst>
              <a:ext uri="{FF2B5EF4-FFF2-40B4-BE49-F238E27FC236}">
                <a16:creationId xmlns:a16="http://schemas.microsoft.com/office/drawing/2014/main" id="{458368D8-8F06-4C49-B5BE-42FDBC343B74}"/>
              </a:ext>
            </a:extLst>
          </p:cNvPr>
          <p:cNvSpPr>
            <a:spLocks noGrp="1"/>
          </p:cNvSpPr>
          <p:nvPr>
            <p:ph type="ftr" sz="quarter" idx="11"/>
          </p:nvPr>
        </p:nvSpPr>
        <p:spPr/>
        <p:txBody>
          <a:bodyPr/>
          <a:lstStyle/>
          <a:p>
            <a:r>
              <a:rPr lang="tr-TR"/>
              <a:t>Sinematografi / Prof. Dr. S. Ruken Öztürk</a:t>
            </a:r>
          </a:p>
        </p:txBody>
      </p:sp>
    </p:spTree>
    <p:extLst>
      <p:ext uri="{BB962C8B-B14F-4D97-AF65-F5344CB8AC3E}">
        <p14:creationId xmlns:p14="http://schemas.microsoft.com/office/powerpoint/2010/main" val="3685023914"/>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164</TotalTime>
  <Words>979</Words>
  <Application>Microsoft Macintosh PowerPoint</Application>
  <PresentationFormat>Geniş ekran</PresentationFormat>
  <Paragraphs>67</Paragraphs>
  <Slides>8</Slides>
  <Notes>8</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Sinemanın ortaya çıktığı dönem</vt:lpstr>
      <vt:lpstr>Abisel’den devam edecek olursak:</vt:lpstr>
      <vt:lpstr>Sinematografın İcadı, İlk Filmler:</vt:lpstr>
      <vt:lpstr>Anlatı Nedir?</vt:lpstr>
      <vt:lpstr>Öykü ve Olay Örgüsü</vt:lpstr>
      <vt:lpstr>Öykü ve Olay Örgüsü</vt:lpstr>
      <vt:lpstr>Derste aşağıdaki film gösterilecek ve film sonrası sınıfta değerlendirmesi, analizi yapılacak:</vt:lpstr>
      <vt:lpstr>Bu ders için okunacak kaynaklar (kaynakların tam künyesi ilk dersin içinde bulunmaktadır):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Pc</dc:creator>
  <cp:lastModifiedBy>Microsoft Office User</cp:lastModifiedBy>
  <cp:revision>21</cp:revision>
  <dcterms:created xsi:type="dcterms:W3CDTF">2020-01-02T10:30:59Z</dcterms:created>
  <dcterms:modified xsi:type="dcterms:W3CDTF">2020-03-23T09:46:43Z</dcterms:modified>
</cp:coreProperties>
</file>