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5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8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en-US" dirty="0"/>
              <a:t>Duygular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Tesir</a:t>
            </a:r>
            <a:r>
              <a:rPr lang="en-US" dirty="0"/>
              <a:t> / </a:t>
            </a:r>
            <a:r>
              <a:rPr lang="en-US" dirty="0" err="1"/>
              <a:t>Duygu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Tesir</a:t>
            </a:r>
            <a:r>
              <a:rPr lang="en-US" dirty="0"/>
              <a:t> (</a:t>
            </a:r>
            <a:r>
              <a:rPr lang="en-US" dirty="0" err="1"/>
              <a:t>Duyum</a:t>
            </a:r>
            <a:r>
              <a:rPr lang="en-US" dirty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Söylem-dışı</a:t>
            </a:r>
            <a:r>
              <a:rPr lang="en-US" dirty="0"/>
              <a:t>,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edilemez</a:t>
            </a:r>
            <a:r>
              <a:rPr lang="en-US" dirty="0"/>
              <a:t> </a:t>
            </a:r>
            <a:r>
              <a:rPr lang="en-US" dirty="0" err="1"/>
              <a:t>bedensel</a:t>
            </a:r>
            <a:r>
              <a:rPr lang="en-US" dirty="0"/>
              <a:t> </a:t>
            </a:r>
            <a:r>
              <a:rPr lang="en-US" dirty="0" err="1"/>
              <a:t>durumlar</a:t>
            </a:r>
            <a:endParaRPr lang="en-US" dirty="0"/>
          </a:p>
          <a:p>
            <a:r>
              <a:rPr lang="en-US" dirty="0" err="1"/>
              <a:t>Adlandırılamaz</a:t>
            </a:r>
            <a:r>
              <a:rPr lang="en-US" dirty="0"/>
              <a:t>, </a:t>
            </a:r>
            <a:r>
              <a:rPr lang="en-US" dirty="0" err="1"/>
              <a:t>tanımlanamaz</a:t>
            </a:r>
            <a:r>
              <a:rPr lang="en-US" dirty="0"/>
              <a:t>, </a:t>
            </a:r>
          </a:p>
          <a:p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idrak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: </a:t>
            </a:r>
            <a:r>
              <a:rPr lang="en-US" u="sng" dirty="0" err="1"/>
              <a:t>Bedensel</a:t>
            </a:r>
            <a:r>
              <a:rPr lang="en-US" u="sng" dirty="0"/>
              <a:t> </a:t>
            </a:r>
            <a:r>
              <a:rPr lang="en-US" u="sng" dirty="0" err="1"/>
              <a:t>idrak</a:t>
            </a:r>
            <a:endParaRPr lang="en-US" u="sng" dirty="0"/>
          </a:p>
          <a:p>
            <a:r>
              <a:rPr lang="en-US" u="sng" dirty="0" err="1"/>
              <a:t>Bedenin</a:t>
            </a:r>
            <a:r>
              <a:rPr lang="en-US" u="sng" dirty="0"/>
              <a:t> </a:t>
            </a:r>
            <a:r>
              <a:rPr lang="en-US" u="sng" dirty="0" err="1"/>
              <a:t>hareketleri</a:t>
            </a:r>
            <a:r>
              <a:rPr lang="en-US" u="sng" dirty="0"/>
              <a:t>: </a:t>
            </a:r>
            <a:r>
              <a:rPr lang="en-US" dirty="0" err="1"/>
              <a:t>Dans</a:t>
            </a:r>
            <a:r>
              <a:rPr lang="en-US" dirty="0"/>
              <a:t>, </a:t>
            </a:r>
            <a:r>
              <a:rPr lang="en-US" dirty="0" err="1"/>
              <a:t>dokunma</a:t>
            </a:r>
            <a:r>
              <a:rPr lang="en-US" dirty="0"/>
              <a:t>, </a:t>
            </a:r>
            <a:r>
              <a:rPr lang="en-US" dirty="0" err="1"/>
              <a:t>ayrılma</a:t>
            </a:r>
            <a:r>
              <a:rPr lang="en-US" dirty="0"/>
              <a:t>, vs.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Duygu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 </a:t>
            </a:r>
            <a:r>
              <a:rPr lang="en-US" dirty="0" err="1"/>
              <a:t>olan</a:t>
            </a:r>
            <a:endParaRPr lang="en-US" dirty="0"/>
          </a:p>
          <a:p>
            <a:r>
              <a:rPr lang="en-US" u="sng" dirty="0" err="1"/>
              <a:t>Adlandırılabilir</a:t>
            </a:r>
            <a:r>
              <a:rPr lang="en-US" u="sng" dirty="0"/>
              <a:t> </a:t>
            </a:r>
            <a:r>
              <a:rPr lang="en-US" u="sng" dirty="0" err="1"/>
              <a:t>duygular</a:t>
            </a:r>
            <a:r>
              <a:rPr lang="en-US" dirty="0"/>
              <a:t>: </a:t>
            </a:r>
            <a:r>
              <a:rPr lang="en-US" dirty="0" err="1"/>
              <a:t>Keyif</a:t>
            </a:r>
            <a:r>
              <a:rPr lang="en-US" dirty="0"/>
              <a:t>, </a:t>
            </a:r>
            <a:r>
              <a:rPr lang="en-US" dirty="0" err="1"/>
              <a:t>utanç</a:t>
            </a:r>
            <a:r>
              <a:rPr lang="en-US" dirty="0"/>
              <a:t>, </a:t>
            </a:r>
            <a:r>
              <a:rPr lang="en-US" dirty="0" err="1"/>
              <a:t>mutluluk</a:t>
            </a:r>
            <a:r>
              <a:rPr lang="en-US" dirty="0"/>
              <a:t>, </a:t>
            </a:r>
            <a:r>
              <a:rPr lang="en-US" dirty="0" err="1"/>
              <a:t>kıskançlık</a:t>
            </a:r>
            <a:r>
              <a:rPr lang="en-US" dirty="0"/>
              <a:t>, </a:t>
            </a:r>
            <a:r>
              <a:rPr lang="en-US" dirty="0" err="1"/>
              <a:t>gurur</a:t>
            </a:r>
            <a:endParaRPr lang="en-US" dirty="0"/>
          </a:p>
          <a:p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anlamlandırılabilen</a:t>
            </a:r>
            <a:endParaRPr lang="en-US" dirty="0"/>
          </a:p>
          <a:p>
            <a:r>
              <a:rPr lang="en-US" dirty="0" err="1"/>
              <a:t>Duyguların</a:t>
            </a:r>
            <a:r>
              <a:rPr lang="en-US" dirty="0"/>
              <a:t> </a:t>
            </a:r>
            <a:r>
              <a:rPr lang="en-US" dirty="0" err="1"/>
              <a:t>anlatılaştırılması</a:t>
            </a:r>
            <a:r>
              <a:rPr lang="en-US" dirty="0"/>
              <a:t>, </a:t>
            </a:r>
            <a:r>
              <a:rPr lang="en-US" dirty="0" err="1"/>
              <a:t>öznellik</a:t>
            </a:r>
            <a:r>
              <a:rPr lang="en-US" dirty="0"/>
              <a:t>, </a:t>
            </a:r>
            <a:r>
              <a:rPr lang="en-US" dirty="0" err="1"/>
              <a:t>anlam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04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Duygular </a:t>
            </a:r>
            <a:r>
              <a:rPr lang="en-US" sz="4400" dirty="0" err="1">
                <a:solidFill>
                  <a:srgbClr val="FFFFFF"/>
                </a:solidFill>
              </a:rPr>
              <a:t>nasıl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oluşur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Duygular </a:t>
            </a:r>
            <a:r>
              <a:rPr lang="en-US" sz="2800" b="1" u="sng" dirty="0" err="1">
                <a:solidFill>
                  <a:schemeClr val="bg1"/>
                </a:solidFill>
              </a:rPr>
              <a:t>bedenseldir</a:t>
            </a:r>
            <a:r>
              <a:rPr lang="en-US" sz="2800" dirty="0">
                <a:solidFill>
                  <a:schemeClr val="bg1"/>
                </a:solidFill>
              </a:rPr>
              <a:t>; </a:t>
            </a:r>
            <a:r>
              <a:rPr lang="en-US" sz="2800" dirty="0" err="1">
                <a:solidFill>
                  <a:schemeClr val="bg1"/>
                </a:solidFill>
              </a:rPr>
              <a:t>bedende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hareketler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yaratır</a:t>
            </a:r>
            <a:r>
              <a:rPr lang="en-US" sz="2800" dirty="0">
                <a:solidFill>
                  <a:schemeClr val="bg1"/>
                </a:solidFill>
              </a:rPr>
              <a:t>; </a:t>
            </a:r>
            <a:r>
              <a:rPr lang="en-US" sz="2800" dirty="0" err="1">
                <a:solidFill>
                  <a:schemeClr val="bg1"/>
                </a:solidFill>
              </a:rPr>
              <a:t>bedeni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değiştirir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r>
              <a:rPr lang="en-US" sz="2800" dirty="0">
                <a:solidFill>
                  <a:schemeClr val="bg1"/>
                </a:solidFill>
              </a:rPr>
              <a:t>Duygular </a:t>
            </a:r>
            <a:r>
              <a:rPr lang="en-US" sz="2800" b="1" u="sng" dirty="0" err="1">
                <a:solidFill>
                  <a:schemeClr val="bg1"/>
                </a:solidFill>
              </a:rPr>
              <a:t>ilişkiseldir</a:t>
            </a:r>
            <a:r>
              <a:rPr lang="en-US" sz="2800" dirty="0">
                <a:solidFill>
                  <a:schemeClr val="bg1"/>
                </a:solidFill>
              </a:rPr>
              <a:t>; </a:t>
            </a:r>
            <a:r>
              <a:rPr lang="en-US" sz="2800" dirty="0" err="1">
                <a:solidFill>
                  <a:schemeClr val="bg1"/>
                </a:solidFill>
              </a:rPr>
              <a:t>duygunun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öznesinin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nesnesine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yönelimiyle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oluşur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r>
              <a:rPr lang="en-US" sz="2800" dirty="0" err="1">
                <a:solidFill>
                  <a:schemeClr val="bg1"/>
                </a:solidFill>
              </a:rPr>
              <a:t>Nesnenin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yorumlanmasını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içerir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r>
              <a:rPr lang="en-US" sz="2800" dirty="0">
                <a:solidFill>
                  <a:schemeClr val="bg1"/>
                </a:solidFill>
              </a:rPr>
              <a:t>Bu </a:t>
            </a:r>
            <a:r>
              <a:rPr lang="en-US" sz="2800" dirty="0" err="1">
                <a:solidFill>
                  <a:schemeClr val="bg1"/>
                </a:solidFill>
              </a:rPr>
              <a:t>yorum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duygunun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kaynağıdır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4802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Duygular </a:t>
            </a:r>
            <a:r>
              <a:rPr lang="en-US" sz="4400" dirty="0" err="1">
                <a:solidFill>
                  <a:srgbClr val="FFFFFF"/>
                </a:solidFill>
              </a:rPr>
              <a:t>nasıl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oluşur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lnSpcReduction="10000"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Duygular </a:t>
            </a:r>
            <a:r>
              <a:rPr lang="en-US" sz="2800" b="1" u="sng" dirty="0">
                <a:solidFill>
                  <a:schemeClr val="bg1"/>
                </a:solidFill>
              </a:rPr>
              <a:t>hem </a:t>
            </a:r>
            <a:r>
              <a:rPr lang="en-US" sz="2800" b="1" u="sng" dirty="0" err="1">
                <a:solidFill>
                  <a:schemeClr val="bg1"/>
                </a:solidFill>
              </a:rPr>
              <a:t>özneldir</a:t>
            </a:r>
            <a:r>
              <a:rPr lang="en-US" sz="2800" b="1" u="sng" dirty="0">
                <a:solidFill>
                  <a:schemeClr val="bg1"/>
                </a:solidFill>
              </a:rPr>
              <a:t>, hem </a:t>
            </a:r>
            <a:r>
              <a:rPr lang="en-US" sz="2800" b="1" u="sng" dirty="0" err="1">
                <a:solidFill>
                  <a:schemeClr val="bg1"/>
                </a:solidFill>
              </a:rPr>
              <a:t>nesneldir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r>
              <a:rPr lang="en-US" sz="2800" dirty="0" err="1">
                <a:solidFill>
                  <a:schemeClr val="bg1"/>
                </a:solidFill>
              </a:rPr>
              <a:t>Öznenin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iç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dünyasının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ürünü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olduğu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kadar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toplumsal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konumu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geçmişi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bireysel</a:t>
            </a:r>
            <a:r>
              <a:rPr lang="en-US" sz="2800" dirty="0">
                <a:solidFill>
                  <a:schemeClr val="bg1"/>
                </a:solidFill>
              </a:rPr>
              <a:t>/</a:t>
            </a:r>
            <a:r>
              <a:rPr lang="en-US" sz="2800" dirty="0" err="1">
                <a:solidFill>
                  <a:schemeClr val="bg1"/>
                </a:solidFill>
              </a:rPr>
              <a:t>kolektif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hafızasının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ürünüdür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  <a:p>
            <a:r>
              <a:rPr lang="en-US" sz="2800" dirty="0">
                <a:solidFill>
                  <a:schemeClr val="bg1"/>
                </a:solidFill>
              </a:rPr>
              <a:t>Duygular </a:t>
            </a:r>
            <a:r>
              <a:rPr lang="en-US" sz="2800" b="1" u="sng" dirty="0" err="1">
                <a:solidFill>
                  <a:schemeClr val="bg1"/>
                </a:solidFill>
              </a:rPr>
              <a:t>söylemseldir</a:t>
            </a:r>
            <a:r>
              <a:rPr lang="en-US" sz="2800" b="1" u="sng" dirty="0">
                <a:solidFill>
                  <a:schemeClr val="bg1"/>
                </a:solidFill>
              </a:rPr>
              <a:t> (</a:t>
            </a:r>
            <a:r>
              <a:rPr lang="en-US" sz="2800" b="1" u="sng" dirty="0" err="1">
                <a:solidFill>
                  <a:schemeClr val="bg1"/>
                </a:solidFill>
              </a:rPr>
              <a:t>yapışkandır</a:t>
            </a:r>
            <a:r>
              <a:rPr lang="en-US" sz="2800" b="1" u="sng" dirty="0">
                <a:solidFill>
                  <a:schemeClr val="bg1"/>
                </a:solidFill>
              </a:rPr>
              <a:t>)</a:t>
            </a:r>
            <a:r>
              <a:rPr lang="en-US" sz="2800" dirty="0">
                <a:solidFill>
                  <a:schemeClr val="bg1"/>
                </a:solidFill>
              </a:rPr>
              <a:t>; </a:t>
            </a:r>
            <a:r>
              <a:rPr lang="en-US" sz="2800" dirty="0" err="1">
                <a:solidFill>
                  <a:schemeClr val="bg1"/>
                </a:solidFill>
              </a:rPr>
              <a:t>nesnelerin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yorumlanma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şekli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tekrarlandıkça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bazı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anlamlar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dolayısıyla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duygular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nesnelere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yapışır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  <a:p>
            <a:r>
              <a:rPr lang="en-US" sz="2800" dirty="0">
                <a:solidFill>
                  <a:schemeClr val="bg1"/>
                </a:solidFill>
              </a:rPr>
              <a:t>Duygular, </a:t>
            </a:r>
            <a:r>
              <a:rPr lang="en-US" sz="2800" dirty="0" err="1">
                <a:solidFill>
                  <a:schemeClr val="bg1"/>
                </a:solidFill>
              </a:rPr>
              <a:t>zamanla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bir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sermaye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gibi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birikir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675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Sosyolojide</a:t>
            </a:r>
            <a:r>
              <a:rPr lang="en-US" sz="4400" dirty="0">
                <a:solidFill>
                  <a:srgbClr val="FFFFFF"/>
                </a:solidFill>
              </a:rPr>
              <a:t> Duygular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rgbClr val="FFFFFF"/>
                </a:solidFill>
              </a:rPr>
              <a:t>Duygular, sosyolojik bir incelemenin potansiyel bir konusu olarak sıklıkla incelenmiştir. </a:t>
            </a:r>
          </a:p>
          <a:p>
            <a:r>
              <a:rPr lang="tr-TR" sz="2000" dirty="0">
                <a:solidFill>
                  <a:srgbClr val="FFFFFF"/>
                </a:solidFill>
              </a:rPr>
              <a:t>Özellikle klasik sosyoloji kuramcıları (</a:t>
            </a:r>
            <a:r>
              <a:rPr lang="tr-TR" sz="2000" dirty="0" err="1">
                <a:solidFill>
                  <a:srgbClr val="FFFFFF"/>
                </a:solidFill>
              </a:rPr>
              <a:t>Durkheim</a:t>
            </a:r>
            <a:r>
              <a:rPr lang="tr-TR" sz="2000" dirty="0">
                <a:solidFill>
                  <a:srgbClr val="FFFFFF"/>
                </a:solidFill>
              </a:rPr>
              <a:t>, </a:t>
            </a:r>
            <a:r>
              <a:rPr lang="tr-TR" sz="2000" dirty="0" err="1">
                <a:solidFill>
                  <a:srgbClr val="FFFFFF"/>
                </a:solidFill>
              </a:rPr>
              <a:t>Marx</a:t>
            </a:r>
            <a:r>
              <a:rPr lang="tr-TR" sz="2000" dirty="0">
                <a:solidFill>
                  <a:srgbClr val="FFFFFF"/>
                </a:solidFill>
              </a:rPr>
              <a:t> ve </a:t>
            </a:r>
            <a:r>
              <a:rPr lang="tr-TR" sz="2000" dirty="0" err="1">
                <a:solidFill>
                  <a:srgbClr val="FFFFFF"/>
                </a:solidFill>
              </a:rPr>
              <a:t>Weber</a:t>
            </a:r>
            <a:r>
              <a:rPr lang="tr-TR" sz="2000" dirty="0">
                <a:solidFill>
                  <a:srgbClr val="FFFFFF"/>
                </a:solidFill>
              </a:rPr>
              <a:t>) modern toplumları belirli duygu örüntüleri bağlamında sıklıkla tanımlamışlardır. </a:t>
            </a:r>
          </a:p>
          <a:p>
            <a:pPr lvl="1"/>
            <a:r>
              <a:rPr lang="tr-TR" sz="1800" dirty="0" err="1">
                <a:solidFill>
                  <a:srgbClr val="FFFFFF"/>
                </a:solidFill>
              </a:rPr>
              <a:t>Durkheim</a:t>
            </a:r>
            <a:r>
              <a:rPr lang="tr-TR" sz="1800" dirty="0">
                <a:solidFill>
                  <a:srgbClr val="FFFFFF"/>
                </a:solidFill>
              </a:rPr>
              <a:t>, bir toplumu bir arada tutan unsurların ne olduğunu </a:t>
            </a:r>
            <a:r>
              <a:rPr lang="tr-TR" sz="1800" dirty="0" err="1">
                <a:solidFill>
                  <a:srgbClr val="FFFFFF"/>
                </a:solidFill>
              </a:rPr>
              <a:t>sorunsallaştırarak</a:t>
            </a:r>
            <a:r>
              <a:rPr lang="tr-TR" sz="1800" dirty="0">
                <a:solidFill>
                  <a:srgbClr val="FFFFFF"/>
                </a:solidFill>
              </a:rPr>
              <a:t>, toplumsal bütünleşmenin </a:t>
            </a:r>
            <a:r>
              <a:rPr lang="tr-TR" sz="1800" dirty="0" err="1">
                <a:solidFill>
                  <a:srgbClr val="FFFFFF"/>
                </a:solidFill>
              </a:rPr>
              <a:t>duygulanımsal</a:t>
            </a:r>
            <a:r>
              <a:rPr lang="tr-TR" sz="1800" dirty="0">
                <a:solidFill>
                  <a:srgbClr val="FFFFFF"/>
                </a:solidFill>
              </a:rPr>
              <a:t> niteliğine atıf yapar. </a:t>
            </a:r>
          </a:p>
          <a:p>
            <a:pPr lvl="1"/>
            <a:r>
              <a:rPr lang="tr-TR" sz="1800" dirty="0" err="1">
                <a:solidFill>
                  <a:srgbClr val="FFFFFF"/>
                </a:solidFill>
              </a:rPr>
              <a:t>Marx</a:t>
            </a:r>
            <a:r>
              <a:rPr lang="tr-TR" sz="1800" dirty="0">
                <a:solidFill>
                  <a:srgbClr val="FFFFFF"/>
                </a:solidFill>
              </a:rPr>
              <a:t>, sınıf ilişkileri ve sömürüyü kavramsallaştırırken, emek sömürüsünün doğurduğu yabancılaşmayı bir </a:t>
            </a:r>
            <a:r>
              <a:rPr lang="tr-TR" sz="1800" dirty="0" err="1">
                <a:solidFill>
                  <a:srgbClr val="FFFFFF"/>
                </a:solidFill>
              </a:rPr>
              <a:t>duygulanımsal</a:t>
            </a:r>
            <a:r>
              <a:rPr lang="tr-TR" sz="1800" dirty="0">
                <a:solidFill>
                  <a:srgbClr val="FFFFFF"/>
                </a:solidFill>
              </a:rPr>
              <a:t> durum olarak tanımlar. </a:t>
            </a:r>
          </a:p>
          <a:p>
            <a:pPr lvl="1"/>
            <a:r>
              <a:rPr lang="tr-TR" sz="1800" dirty="0" err="1">
                <a:solidFill>
                  <a:srgbClr val="FFFFFF"/>
                </a:solidFill>
              </a:rPr>
              <a:t>Weber’in</a:t>
            </a:r>
            <a:r>
              <a:rPr lang="tr-TR" sz="1800" dirty="0">
                <a:solidFill>
                  <a:srgbClr val="FFFFFF"/>
                </a:solidFill>
              </a:rPr>
              <a:t> modernliği kavrayışı, demir kafes metaforuna başvurarak modern toplumun bireysel yaratıcılığı törpüleyen bir duygulanım yarattığını söyler. </a:t>
            </a:r>
            <a:endParaRPr lang="en-US" sz="2000" dirty="0">
              <a:solidFill>
                <a:srgbClr val="FFFFFF"/>
              </a:solidFill>
            </a:endParaRPr>
          </a:p>
          <a:p>
            <a:pPr lvl="1"/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8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Sosyolojide</a:t>
            </a:r>
            <a:r>
              <a:rPr lang="en-US" sz="4400" dirty="0">
                <a:solidFill>
                  <a:srgbClr val="FFFFFF"/>
                </a:solidFill>
              </a:rPr>
              <a:t> Duygular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rgbClr val="FFFFFF"/>
                </a:solidFill>
              </a:rPr>
              <a:t>Bu fikirler, sosyolojinin en önemli sorularının merkezinde </a:t>
            </a:r>
            <a:r>
              <a:rPr lang="tr-TR" sz="2000" dirty="0" err="1">
                <a:solidFill>
                  <a:srgbClr val="FFFFFF"/>
                </a:solidFill>
              </a:rPr>
              <a:t>duygulanımsal</a:t>
            </a:r>
            <a:r>
              <a:rPr lang="tr-TR" sz="2000" dirty="0">
                <a:solidFill>
                  <a:srgbClr val="FFFFFF"/>
                </a:solidFill>
              </a:rPr>
              <a:t> yönelimlerin oynadığı </a:t>
            </a:r>
            <a:r>
              <a:rPr lang="tr-TR" sz="2000" dirty="0" err="1">
                <a:solidFill>
                  <a:srgbClr val="FFFFFF"/>
                </a:solidFill>
              </a:rPr>
              <a:t>rola</a:t>
            </a:r>
            <a:r>
              <a:rPr lang="tr-TR" sz="2000" dirty="0">
                <a:solidFill>
                  <a:srgbClr val="FFFFFF"/>
                </a:solidFill>
              </a:rPr>
              <a:t> işaret eder. 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Toplumu bir arada tutan duygular nedir?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Toplumsal çatışma nasıl duygular üretir?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Toplumsal farklılaşmayı mümkün kılan duygular nelerdir?</a:t>
            </a:r>
          </a:p>
          <a:p>
            <a:r>
              <a:rPr lang="tr-TR" sz="2000" dirty="0">
                <a:solidFill>
                  <a:srgbClr val="FFFFFF"/>
                </a:solidFill>
              </a:rPr>
              <a:t>Bu süreçleri açıklamak isteyen sosyolojik bir imgelem, bilişsel süreçlere olduğu kadar, duyguların rolüne de dikkat etmelidir. </a:t>
            </a:r>
          </a:p>
          <a:p>
            <a:r>
              <a:rPr lang="tr-TR" sz="2000" dirty="0">
                <a:solidFill>
                  <a:srgbClr val="FFFFFF"/>
                </a:solidFill>
              </a:rPr>
              <a:t>Klasik sosyolojinin </a:t>
            </a:r>
            <a:r>
              <a:rPr lang="tr-TR" sz="2000" dirty="0" err="1">
                <a:solidFill>
                  <a:srgbClr val="FFFFFF"/>
                </a:solidFill>
              </a:rPr>
              <a:t>duygulanımsal</a:t>
            </a:r>
            <a:r>
              <a:rPr lang="tr-TR" sz="2000" dirty="0">
                <a:solidFill>
                  <a:srgbClr val="FFFFFF"/>
                </a:solidFill>
              </a:rPr>
              <a:t> süreçlere ilişkin değinileri, çağdaş sosyolojide önemli ölçüde göz ardı edilmiştir. </a:t>
            </a:r>
          </a:p>
          <a:p>
            <a:r>
              <a:rPr lang="tr-TR" sz="2000" dirty="0">
                <a:solidFill>
                  <a:srgbClr val="FFFFFF"/>
                </a:solidFill>
              </a:rPr>
              <a:t>90’lı yıllar, sosyolojide (ve daha genel olarak sosyal bilimlerde) duyguların ne olduğuna daha fazla dikkat kesilmeye başlanmıştır. </a:t>
            </a:r>
            <a:endParaRPr lang="en-US" sz="2000" dirty="0">
              <a:solidFill>
                <a:srgbClr val="FFFFFF"/>
              </a:solidFill>
            </a:endParaRPr>
          </a:p>
          <a:p>
            <a:pPr lvl="1"/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Bazı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kavramlar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rgbClr val="FFFFFF"/>
                </a:solidFill>
              </a:rPr>
              <a:t>Kavramsal karmaşa: DUYGU / HİS / TESİR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His: Duyguları da kapsayan, daha genel olarak bedensel duyuları ifade eder.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Duygu: Bedendeki değişimlerin, dil aracılığıyla, bilişsel olarak anlamlandırılmış/sınıflandırılmış durumunu ifade eder. 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Tesir (Duygulanım – </a:t>
            </a:r>
            <a:r>
              <a:rPr lang="tr-TR" sz="1800" dirty="0" err="1">
                <a:solidFill>
                  <a:srgbClr val="FFFFFF"/>
                </a:solidFill>
              </a:rPr>
              <a:t>Affect</a:t>
            </a:r>
            <a:r>
              <a:rPr lang="tr-TR" sz="1800" dirty="0">
                <a:solidFill>
                  <a:srgbClr val="FFFFFF"/>
                </a:solidFill>
              </a:rPr>
              <a:t>) : Farklı bedenlerle, ilişkilerle, pratiklerle karşılaşmada oluşan, bedendeki değişimler. </a:t>
            </a:r>
          </a:p>
          <a:p>
            <a:r>
              <a:rPr lang="tr-TR" sz="2000" dirty="0">
                <a:solidFill>
                  <a:srgbClr val="FFFFFF"/>
                </a:solidFill>
              </a:rPr>
              <a:t>Duygular bedenin düşüncesidir (</a:t>
            </a:r>
            <a:r>
              <a:rPr lang="tr-TR" sz="2000" dirty="0" err="1">
                <a:solidFill>
                  <a:srgbClr val="FFFFFF"/>
                </a:solidFill>
              </a:rPr>
              <a:t>Nigel</a:t>
            </a:r>
            <a:r>
              <a:rPr lang="tr-TR" sz="2000" dirty="0">
                <a:solidFill>
                  <a:srgbClr val="FFFFFF"/>
                </a:solidFill>
              </a:rPr>
              <a:t> </a:t>
            </a:r>
            <a:r>
              <a:rPr lang="tr-TR" sz="2000" dirty="0" err="1">
                <a:solidFill>
                  <a:srgbClr val="FFFFFF"/>
                </a:solidFill>
              </a:rPr>
              <a:t>Thrift</a:t>
            </a:r>
            <a:r>
              <a:rPr lang="tr-TR" sz="2000" dirty="0">
                <a:solidFill>
                  <a:srgbClr val="FFFFFF"/>
                </a:solidFill>
              </a:rPr>
              <a:t>)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Bazı duygular, doğrudan bedensel ifadelerde okunabilir. 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Duygular, en genel olarak, bedendeki değişimlerdir. </a:t>
            </a:r>
          </a:p>
          <a:p>
            <a:r>
              <a:rPr lang="tr-TR" sz="2000" dirty="0">
                <a:solidFill>
                  <a:srgbClr val="FFFFFF"/>
                </a:solidFill>
              </a:rPr>
              <a:t>DUYGU / DÜŞÜNCE AYRIMI? (Sara </a:t>
            </a:r>
            <a:r>
              <a:rPr lang="tr-TR" sz="2000" dirty="0" err="1">
                <a:solidFill>
                  <a:srgbClr val="FFFFFF"/>
                </a:solidFill>
              </a:rPr>
              <a:t>Ahmed</a:t>
            </a:r>
            <a:r>
              <a:rPr lang="tr-TR" sz="2000" dirty="0">
                <a:solidFill>
                  <a:srgbClr val="FFFFFF"/>
                </a:solidFill>
              </a:rPr>
              <a:t>)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 Bu analitik ayrım akıl/beden ikiliğinde temellenir. </a:t>
            </a:r>
          </a:p>
          <a:p>
            <a:pPr lvl="1"/>
            <a:r>
              <a:rPr lang="tr-TR" sz="1800" dirty="0">
                <a:solidFill>
                  <a:srgbClr val="FFFFFF"/>
                </a:solidFill>
              </a:rPr>
              <a:t>Bu ayrım, aklı bedenden, düşünceyi duygudan üstün, ayrıcalıklı ve gerçekle dolaysız biçimde bağlı olarak kavrar. </a:t>
            </a:r>
            <a:endParaRPr lang="en-US" sz="1800" dirty="0">
              <a:solidFill>
                <a:srgbClr val="FFFFFF"/>
              </a:solidFill>
            </a:endParaRPr>
          </a:p>
          <a:p>
            <a:pPr lvl="1"/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4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Bazı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kavramlar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rgbClr val="FFFFFF"/>
                </a:solidFill>
              </a:rPr>
              <a:t>Bedenin ve duygunun ikincilleştirilmesi gündelik dilde de ifade edilir. (Sara </a:t>
            </a:r>
            <a:r>
              <a:rPr lang="tr-TR" sz="2000" dirty="0" err="1">
                <a:solidFill>
                  <a:srgbClr val="FFFFFF"/>
                </a:solidFill>
              </a:rPr>
              <a:t>Ahmed</a:t>
            </a:r>
            <a:r>
              <a:rPr lang="tr-TR" sz="2000" dirty="0">
                <a:solidFill>
                  <a:srgbClr val="FFFFFF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“Passion” (</a:t>
            </a:r>
            <a:r>
              <a:rPr lang="en-US" dirty="0" err="1">
                <a:solidFill>
                  <a:schemeClr val="bg1"/>
                </a:solidFill>
              </a:rPr>
              <a:t>tutku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“passive” (</a:t>
            </a:r>
            <a:r>
              <a:rPr lang="en-US" dirty="0" err="1">
                <a:solidFill>
                  <a:schemeClr val="bg1"/>
                </a:solidFill>
              </a:rPr>
              <a:t>edilgen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kelimelerinin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kökenleri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Latince</a:t>
            </a:r>
            <a:r>
              <a:rPr lang="en-US" dirty="0">
                <a:solidFill>
                  <a:schemeClr val="bg1"/>
                </a:solidFill>
              </a:rPr>
              <a:t> “</a:t>
            </a:r>
            <a:r>
              <a:rPr lang="en-US" dirty="0" err="1">
                <a:solidFill>
                  <a:schemeClr val="bg1"/>
                </a:solidFill>
              </a:rPr>
              <a:t>passio</a:t>
            </a:r>
            <a:r>
              <a:rPr lang="en-US" dirty="0">
                <a:solidFill>
                  <a:schemeClr val="bg1"/>
                </a:solidFill>
              </a:rPr>
              <a:t>” (</a:t>
            </a:r>
            <a:r>
              <a:rPr lang="en-US" dirty="0" err="1">
                <a:solidFill>
                  <a:schemeClr val="bg1"/>
                </a:solidFill>
              </a:rPr>
              <a:t>acı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çekmek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Tut- </a:t>
            </a:r>
            <a:r>
              <a:rPr lang="en-US" dirty="0" err="1">
                <a:solidFill>
                  <a:schemeClr val="bg1"/>
                </a:solidFill>
              </a:rPr>
              <a:t>anlam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u="sng" dirty="0">
                <a:solidFill>
                  <a:schemeClr val="bg1"/>
                </a:solidFill>
              </a:rPr>
              <a:t>dur- </a:t>
            </a:r>
            <a:r>
              <a:rPr lang="en-US" u="sng" dirty="0" err="1">
                <a:solidFill>
                  <a:schemeClr val="bg1"/>
                </a:solidFill>
              </a:rPr>
              <a:t>fiilinin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geçişli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u="sng" dirty="0" err="1">
                <a:solidFill>
                  <a:schemeClr val="bg1"/>
                </a:solidFill>
              </a:rPr>
              <a:t>ettirgen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halidir</a:t>
            </a:r>
            <a:r>
              <a:rPr lang="en-US" dirty="0">
                <a:solidFill>
                  <a:schemeClr val="bg1"/>
                </a:solidFill>
              </a:rPr>
              <a:t>. (</a:t>
            </a:r>
            <a:r>
              <a:rPr lang="en-US" dirty="0" err="1">
                <a:solidFill>
                  <a:schemeClr val="bg1"/>
                </a:solidFill>
              </a:rPr>
              <a:t>Nişanyan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Sözlük</a:t>
            </a:r>
            <a:r>
              <a:rPr lang="en-US" dirty="0">
                <a:solidFill>
                  <a:schemeClr val="bg1"/>
                </a:solidFill>
              </a:rPr>
              <a:t>): </a:t>
            </a:r>
            <a:r>
              <a:rPr lang="en-US" dirty="0" err="1">
                <a:solidFill>
                  <a:schemeClr val="bg1"/>
                </a:solidFill>
              </a:rPr>
              <a:t>Tutku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durağanlığın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edilgenliğin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ifadesi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dirty="0" err="1">
                <a:solidFill>
                  <a:schemeClr val="bg1"/>
                </a:solidFill>
              </a:rPr>
              <a:t>Sosyal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düşünce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tarihinde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duyguların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akıl-yürütme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karşısında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ikincil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değersiz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kılınmasının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sayısız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örneği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bulunabilir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Weber’in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tipleri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Değere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amaca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rasyonel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geleneksel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geleneğe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bağlı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eylem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karşısındaki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üstünlüğü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sz="2000" b="1" u="sng" dirty="0" err="1">
                <a:solidFill>
                  <a:schemeClr val="bg1"/>
                </a:solidFill>
              </a:rPr>
              <a:t>İstisnai</a:t>
            </a:r>
            <a:r>
              <a:rPr lang="en-US" sz="2000" b="1" u="sng" dirty="0">
                <a:solidFill>
                  <a:schemeClr val="bg1"/>
                </a:solidFill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</a:rPr>
              <a:t>figürler</a:t>
            </a:r>
            <a:r>
              <a:rPr lang="en-US" sz="2000" dirty="0">
                <a:solidFill>
                  <a:schemeClr val="bg1"/>
                </a:solidFill>
              </a:rPr>
              <a:t>: Durkheim (</a:t>
            </a:r>
            <a:r>
              <a:rPr lang="en-US" sz="2000" dirty="0" err="1">
                <a:solidFill>
                  <a:schemeClr val="bg1"/>
                </a:solidFill>
              </a:rPr>
              <a:t>kolektif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coşku</a:t>
            </a:r>
            <a:r>
              <a:rPr lang="en-US" sz="2000" dirty="0">
                <a:solidFill>
                  <a:schemeClr val="bg1"/>
                </a:solidFill>
              </a:rPr>
              <a:t>), Simmel (</a:t>
            </a:r>
            <a:r>
              <a:rPr lang="en-US" sz="2000" dirty="0" err="1">
                <a:solidFill>
                  <a:schemeClr val="bg1"/>
                </a:solidFill>
              </a:rPr>
              <a:t>kentte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sıkıntı</a:t>
            </a:r>
            <a:r>
              <a:rPr lang="en-US" sz="20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0156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Bazı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kavramlar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rgbClr val="FFFFFF"/>
                </a:solidFill>
              </a:rPr>
              <a:t>Bedenin ve duygunun ikincilleştirilmesi gündelik dilde de ifade edilir. (Sara </a:t>
            </a:r>
            <a:r>
              <a:rPr lang="tr-TR" sz="2000" dirty="0" err="1">
                <a:solidFill>
                  <a:srgbClr val="FFFFFF"/>
                </a:solidFill>
              </a:rPr>
              <a:t>Ahmed</a:t>
            </a:r>
            <a:r>
              <a:rPr lang="tr-TR" sz="2000" dirty="0">
                <a:solidFill>
                  <a:srgbClr val="FFFFFF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“Passion” (</a:t>
            </a:r>
            <a:r>
              <a:rPr lang="en-US" dirty="0" err="1">
                <a:solidFill>
                  <a:schemeClr val="bg1"/>
                </a:solidFill>
              </a:rPr>
              <a:t>tutku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“passive” (</a:t>
            </a:r>
            <a:r>
              <a:rPr lang="en-US" dirty="0" err="1">
                <a:solidFill>
                  <a:schemeClr val="bg1"/>
                </a:solidFill>
              </a:rPr>
              <a:t>edilgen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kelimelerinin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kökenleri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Latince</a:t>
            </a:r>
            <a:r>
              <a:rPr lang="en-US" dirty="0">
                <a:solidFill>
                  <a:schemeClr val="bg1"/>
                </a:solidFill>
              </a:rPr>
              <a:t> “</a:t>
            </a:r>
            <a:r>
              <a:rPr lang="en-US" dirty="0" err="1">
                <a:solidFill>
                  <a:schemeClr val="bg1"/>
                </a:solidFill>
              </a:rPr>
              <a:t>passio</a:t>
            </a:r>
            <a:r>
              <a:rPr lang="en-US" dirty="0">
                <a:solidFill>
                  <a:schemeClr val="bg1"/>
                </a:solidFill>
              </a:rPr>
              <a:t>” (</a:t>
            </a:r>
            <a:r>
              <a:rPr lang="en-US" dirty="0" err="1">
                <a:solidFill>
                  <a:schemeClr val="bg1"/>
                </a:solidFill>
              </a:rPr>
              <a:t>acı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çekmek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Tut- </a:t>
            </a:r>
            <a:r>
              <a:rPr lang="en-US" dirty="0" err="1">
                <a:solidFill>
                  <a:schemeClr val="bg1"/>
                </a:solidFill>
              </a:rPr>
              <a:t>anlam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u="sng" dirty="0">
                <a:solidFill>
                  <a:schemeClr val="bg1"/>
                </a:solidFill>
              </a:rPr>
              <a:t>dur- </a:t>
            </a:r>
            <a:r>
              <a:rPr lang="en-US" u="sng" dirty="0" err="1">
                <a:solidFill>
                  <a:schemeClr val="bg1"/>
                </a:solidFill>
              </a:rPr>
              <a:t>fiilinin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geçişli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u="sng" dirty="0" err="1">
                <a:solidFill>
                  <a:schemeClr val="bg1"/>
                </a:solidFill>
              </a:rPr>
              <a:t>ettirgen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halidir</a:t>
            </a:r>
            <a:r>
              <a:rPr lang="en-US" dirty="0">
                <a:solidFill>
                  <a:schemeClr val="bg1"/>
                </a:solidFill>
              </a:rPr>
              <a:t>. (</a:t>
            </a:r>
            <a:r>
              <a:rPr lang="en-US" dirty="0" err="1">
                <a:solidFill>
                  <a:schemeClr val="bg1"/>
                </a:solidFill>
              </a:rPr>
              <a:t>Nişanyan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Sözlük</a:t>
            </a:r>
            <a:r>
              <a:rPr lang="en-US" dirty="0">
                <a:solidFill>
                  <a:schemeClr val="bg1"/>
                </a:solidFill>
              </a:rPr>
              <a:t>): </a:t>
            </a:r>
            <a:r>
              <a:rPr lang="en-US" dirty="0" err="1">
                <a:solidFill>
                  <a:schemeClr val="bg1"/>
                </a:solidFill>
              </a:rPr>
              <a:t>Tutku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durağanlığın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edilgenliğin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ifadesi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dirty="0" err="1">
                <a:solidFill>
                  <a:schemeClr val="bg1"/>
                </a:solidFill>
              </a:rPr>
              <a:t>Sosyal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düşünce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tarihinde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duyguların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akıl-yürütme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karşısında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ikincil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değersiz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kılınmasının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sayısız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örneği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bulunabilir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Weber’in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tipleri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Değere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amaca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rasyonel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geleneksel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geleneğe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bağlı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eylem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karşısındaki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üstünlüğü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sz="2000" b="1" u="sng" dirty="0" err="1">
                <a:solidFill>
                  <a:schemeClr val="bg1"/>
                </a:solidFill>
              </a:rPr>
              <a:t>İstisnai</a:t>
            </a:r>
            <a:r>
              <a:rPr lang="en-US" sz="2000" b="1" u="sng" dirty="0">
                <a:solidFill>
                  <a:schemeClr val="bg1"/>
                </a:solidFill>
              </a:rPr>
              <a:t> </a:t>
            </a:r>
            <a:r>
              <a:rPr lang="en-US" sz="2000" b="1" u="sng" dirty="0" err="1">
                <a:solidFill>
                  <a:schemeClr val="bg1"/>
                </a:solidFill>
              </a:rPr>
              <a:t>figürler</a:t>
            </a:r>
            <a:r>
              <a:rPr lang="en-US" sz="2000" dirty="0">
                <a:solidFill>
                  <a:schemeClr val="bg1"/>
                </a:solidFill>
              </a:rPr>
              <a:t>: Durkheim (</a:t>
            </a:r>
            <a:r>
              <a:rPr lang="en-US" sz="2000" dirty="0" err="1">
                <a:solidFill>
                  <a:schemeClr val="bg1"/>
                </a:solidFill>
              </a:rPr>
              <a:t>kolektif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coşku</a:t>
            </a:r>
            <a:r>
              <a:rPr lang="en-US" sz="2000" dirty="0">
                <a:solidFill>
                  <a:schemeClr val="bg1"/>
                </a:solidFill>
              </a:rPr>
              <a:t>), Simmel (</a:t>
            </a:r>
            <a:r>
              <a:rPr lang="en-US" sz="2000" dirty="0" err="1">
                <a:solidFill>
                  <a:schemeClr val="bg1"/>
                </a:solidFill>
              </a:rPr>
              <a:t>kentte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sıkıntı</a:t>
            </a:r>
            <a:r>
              <a:rPr lang="en-US" sz="20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660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i="1" dirty="0">
                <a:solidFill>
                  <a:srgbClr val="FFFFFF"/>
                </a:solidFill>
              </a:rPr>
              <a:t>“Duygular, </a:t>
            </a:r>
            <a:r>
              <a:rPr lang="en-US" sz="3200" i="1" dirty="0" err="1">
                <a:solidFill>
                  <a:srgbClr val="FFFFFF"/>
                </a:solidFill>
              </a:rPr>
              <a:t>doğaya</a:t>
            </a:r>
            <a:r>
              <a:rPr lang="en-US" sz="3200" i="1" dirty="0">
                <a:solidFill>
                  <a:srgbClr val="FFFFFF"/>
                </a:solidFill>
              </a:rPr>
              <a:t> “</a:t>
            </a:r>
            <a:r>
              <a:rPr lang="en-US" sz="3200" i="1" dirty="0" err="1">
                <a:solidFill>
                  <a:srgbClr val="FFFFFF"/>
                </a:solidFill>
              </a:rPr>
              <a:t>daha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yakın</a:t>
            </a:r>
            <a:r>
              <a:rPr lang="en-US" sz="3200" i="1" dirty="0">
                <a:solidFill>
                  <a:srgbClr val="FFFFFF"/>
                </a:solidFill>
              </a:rPr>
              <a:t>” </a:t>
            </a:r>
            <a:r>
              <a:rPr lang="en-US" sz="3200" i="1" dirty="0" err="1">
                <a:solidFill>
                  <a:srgbClr val="FFFFFF"/>
                </a:solidFill>
              </a:rPr>
              <a:t>oldukları</a:t>
            </a:r>
            <a:r>
              <a:rPr lang="en-US" sz="3200" i="1" dirty="0">
                <a:solidFill>
                  <a:srgbClr val="FFFFFF"/>
                </a:solidFill>
              </a:rPr>
              <a:t>, </a:t>
            </a:r>
            <a:r>
              <a:rPr lang="en-US" sz="3200" i="1" dirty="0" err="1">
                <a:solidFill>
                  <a:srgbClr val="FFFFFF"/>
                </a:solidFill>
              </a:rPr>
              <a:t>arzularıyla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yönetildikleri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ve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akıl</a:t>
            </a:r>
            <a:r>
              <a:rPr lang="en-US" sz="3200" i="1" dirty="0">
                <a:solidFill>
                  <a:srgbClr val="FFFFFF"/>
                </a:solidFill>
              </a:rPr>
              <a:t>, </a:t>
            </a:r>
            <a:r>
              <a:rPr lang="en-US" sz="3200" i="1" dirty="0" err="1">
                <a:solidFill>
                  <a:srgbClr val="FFFFFF"/>
                </a:solidFill>
              </a:rPr>
              <a:t>irade</a:t>
            </a:r>
            <a:r>
              <a:rPr lang="en-US" sz="3200" i="1" dirty="0">
                <a:solidFill>
                  <a:srgbClr val="FFFFFF"/>
                </a:solidFill>
              </a:rPr>
              <a:t>, </a:t>
            </a:r>
            <a:r>
              <a:rPr lang="en-US" sz="3200" i="1" dirty="0" err="1">
                <a:solidFill>
                  <a:srgbClr val="FFFFFF"/>
                </a:solidFill>
              </a:rPr>
              <a:t>yargı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yoluyla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bedeninin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ötesine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geçmeyi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çok</a:t>
            </a:r>
            <a:r>
              <a:rPr lang="en-US" sz="3200" i="1" dirty="0">
                <a:solidFill>
                  <a:srgbClr val="FFFFFF"/>
                </a:solidFill>
              </a:rPr>
              <a:t> da </a:t>
            </a:r>
            <a:r>
              <a:rPr lang="en-US" sz="3200" i="1" dirty="0" err="1">
                <a:solidFill>
                  <a:srgbClr val="FFFFFF"/>
                </a:solidFill>
              </a:rPr>
              <a:t>başaramadıkları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ima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edilen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kadınlarla</a:t>
            </a:r>
            <a:r>
              <a:rPr lang="en-US" sz="3200" i="1" dirty="0">
                <a:solidFill>
                  <a:srgbClr val="FFFFFF"/>
                </a:solidFill>
              </a:rPr>
              <a:t> </a:t>
            </a:r>
            <a:r>
              <a:rPr lang="en-US" sz="3200" i="1" dirty="0" err="1">
                <a:solidFill>
                  <a:srgbClr val="FFFFFF"/>
                </a:solidFill>
              </a:rPr>
              <a:t>ilişkilendirilir</a:t>
            </a:r>
            <a:r>
              <a:rPr lang="en-US" sz="3200" i="1" dirty="0">
                <a:solidFill>
                  <a:srgbClr val="FFFFFF"/>
                </a:solidFill>
              </a:rPr>
              <a:t>”. </a:t>
            </a:r>
          </a:p>
          <a:p>
            <a:pPr marL="0" indent="0">
              <a:buNone/>
            </a:pPr>
            <a:endParaRPr lang="en-US" sz="2000" i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Sara Ahmed, </a:t>
            </a:r>
            <a:r>
              <a:rPr lang="en-US" sz="2000" dirty="0" err="1">
                <a:solidFill>
                  <a:srgbClr val="FFFFFF"/>
                </a:solidFill>
              </a:rPr>
              <a:t>Duyguların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Kültürel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Politikası</a:t>
            </a:r>
            <a:r>
              <a:rPr lang="en-US" sz="2000" dirty="0">
                <a:solidFill>
                  <a:srgbClr val="FFFFFF"/>
                </a:solidFill>
              </a:rPr>
              <a:t>, s11</a:t>
            </a:r>
          </a:p>
        </p:txBody>
      </p:sp>
    </p:spTree>
    <p:extLst>
      <p:ext uri="{BB962C8B-B14F-4D97-AF65-F5344CB8AC3E}">
        <p14:creationId xmlns:p14="http://schemas.microsoft.com/office/powerpoint/2010/main" val="139131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95000"/>
              </a:schemeClr>
              <a:schemeClr val="bg1">
                <a:shade val="92000"/>
                <a:satMod val="115000"/>
              </a:schemeClr>
            </a:duotone>
          </a:blip>
          <a:tile tx="0" ty="0" sx="60000" sy="6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6F8A2C-B8CF-4B20-9A73-2ADCF6302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D4A0A6-B3AA-E549-8614-CFF30E49F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520" y="1272800"/>
            <a:ext cx="6544620" cy="4312402"/>
          </a:xfrm>
        </p:spPr>
        <p:txBody>
          <a:bodyPr anchor="ctr">
            <a:normAutofit/>
          </a:bodyPr>
          <a:lstStyle/>
          <a:p>
            <a:pPr algn="r"/>
            <a:r>
              <a:rPr lang="en-US" dirty="0" err="1">
                <a:solidFill>
                  <a:schemeClr val="tx1"/>
                </a:solidFill>
              </a:rPr>
              <a:t>Duyguları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nerede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aramalıyız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96787-04BE-0041-8C8E-1A55EDE3A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3440" y="1272800"/>
            <a:ext cx="2481307" cy="4312402"/>
          </a:xfrm>
        </p:spPr>
        <p:txBody>
          <a:bodyPr anchor="ctr">
            <a:normAutofit/>
          </a:bodyPr>
          <a:lstStyle/>
          <a:p>
            <a:pPr algn="l"/>
            <a:endParaRPr lang="en-US" sz="20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829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3200" i="1" dirty="0">
                <a:solidFill>
                  <a:schemeClr val="bg1"/>
                </a:solidFill>
              </a:rPr>
              <a:t>“</a:t>
            </a:r>
            <a:r>
              <a:rPr lang="en-US" sz="3200" i="1" dirty="0" err="1">
                <a:solidFill>
                  <a:schemeClr val="bg1"/>
                </a:solidFill>
              </a:rPr>
              <a:t>Eğer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duygular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nesnelerin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ürünü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olmayıp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nesnelerle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u="sng" dirty="0" err="1">
                <a:solidFill>
                  <a:schemeClr val="bg1"/>
                </a:solidFill>
              </a:rPr>
              <a:t>temasla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şekilleniyorsa</a:t>
            </a:r>
            <a:r>
              <a:rPr lang="en-US" sz="3200" i="1" dirty="0">
                <a:solidFill>
                  <a:schemeClr val="bg1"/>
                </a:solidFill>
              </a:rPr>
              <a:t>, o zaman </a:t>
            </a:r>
            <a:r>
              <a:rPr lang="en-US" sz="3200" i="1" dirty="0" err="1">
                <a:solidFill>
                  <a:schemeClr val="bg1"/>
                </a:solidFill>
              </a:rPr>
              <a:t>duygular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u="sng" dirty="0" err="1">
                <a:solidFill>
                  <a:schemeClr val="bg1"/>
                </a:solidFill>
              </a:rPr>
              <a:t>öznenin</a:t>
            </a:r>
            <a:r>
              <a:rPr lang="en-US" sz="3200" i="1" u="sng" dirty="0">
                <a:solidFill>
                  <a:schemeClr val="bg1"/>
                </a:solidFill>
              </a:rPr>
              <a:t> </a:t>
            </a:r>
            <a:r>
              <a:rPr lang="en-US" sz="3200" i="1" u="sng" dirty="0" err="1">
                <a:solidFill>
                  <a:schemeClr val="bg1"/>
                </a:solidFill>
              </a:rPr>
              <a:t>ya</a:t>
            </a:r>
            <a:r>
              <a:rPr lang="en-US" sz="3200" i="1" u="sng" dirty="0">
                <a:solidFill>
                  <a:schemeClr val="bg1"/>
                </a:solidFill>
              </a:rPr>
              <a:t> da </a:t>
            </a:r>
            <a:r>
              <a:rPr lang="en-US" sz="3200" i="1" u="sng" dirty="0" err="1">
                <a:solidFill>
                  <a:schemeClr val="bg1"/>
                </a:solidFill>
              </a:rPr>
              <a:t>nesnenin</a:t>
            </a:r>
            <a:r>
              <a:rPr lang="en-US" sz="3200" i="1" u="sng" dirty="0">
                <a:solidFill>
                  <a:schemeClr val="bg1"/>
                </a:solidFill>
              </a:rPr>
              <a:t> </a:t>
            </a:r>
            <a:r>
              <a:rPr lang="en-US" sz="3200" i="1" dirty="0">
                <a:solidFill>
                  <a:schemeClr val="bg1"/>
                </a:solidFill>
              </a:rPr>
              <a:t>“</a:t>
            </a:r>
            <a:r>
              <a:rPr lang="en-US" sz="3200" i="1" dirty="0" err="1">
                <a:solidFill>
                  <a:schemeClr val="bg1"/>
                </a:solidFill>
              </a:rPr>
              <a:t>içinde</a:t>
            </a:r>
            <a:r>
              <a:rPr lang="en-US" sz="3200" i="1" dirty="0">
                <a:solidFill>
                  <a:schemeClr val="bg1"/>
                </a:solidFill>
              </a:rPr>
              <a:t>” </a:t>
            </a:r>
            <a:r>
              <a:rPr lang="en-US" sz="3200" i="1" dirty="0" err="1">
                <a:solidFill>
                  <a:schemeClr val="bg1"/>
                </a:solidFill>
              </a:rPr>
              <a:t>deyip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geçemeyiz</a:t>
            </a:r>
            <a:r>
              <a:rPr lang="en-US" sz="3200" i="1" dirty="0">
                <a:solidFill>
                  <a:schemeClr val="bg1"/>
                </a:solidFill>
              </a:rPr>
              <a:t>. Bu durum, </a:t>
            </a:r>
            <a:r>
              <a:rPr lang="en-US" sz="3200" i="1" dirty="0" err="1">
                <a:solidFill>
                  <a:schemeClr val="bg1"/>
                </a:solidFill>
              </a:rPr>
              <a:t>duyguların</a:t>
            </a:r>
            <a:r>
              <a:rPr lang="en-US" sz="3200" i="1" dirty="0">
                <a:solidFill>
                  <a:schemeClr val="bg1"/>
                </a:solidFill>
              </a:rPr>
              <a:t>, </a:t>
            </a:r>
            <a:r>
              <a:rPr lang="en-US" sz="3200" i="1" dirty="0" err="1">
                <a:solidFill>
                  <a:schemeClr val="bg1"/>
                </a:solidFill>
              </a:rPr>
              <a:t>özne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ya</a:t>
            </a:r>
            <a:r>
              <a:rPr lang="en-US" sz="3200" i="1" dirty="0">
                <a:solidFill>
                  <a:schemeClr val="bg1"/>
                </a:solidFill>
              </a:rPr>
              <a:t> da </a:t>
            </a:r>
            <a:r>
              <a:rPr lang="en-US" sz="3200" i="1" dirty="0" err="1">
                <a:solidFill>
                  <a:schemeClr val="bg1"/>
                </a:solidFill>
              </a:rPr>
              <a:t>nesnelerin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içinde</a:t>
            </a:r>
            <a:r>
              <a:rPr lang="en-US" sz="3200" i="1" dirty="0">
                <a:solidFill>
                  <a:schemeClr val="bg1"/>
                </a:solidFill>
              </a:rPr>
              <a:t> “</a:t>
            </a:r>
            <a:r>
              <a:rPr lang="en-US" sz="3200" i="1" dirty="0" err="1">
                <a:solidFill>
                  <a:schemeClr val="bg1"/>
                </a:solidFill>
              </a:rPr>
              <a:t>ikamet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eden</a:t>
            </a:r>
            <a:r>
              <a:rPr lang="en-US" sz="3200" i="1" dirty="0">
                <a:solidFill>
                  <a:schemeClr val="bg1"/>
                </a:solidFill>
              </a:rPr>
              <a:t>” </a:t>
            </a:r>
            <a:r>
              <a:rPr lang="en-US" sz="3200" i="1" dirty="0" err="1">
                <a:solidFill>
                  <a:schemeClr val="bg1"/>
                </a:solidFill>
              </a:rPr>
              <a:t>şeyler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olarak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yorumlanmayacağı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anlamına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gelmez</a:t>
            </a:r>
            <a:r>
              <a:rPr lang="en-US" sz="3200" i="1" dirty="0">
                <a:solidFill>
                  <a:schemeClr val="bg1"/>
                </a:solidFill>
              </a:rPr>
              <a:t>”. </a:t>
            </a:r>
          </a:p>
          <a:p>
            <a:pPr marL="0" indent="0">
              <a:buNone/>
            </a:pPr>
            <a:endParaRPr lang="en-US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Sara Ahmed,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Kültürel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Politikası</a:t>
            </a:r>
            <a:r>
              <a:rPr lang="en-US" dirty="0">
                <a:solidFill>
                  <a:schemeClr val="bg1"/>
                </a:solidFill>
              </a:rPr>
              <a:t>, s15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411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776</Words>
  <Application>Microsoft Macintosh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Century Gothic</vt:lpstr>
      <vt:lpstr>Garamond</vt:lpstr>
      <vt:lpstr>Gill Sans MT</vt:lpstr>
      <vt:lpstr>SavonVTI</vt:lpstr>
      <vt:lpstr>Duygular ve Toplum</vt:lpstr>
      <vt:lpstr>Sosyolojide Duygular</vt:lpstr>
      <vt:lpstr>Sosyolojide Duygular</vt:lpstr>
      <vt:lpstr>Bazı kavramlar</vt:lpstr>
      <vt:lpstr>Bazı kavramlar</vt:lpstr>
      <vt:lpstr>Bazı kavramlar</vt:lpstr>
      <vt:lpstr>PowerPoint Presentation</vt:lpstr>
      <vt:lpstr>Duyguları nerede aramalıyız?</vt:lpstr>
      <vt:lpstr>PowerPoint Presentation</vt:lpstr>
      <vt:lpstr>Tesir / Duygu</vt:lpstr>
      <vt:lpstr>Duygular nasıl oluşur?</vt:lpstr>
      <vt:lpstr>Duygular nasıl oluşur?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2</cp:revision>
  <dcterms:created xsi:type="dcterms:W3CDTF">2019-10-14T13:51:37Z</dcterms:created>
  <dcterms:modified xsi:type="dcterms:W3CDTF">2019-10-14T13:55:39Z</dcterms:modified>
</cp:coreProperties>
</file>