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8" name="7 Başlık"/>
          <p:cNvSpPr>
            <a:spLocks noGrp="1"/>
          </p:cNvSpPr>
          <p:nvPr>
            <p:ph type="ctrTitle" hasCustomPrompt="1"/>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38"/>
            <a:ext cx="60198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İçerik Yer Tutucusu"/>
          <p:cNvSpPr>
            <a:spLocks noGrp="1"/>
          </p:cNvSpPr>
          <p:nvPr>
            <p:ph sz="quarter" idx="1" hasCustomPrompt="1"/>
          </p:nvPr>
        </p:nvSpPr>
        <p:spPr>
          <a:xfrm>
            <a:off x="457200" y="1219200"/>
            <a:ext cx="8229600"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9" name="8 İçerik Yer Tutucusu"/>
          <p:cNvSpPr>
            <a:spLocks noGrp="1"/>
          </p:cNvSpPr>
          <p:nvPr>
            <p:ph sz="quarter" idx="1" hasCustomPrompt="1"/>
          </p:nvPr>
        </p:nvSpPr>
        <p:spPr>
          <a:xfrm>
            <a:off x="457200" y="1219200"/>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1" name="10 İçerik Yer Tutucusu"/>
          <p:cNvSpPr>
            <a:spLocks noGrp="1"/>
          </p:cNvSpPr>
          <p:nvPr>
            <p:ph sz="quarter" idx="2" hasCustomPrompt="1"/>
          </p:nvPr>
        </p:nvSpPr>
        <p:spPr>
          <a:xfrm>
            <a:off x="4632198" y="1216152"/>
            <a:ext cx="4041648" cy="493776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1" name="10 İçerik Yer Tutucusu"/>
          <p:cNvSpPr>
            <a:spLocks noGrp="1"/>
          </p:cNvSpPr>
          <p:nvPr>
            <p:ph sz="quarter" idx="2" hasCustomPrompt="1"/>
          </p:nvPr>
        </p:nvSpPr>
        <p:spPr>
          <a:xfrm>
            <a:off x="457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quarter" idx="4" hasCustomPrompt="1"/>
          </p:nvPr>
        </p:nvSpPr>
        <p:spPr>
          <a:xfrm>
            <a:off x="4648200" y="2133600"/>
            <a:ext cx="4038600" cy="40386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hasCustomPrompt="1"/>
          </p:nvPr>
        </p:nvSpPr>
        <p:spPr>
          <a:xfrm>
            <a:off x="304800" y="304800"/>
            <a:ext cx="5715000" cy="5715000"/>
          </a:xfrm>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hasCustomPrompt="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hasCustomPrompt="1"/>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panose="05040102010807070707"/>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panose="05040102010807070707"/>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panose="05040102010807070707"/>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panose="05000000000000000000"/>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panose="05000000000000000000"/>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panose="05040102010807070707"/>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panose="05040102010807070707"/>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panose="05040102010807070707"/>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panose="05040102010807070707"/>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anose="020F0502020204030204" pitchFamily="34" charset="0"/>
                <a:cs typeface="Calibri" panose="020F0502020204030204" pitchFamily="34" charset="0"/>
              </a:rPr>
              <a:t>Dersin Adı: Gruplarla Sosyal Hizmet</a:t>
            </a:r>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Sorumlu Öğretim Üyesi: Prof. Dr. Veli DUYAN</a:t>
            </a:r>
            <a:endParaRPr lang="tr-TR" sz="3000" dirty="0" smtClean="0">
              <a:solidFill>
                <a:schemeClr val="tx1"/>
              </a:solidFill>
              <a:latin typeface="Calibri" panose="020F0502020204030204" pitchFamily="34" charset="0"/>
              <a:cs typeface="Calibri" panose="020F0502020204030204" pitchFamily="34" charset="0"/>
            </a:endParaRPr>
          </a:p>
          <a:p>
            <a:pPr algn="just"/>
            <a:endParaRPr lang="tr-TR" sz="3000" dirty="0" smtClean="0">
              <a:solidFill>
                <a:schemeClr val="tx1"/>
              </a:solidFill>
              <a:latin typeface="Calibri" panose="020F0502020204030204" pitchFamily="34" charset="0"/>
              <a:cs typeface="Calibri" panose="020F0502020204030204" pitchFamily="34" charset="0"/>
            </a:endParaRPr>
          </a:p>
          <a:p>
            <a:pPr algn="just"/>
            <a:r>
              <a:rPr lang="tr-TR" sz="3000" dirty="0" smtClean="0">
                <a:solidFill>
                  <a:schemeClr val="tx1"/>
                </a:solidFill>
                <a:latin typeface="Calibri" panose="020F0502020204030204" pitchFamily="34" charset="0"/>
                <a:cs typeface="Calibri" panose="020F0502020204030204" pitchFamily="34" charset="0"/>
              </a:rPr>
              <a:t>Konu:</a:t>
            </a:r>
            <a:r>
              <a:rPr lang="nn-NO" sz="3200" dirty="0" smtClean="0"/>
              <a:t>Gruplarla sosyal hizmet müdahalesini planlama I</a:t>
            </a:r>
            <a:r>
              <a:rPr lang="tr-TR" sz="3200" smtClean="0"/>
              <a:t>I</a:t>
            </a:r>
            <a:endParaRPr lang="tr-TR" sz="3000" dirty="0" smtClean="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Olası Destek Kaynaklarını ve Olası Üyeleri Belirleme </a:t>
            </a:r>
            <a:endParaRPr lang="tr-TR" dirty="0"/>
          </a:p>
        </p:txBody>
      </p:sp>
      <p:sp>
        <p:nvSpPr>
          <p:cNvPr id="3" name="2 İçerik Yer Tutucusu"/>
          <p:cNvSpPr>
            <a:spLocks noGrp="1"/>
          </p:cNvSpPr>
          <p:nvPr>
            <p:ph sz="quarter" idx="1"/>
          </p:nvPr>
        </p:nvSpPr>
        <p:spPr>
          <a:xfrm>
            <a:off x="457200" y="1772816"/>
            <a:ext cx="8229600" cy="4384144"/>
          </a:xfrm>
        </p:spPr>
        <p:txBody>
          <a:bodyPr/>
          <a:lstStyle/>
          <a:p>
            <a:pPr algn="just"/>
            <a:r>
              <a:rPr lang="tr-TR" dirty="0" smtClean="0"/>
              <a:t>Kurum ve müracaatçıları, doğal olarak birbirlerine bağlı oldukları için, hem grubun gerçekleştirildiği kurumu, hem de ulaşılabilir olası üye tiplerini göz önünde bulundurmak önemlidir. Bu etmenler, bir grubun başarısına ve daha da önemlisi yok olmasına katkıda bulunabilir.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Üyeleri </a:t>
            </a:r>
            <a:r>
              <a:rPr lang="tr-TR" b="1" dirty="0" smtClean="0"/>
              <a:t>Seçme</a:t>
            </a:r>
            <a:endParaRPr lang="tr-TR" dirty="0"/>
          </a:p>
        </p:txBody>
      </p:sp>
      <p:sp>
        <p:nvSpPr>
          <p:cNvPr id="3" name="2 İçerik Yer Tutucusu"/>
          <p:cNvSpPr>
            <a:spLocks noGrp="1"/>
          </p:cNvSpPr>
          <p:nvPr>
            <p:ph sz="quarter" idx="1"/>
          </p:nvPr>
        </p:nvSpPr>
        <p:spPr/>
        <p:txBody>
          <a:bodyPr/>
          <a:lstStyle/>
          <a:p>
            <a:r>
              <a:rPr lang="tr-TR" dirty="0" smtClean="0"/>
              <a:t>Önerilen </a:t>
            </a:r>
            <a:r>
              <a:rPr lang="tr-TR" dirty="0" smtClean="0"/>
              <a:t>bir grubun hayata geçirilmesinde grup üyelerini seçme önemli bir basamaktır. Bu sürecin etkili olabilmesi için gruba katılacak yeterli sayıda olası üye bulunmalıdır. Gruba katılım için hem kurum içinden hem de dışından havale kaynakları belirlenmelidir.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Grup Kompozisyonunu </a:t>
            </a:r>
            <a:r>
              <a:rPr lang="tr-TR" b="1" dirty="0" smtClean="0"/>
              <a:t>Belirleme</a:t>
            </a:r>
            <a:endParaRPr lang="tr-TR" dirty="0"/>
          </a:p>
        </p:txBody>
      </p:sp>
      <p:sp>
        <p:nvSpPr>
          <p:cNvPr id="3" name="2 İçerik Yer Tutucusu"/>
          <p:cNvSpPr>
            <a:spLocks noGrp="1"/>
          </p:cNvSpPr>
          <p:nvPr>
            <p:ph sz="quarter" idx="1"/>
          </p:nvPr>
        </p:nvSpPr>
        <p:spPr/>
        <p:txBody>
          <a:bodyPr/>
          <a:lstStyle/>
          <a:p>
            <a:r>
              <a:rPr lang="tr-TR" dirty="0" smtClean="0"/>
              <a:t>Grup </a:t>
            </a:r>
            <a:r>
              <a:rPr lang="tr-TR" dirty="0" smtClean="0"/>
              <a:t>oluştururken, grubun boyutu, görüşmelerin sıklığı ve süresi, zaman sınırları, grubun açık veya kapalı olma durumu, üyelerin demografik özellikleri ve grubun yapılacağı yer göz önünde bulundurulmalıdır.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Üyeleri Gruba </a:t>
            </a:r>
            <a:r>
              <a:rPr lang="tr-TR" b="1" dirty="0" smtClean="0"/>
              <a:t>Yönlendirme</a:t>
            </a:r>
            <a:endParaRPr lang="tr-TR" dirty="0"/>
          </a:p>
        </p:txBody>
      </p:sp>
      <p:sp>
        <p:nvSpPr>
          <p:cNvPr id="3" name="2 İçerik Yer Tutucusu"/>
          <p:cNvSpPr>
            <a:spLocks noGrp="1"/>
          </p:cNvSpPr>
          <p:nvPr>
            <p:ph sz="quarter" idx="1"/>
          </p:nvPr>
        </p:nvSpPr>
        <p:spPr/>
        <p:txBody>
          <a:bodyPr/>
          <a:lstStyle/>
          <a:p>
            <a:r>
              <a:rPr lang="tr-TR" dirty="0" smtClean="0"/>
              <a:t>İnceleme </a:t>
            </a:r>
            <a:r>
              <a:rPr lang="tr-TR" dirty="0" smtClean="0"/>
              <a:t>süreci tamamlandığında ve grup oluşturulduğunda, üyeler gruba yönlenmelidir. Bu çoğunlukla ilk grup oturumunda veya değerlendirme görüşmesinde gerçekleştirilebilmektedir.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Grup Ortamını </a:t>
            </a:r>
            <a:r>
              <a:rPr lang="tr-TR" b="1" dirty="0" smtClean="0"/>
              <a:t>Hazırlama</a:t>
            </a:r>
            <a:endParaRPr lang="tr-TR" dirty="0"/>
          </a:p>
        </p:txBody>
      </p:sp>
      <p:sp>
        <p:nvSpPr>
          <p:cNvPr id="3" name="2 İçerik Yer Tutucusu"/>
          <p:cNvSpPr>
            <a:spLocks noGrp="1"/>
          </p:cNvSpPr>
          <p:nvPr>
            <p:ph sz="quarter" idx="1"/>
          </p:nvPr>
        </p:nvSpPr>
        <p:spPr/>
        <p:txBody>
          <a:bodyPr/>
          <a:lstStyle/>
          <a:p>
            <a:r>
              <a:rPr lang="tr-TR" dirty="0" smtClean="0"/>
              <a:t>Bir </a:t>
            </a:r>
            <a:r>
              <a:rPr lang="tr-TR" dirty="0" smtClean="0"/>
              <a:t>grup ortamını hazırlamak tipik olarak üç etmeni göz önünde bulundurmayı gerektirir: 1) fiziksel ortamı hazırlama 2) mali desteği güvence altına alma ve 3) özel düzenlemeleri yapma. Sosyal hizmet uzmanları, çoğu kez ortam içinde ortaya çıkan etmenleri kontrol edemeyebilir.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Süre</a:t>
            </a:r>
            <a:endParaRPr lang="tr-TR" dirty="0"/>
          </a:p>
        </p:txBody>
      </p:sp>
      <p:sp>
        <p:nvSpPr>
          <p:cNvPr id="3" name="2 İçerik Yer Tutucusu"/>
          <p:cNvSpPr>
            <a:spLocks noGrp="1"/>
          </p:cNvSpPr>
          <p:nvPr>
            <p:ph sz="quarter" idx="1"/>
          </p:nvPr>
        </p:nvSpPr>
        <p:spPr/>
        <p:txBody>
          <a:bodyPr/>
          <a:lstStyle/>
          <a:p>
            <a:r>
              <a:rPr lang="tr-TR" dirty="0" smtClean="0"/>
              <a:t>Grup </a:t>
            </a:r>
            <a:r>
              <a:rPr lang="tr-TR" dirty="0" smtClean="0"/>
              <a:t>için sürenin ne olacağı planlama aşamasının bir parçasıdır. Bazı gruplar aylar boyunca, bazıları ise tek oturum olarak tasarlanır. Diğer süreler ise bu iki üç süre arasındadır. Kurulmakta olan grubun süresi grubun amaçları ve hangi ihtiyaçların karşılanmak istendiğine göre gerçekçi olarak düşünülmelidir.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İçerik</a:t>
            </a:r>
            <a:endParaRPr lang="tr-TR" dirty="0"/>
          </a:p>
        </p:txBody>
      </p:sp>
      <p:sp>
        <p:nvSpPr>
          <p:cNvPr id="3" name="2 İçerik Yer Tutucusu"/>
          <p:cNvSpPr>
            <a:spLocks noGrp="1"/>
          </p:cNvSpPr>
          <p:nvPr>
            <p:ph sz="quarter" idx="1"/>
          </p:nvPr>
        </p:nvSpPr>
        <p:spPr/>
        <p:txBody>
          <a:bodyPr/>
          <a:lstStyle/>
          <a:p>
            <a:r>
              <a:rPr lang="tr-TR" dirty="0" smtClean="0"/>
              <a:t>Gruplar </a:t>
            </a:r>
            <a:r>
              <a:rPr lang="tr-TR" dirty="0" smtClean="0"/>
              <a:t>bazı işler yapar. Üyeler bazı belirli şeylerden bahseder; sözsüz bir şekilde bazı mesajlar iletirler; aktivitelere katılırlar.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sym typeface="+mn-ea"/>
              </a:rPr>
              <a:t>Kaynaklar</a:t>
            </a:r>
            <a:endParaRPr lang="tr-TR" altLang="en-US">
              <a:sym typeface="+mn-ea"/>
            </a:endParaRPr>
          </a:p>
        </p:txBody>
      </p:sp>
      <p:sp>
        <p:nvSpPr>
          <p:cNvPr id="3" name="Content Placeholder 2"/>
          <p:cNvSpPr>
            <a:spLocks noGrp="1"/>
          </p:cNvSpPr>
          <p:nvPr>
            <p:ph sz="quarter" idx="1"/>
          </p:nvPr>
        </p:nvSpPr>
        <p:spPr/>
        <p:txBody>
          <a:bodyPr/>
          <a:p>
            <a:endParaRPr lang="tr-TR" altLang="en-US"/>
          </a:p>
          <a:p>
            <a:r>
              <a:rPr lang="tr-TR" altLang="en-US"/>
              <a:t>Duyan, V. (2016). Sosyal Hizmet Temelleri Yaklaşımları  Müdahale Yöntemleri. Sosyal Çalışma Yayınları. Ankara.</a:t>
            </a:r>
            <a:endParaRPr lang="tr-TR" altLang="en-US"/>
          </a:p>
          <a:p>
            <a:r>
              <a:rPr lang="tr-TR" altLang="en-US"/>
              <a:t>Turan N. (2009). Sosyal Kişisel Çalışma: Birey ve Aileler İçin Sosyal Hizmet. (Ed. V. Duyan) Ankara: Aydınlar Matbaacılık.</a:t>
            </a:r>
            <a:endParaRPr lang="tr-TR"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Origin</Template>
  <TotalTime>0</TotalTime>
  <Words>2240</Words>
  <Application>WPS Presentation</Application>
  <PresentationFormat>Ekran Gösterisi (4:3)</PresentationFormat>
  <Paragraphs>40</Paragraphs>
  <Slides>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9</vt:i4>
      </vt:variant>
    </vt:vector>
  </HeadingPairs>
  <TitlesOfParts>
    <vt:vector size="21" baseType="lpstr">
      <vt:lpstr>Arial</vt:lpstr>
      <vt:lpstr>SimSun</vt:lpstr>
      <vt:lpstr>Wingdings</vt:lpstr>
      <vt:lpstr>Wingdings 3</vt:lpstr>
      <vt:lpstr>Wingdings</vt:lpstr>
      <vt:lpstr>Calibri</vt:lpstr>
      <vt:lpstr>Gill Sans MT</vt:lpstr>
      <vt:lpstr>Bookman Old Style</vt:lpstr>
      <vt:lpstr>Microsoft YaHei</vt:lpstr>
      <vt:lpstr/>
      <vt:lpstr>Arial Unicode MS</vt:lpstr>
      <vt:lpstr>Kaynak</vt:lpstr>
      <vt:lpstr>Ankara Üniversitesi  Sağlık Bilimleri Fakültesi Sosyal Hizmet Bölümü</vt:lpstr>
      <vt:lpstr>Olası Destek Kaynaklarını ve Olası Üyeleri Belirleme </vt:lpstr>
      <vt:lpstr>Üyeleri Seçme</vt:lpstr>
      <vt:lpstr>Grup Kompozisyonunu Belirleme</vt:lpstr>
      <vt:lpstr>Üyeleri Gruba Yönlendirme</vt:lpstr>
      <vt:lpstr>Grup Ortamını Hazırlama</vt:lpstr>
      <vt:lpstr>Süre</vt:lpstr>
      <vt:lpstr>İçerik</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münevver göker</cp:lastModifiedBy>
  <cp:revision>8</cp:revision>
  <dcterms:created xsi:type="dcterms:W3CDTF">2017-04-26T08:36:00Z</dcterms:created>
  <dcterms:modified xsi:type="dcterms:W3CDTF">2020-04-28T20:09:02Z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1033-11.2.0.9281</vt:lpwstr>
  </property>
</Properties>
</file>