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61" r:id="rId3"/>
    <p:sldId id="262" r:id="rId4"/>
    <p:sldId id="266" r:id="rId5"/>
    <p:sldId id="263" r:id="rId6"/>
    <p:sldId id="267" r:id="rId7"/>
    <p:sldId id="264" r:id="rId8"/>
    <p:sldId id="268" r:id="rId9"/>
    <p:sldId id="265"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0" autoAdjust="0"/>
    <p:restoredTop sz="94660"/>
  </p:normalViewPr>
  <p:slideViewPr>
    <p:cSldViewPr snapToGrid="0">
      <p:cViewPr varScale="1">
        <p:scale>
          <a:sx n="59" d="100"/>
          <a:sy n="59" d="100"/>
        </p:scale>
        <p:origin x="90" y="4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CB00EC57-FB2F-424B-BA20-7A80B7CB7A27}"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1605800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B00EC57-FB2F-424B-BA20-7A80B7CB7A27}"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4262369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B00EC57-FB2F-424B-BA20-7A80B7CB7A27}"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6781D59-6201-4B17-962C-FF7A4A3BC03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69811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B00EC57-FB2F-424B-BA20-7A80B7CB7A27}"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32147189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B00EC57-FB2F-424B-BA20-7A80B7CB7A27}"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6781D59-6201-4B17-962C-FF7A4A3BC03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359760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CB00EC57-FB2F-424B-BA20-7A80B7CB7A27}"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22697766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B00EC57-FB2F-424B-BA20-7A80B7CB7A27}"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3976397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B00EC57-FB2F-424B-BA20-7A80B7CB7A27}"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2177112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B00EC57-FB2F-424B-BA20-7A80B7CB7A27}"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3918837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CB00EC57-FB2F-424B-BA20-7A80B7CB7A27}"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1230175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B00EC57-FB2F-424B-BA20-7A80B7CB7A27}"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271932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B00EC57-FB2F-424B-BA20-7A80B7CB7A27}"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4270309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B00EC57-FB2F-424B-BA20-7A80B7CB7A27}"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1446723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00EC57-FB2F-424B-BA20-7A80B7CB7A27}"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1987573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B00EC57-FB2F-424B-BA20-7A80B7CB7A27}"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168827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B00EC57-FB2F-424B-BA20-7A80B7CB7A27}"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6781D59-6201-4B17-962C-FF7A4A3BC037}" type="slidenum">
              <a:rPr lang="tr-TR" smtClean="0"/>
              <a:t>‹#›</a:t>
            </a:fld>
            <a:endParaRPr lang="tr-TR"/>
          </a:p>
        </p:txBody>
      </p:sp>
    </p:spTree>
    <p:extLst>
      <p:ext uri="{BB962C8B-B14F-4D97-AF65-F5344CB8AC3E}">
        <p14:creationId xmlns:p14="http://schemas.microsoft.com/office/powerpoint/2010/main" val="405763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B00EC57-FB2F-424B-BA20-7A80B7CB7A27}"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6781D59-6201-4B17-962C-FF7A4A3BC037}" type="slidenum">
              <a:rPr lang="tr-TR" smtClean="0"/>
              <a:t>‹#›</a:t>
            </a:fld>
            <a:endParaRPr lang="tr-TR"/>
          </a:p>
        </p:txBody>
      </p:sp>
    </p:spTree>
    <p:extLst>
      <p:ext uri="{BB962C8B-B14F-4D97-AF65-F5344CB8AC3E}">
        <p14:creationId xmlns:p14="http://schemas.microsoft.com/office/powerpoint/2010/main" val="42848673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p:txBody>
          <a:bodyPr/>
          <a:lstStyle/>
          <a:p>
            <a:pPr eaLnBrk="1" hangingPunct="1"/>
            <a:r>
              <a:rPr lang="tr-TR" altLang="tr-TR" smtClean="0"/>
              <a:t>Anlatı Türleri</a:t>
            </a:r>
          </a:p>
        </p:txBody>
      </p:sp>
      <p:sp>
        <p:nvSpPr>
          <p:cNvPr id="3" name="2 Alt Başlık"/>
          <p:cNvSpPr>
            <a:spLocks noGrp="1"/>
          </p:cNvSpPr>
          <p:nvPr>
            <p:ph type="subTitle" idx="1"/>
          </p:nvPr>
        </p:nvSpPr>
        <p:spPr/>
        <p:txBody>
          <a:bodyPr rtlCol="0">
            <a:normAutofit/>
          </a:bodyPr>
          <a:lstStyle/>
          <a:p>
            <a:pPr>
              <a:defRPr/>
            </a:pPr>
            <a:r>
              <a:rPr lang="tr-TR" dirty="0" smtClean="0"/>
              <a:t>Dua- Beddua (Alkış-Kargış)- Atasözü- Deyim- Tekerleme- Bilmece</a:t>
            </a:r>
          </a:p>
        </p:txBody>
      </p:sp>
    </p:spTree>
    <p:extLst>
      <p:ext uri="{BB962C8B-B14F-4D97-AF65-F5344CB8AC3E}">
        <p14:creationId xmlns:p14="http://schemas.microsoft.com/office/powerpoint/2010/main" val="3770331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311626" y="1578428"/>
            <a:ext cx="8915400" cy="3777622"/>
          </a:xfrm>
        </p:spPr>
        <p:txBody>
          <a:bodyPr>
            <a:normAutofit fontScale="92500" lnSpcReduction="20000"/>
          </a:bodyPr>
          <a:lstStyle/>
          <a:p>
            <a:pPr algn="just"/>
            <a:r>
              <a:rPr lang="tr-TR" altLang="tr-TR" sz="2400" dirty="0">
                <a:latin typeface="Arial" panose="020B0604020202020204" pitchFamily="34" charset="0"/>
                <a:cs typeface="Arial" panose="020B0604020202020204" pitchFamily="34" charset="0"/>
              </a:rPr>
              <a:t>Bu sebeple, o devrin insanları, kendileri için zararlı gördükleri bütün varlıkların adlarını söylemekten sakınmışlardır. Bu inanış çerçevesinde, insanlar kendi aralarında konuşurlarken bazı zararlıların isimlerini söylemeyerek, yerine farklı isimler kullanmışlardır (</a:t>
            </a:r>
            <a:r>
              <a:rPr lang="tr-TR" altLang="tr-TR" sz="2400" dirty="0" err="1">
                <a:latin typeface="Arial" panose="020B0604020202020204" pitchFamily="34" charset="0"/>
                <a:cs typeface="Arial" panose="020B0604020202020204" pitchFamily="34" charset="0"/>
              </a:rPr>
              <a:t>Soltan</a:t>
            </a:r>
            <a:r>
              <a:rPr lang="tr-TR" altLang="tr-TR" sz="2400" dirty="0">
                <a:latin typeface="Arial" panose="020B0604020202020204" pitchFamily="34" charset="0"/>
                <a:cs typeface="Arial" panose="020B0604020202020204" pitchFamily="34" charset="0"/>
              </a:rPr>
              <a:t> 1984: 13). Bir avcı, vuracağı hayvanın, kuşun adını açık bir şekilde değil, onların anlayamayacağı dilden, gizli olarak söyler veya sembollerle ifade ederlermiş. Bu sırlı veya sembolik sözler, farklı benzetmeler, bilmecelerin ortaya çıkmasına sebep olmuştur.</a:t>
            </a:r>
          </a:p>
          <a:p>
            <a:pPr>
              <a:buNone/>
            </a:pPr>
            <a:r>
              <a:rPr lang="tr-TR" altLang="tr-TR" sz="2400" dirty="0">
                <a:latin typeface="Arial" panose="020B0604020202020204" pitchFamily="34" charset="0"/>
                <a:cs typeface="Arial" panose="020B0604020202020204" pitchFamily="34" charset="0"/>
              </a:rPr>
              <a:t>		</a:t>
            </a:r>
            <a:r>
              <a:rPr lang="tr-TR" altLang="tr-TR" sz="2400" b="1" dirty="0" err="1">
                <a:latin typeface="Arial" panose="020B0604020202020204" pitchFamily="34" charset="0"/>
                <a:cs typeface="Arial" panose="020B0604020202020204" pitchFamily="34" charset="0"/>
              </a:rPr>
              <a:t>Örn</a:t>
            </a:r>
            <a:r>
              <a:rPr lang="tr-TR" altLang="tr-TR" sz="2400" b="1" dirty="0">
                <a:latin typeface="Arial" panose="020B0604020202020204" pitchFamily="34" charset="0"/>
                <a:cs typeface="Arial" panose="020B0604020202020204" pitchFamily="34" charset="0"/>
              </a:rPr>
              <a:t>:</a:t>
            </a:r>
            <a:r>
              <a:rPr lang="tr-TR" altLang="tr-TR" sz="2400" dirty="0">
                <a:latin typeface="Arial" panose="020B0604020202020204" pitchFamily="34" charset="0"/>
                <a:cs typeface="Arial" panose="020B0604020202020204" pitchFamily="34" charset="0"/>
              </a:rPr>
              <a:t> Dede Korkut- Salur Kazan’ın Evinin Yağmalandığı </a:t>
            </a:r>
            <a:r>
              <a:rPr lang="tr-TR" altLang="tr-TR" sz="2400" dirty="0" err="1">
                <a:latin typeface="Arial" panose="020B0604020202020204" pitchFamily="34" charset="0"/>
                <a:cs typeface="Arial" panose="020B0604020202020204" pitchFamily="34" charset="0"/>
              </a:rPr>
              <a:t>Boy’da</a:t>
            </a:r>
            <a:r>
              <a:rPr lang="tr-TR" altLang="tr-TR" sz="2400" dirty="0">
                <a:latin typeface="Arial" panose="020B0604020202020204" pitchFamily="34" charset="0"/>
                <a:cs typeface="Arial" panose="020B0604020202020204" pitchFamily="34" charset="0"/>
              </a:rPr>
              <a:t> Salur Kazan’ın yolda karşılaştığı kurdu tasvir eden sözleri örnek verilebilir</a:t>
            </a:r>
            <a:r>
              <a:rPr lang="tr-TR" altLang="tr-TR" sz="2400" dirty="0"/>
              <a:t>. </a:t>
            </a:r>
          </a:p>
          <a:p>
            <a:endParaRPr lang="tr-TR" dirty="0"/>
          </a:p>
        </p:txBody>
      </p:sp>
    </p:spTree>
    <p:extLst>
      <p:ext uri="{BB962C8B-B14F-4D97-AF65-F5344CB8AC3E}">
        <p14:creationId xmlns:p14="http://schemas.microsoft.com/office/powerpoint/2010/main" val="1917601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p:cNvSpPr>
            <a:spLocks noGrp="1"/>
          </p:cNvSpPr>
          <p:nvPr>
            <p:ph type="title"/>
          </p:nvPr>
        </p:nvSpPr>
        <p:spPr/>
        <p:txBody>
          <a:bodyPr/>
          <a:lstStyle/>
          <a:p>
            <a:pPr eaLnBrk="1" hangingPunct="1"/>
            <a:r>
              <a:rPr lang="tr-TR" altLang="tr-TR" b="1" smtClean="0"/>
              <a:t>TEKERLEMELER </a:t>
            </a:r>
            <a:endParaRPr lang="tr-TR" altLang="tr-TR" smtClean="0"/>
          </a:p>
        </p:txBody>
      </p:sp>
      <p:sp>
        <p:nvSpPr>
          <p:cNvPr id="29699" name="2 İçerik Yer Tutucusu"/>
          <p:cNvSpPr>
            <a:spLocks noGrp="1"/>
          </p:cNvSpPr>
          <p:nvPr>
            <p:ph idx="1"/>
          </p:nvPr>
        </p:nvSpPr>
        <p:spPr/>
        <p:txBody>
          <a:bodyPr>
            <a:normAutofit fontScale="92500" lnSpcReduction="20000"/>
          </a:bodyPr>
          <a:lstStyle/>
          <a:p>
            <a:pPr algn="just" eaLnBrk="1" hangingPunct="1"/>
            <a:r>
              <a:rPr lang="tr-TR" altLang="tr-TR" sz="2000"/>
              <a:t>Tekerlemeler; şekil, konu, muhteva ve işlevleri bakımından sınırları tam ve kesin olarak çizilememiş halk edebiyatı ürünleridir. Bunun en önemli sebebi, tekerlemelerin daha çok bilmece, âşık şiiri, masal, ninni, oyun, halk hikâyesi, halk tiyatrosu gibi pek çok halk edebiyatı ve folklor türünün içinde yer almaları olsa gerektir. </a:t>
            </a:r>
          </a:p>
          <a:p>
            <a:pPr algn="just" eaLnBrk="1" hangingPunct="1"/>
            <a:r>
              <a:rPr lang="tr-TR" altLang="tr-TR" sz="2000"/>
              <a:t>Ancak başka hangi türle ilişkisi olursa olsun yine de tekerlemeleri farklı kılan şekil, muhteva ve anlatım özelliklerinin var olduğunu söylemek mümkündür. Ayrıca diğer türlerden tamamen bağımsız olan tekerlemeler de vardır. </a:t>
            </a:r>
          </a:p>
          <a:p>
            <a:pPr algn="just" eaLnBrk="1" hangingPunct="1"/>
            <a:r>
              <a:rPr lang="tr-TR" altLang="tr-TR" sz="2000"/>
              <a:t>Tekerleme türü daha ziyade çocuk folkloru ürünlerinde göze çarpar. Tekerlemelerin anlatımlarındaki çocuksu üslup da bunun bir yansımasıdır. Ancak bazı âşık edebiyatı ürünlerinde ve masallarda bulunan ve tekerleme olarak adlandırılan mizahi ve manzum konuşmalar büyüklere mahsus özellikler göstermektedir.</a:t>
            </a:r>
          </a:p>
          <a:p>
            <a:pPr eaLnBrk="1" hangingPunct="1"/>
            <a:endParaRPr lang="tr-TR" altLang="tr-TR" sz="2000"/>
          </a:p>
        </p:txBody>
      </p:sp>
    </p:spTree>
    <p:extLst>
      <p:ext uri="{BB962C8B-B14F-4D97-AF65-F5344CB8AC3E}">
        <p14:creationId xmlns:p14="http://schemas.microsoft.com/office/powerpoint/2010/main" val="4024499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p:cNvSpPr>
            <a:spLocks noGrp="1"/>
          </p:cNvSpPr>
          <p:nvPr>
            <p:ph type="title"/>
          </p:nvPr>
        </p:nvSpPr>
        <p:spPr/>
        <p:txBody>
          <a:bodyPr/>
          <a:lstStyle/>
          <a:p>
            <a:pPr algn="l" eaLnBrk="1" hangingPunct="1"/>
            <a:r>
              <a:rPr lang="tr-TR" altLang="tr-TR"/>
              <a:t>Tekerleme sözünün menşei hakkında iki görüş vardır:</a:t>
            </a:r>
          </a:p>
        </p:txBody>
      </p:sp>
      <p:sp>
        <p:nvSpPr>
          <p:cNvPr id="31747" name="2 İçerik Yer Tutucusu"/>
          <p:cNvSpPr>
            <a:spLocks noGrp="1"/>
          </p:cNvSpPr>
          <p:nvPr>
            <p:ph idx="1"/>
          </p:nvPr>
        </p:nvSpPr>
        <p:spPr>
          <a:xfrm>
            <a:off x="2589212" y="2149929"/>
            <a:ext cx="8915400" cy="3777622"/>
          </a:xfrm>
        </p:spPr>
        <p:txBody>
          <a:bodyPr>
            <a:normAutofit/>
          </a:bodyPr>
          <a:lstStyle/>
          <a:p>
            <a:pPr algn="just" eaLnBrk="1" hangingPunct="1"/>
            <a:r>
              <a:rPr lang="tr-TR" altLang="tr-TR" sz="2400" b="1" dirty="0"/>
              <a:t>1. Ahmet Talat Onay’a</a:t>
            </a:r>
            <a:r>
              <a:rPr lang="tr-TR" altLang="tr-TR" sz="2400" dirty="0"/>
              <a:t> göre, aşık şiirindeki şekli esas alınarak “teker” sözünden kaynaklanır ve “araba tekerleklerinin yuvarlanması gibi hasmın da </a:t>
            </a:r>
            <a:r>
              <a:rPr lang="tr-TR" altLang="tr-TR" sz="2400" dirty="0" err="1"/>
              <a:t>mağluben</a:t>
            </a:r>
            <a:r>
              <a:rPr lang="tr-TR" altLang="tr-TR" sz="2400" dirty="0"/>
              <a:t> faslı bırakması, ikbal sedirinden yuvarlanması vaki olduğundan araba tekeri kelimesinden alındığı da hatıra gelebilirse de bu çok uzak bir tevil olur” der. Tekerlemenin halktan şairlere ya da şairlerden halka geçmiş bir kavram olabileceğini söyler (Onay 1996: 210-211). </a:t>
            </a:r>
          </a:p>
          <a:p>
            <a:pPr eaLnBrk="1" hangingPunct="1"/>
            <a:endParaRPr lang="tr-TR" altLang="tr-TR" sz="2000" dirty="0"/>
          </a:p>
        </p:txBody>
      </p:sp>
    </p:spTree>
    <p:extLst>
      <p:ext uri="{BB962C8B-B14F-4D97-AF65-F5344CB8AC3E}">
        <p14:creationId xmlns:p14="http://schemas.microsoft.com/office/powerpoint/2010/main" val="2154780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sz="2800" b="1" dirty="0"/>
              <a:t>2. Şükrü Elçin’e</a:t>
            </a:r>
            <a:r>
              <a:rPr lang="tr-TR" altLang="tr-TR" sz="2800" dirty="0"/>
              <a:t> göre, dinleyici veya izleyici topluluğunun dikkatini toplamak için tiyatrodaki gonga benzer bir ihtiyaçtan doğduğunu düşündüğü tekerleme sözünün “Yuvarlak bir şeyi hareket ettirip yürütmek.” manasındaki maddi karşılığına da uygunluk gösterdiğini ifade etmektedir. </a:t>
            </a:r>
          </a:p>
          <a:p>
            <a:endParaRPr lang="tr-TR" sz="2800" dirty="0"/>
          </a:p>
        </p:txBody>
      </p:sp>
    </p:spTree>
    <p:extLst>
      <p:ext uri="{BB962C8B-B14F-4D97-AF65-F5344CB8AC3E}">
        <p14:creationId xmlns:p14="http://schemas.microsoft.com/office/powerpoint/2010/main" val="996764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Başlık"/>
          <p:cNvSpPr>
            <a:spLocks noGrp="1"/>
          </p:cNvSpPr>
          <p:nvPr>
            <p:ph type="title"/>
          </p:nvPr>
        </p:nvSpPr>
        <p:spPr/>
        <p:txBody>
          <a:bodyPr/>
          <a:lstStyle/>
          <a:p>
            <a:pPr algn="l" eaLnBrk="1" hangingPunct="1"/>
            <a:r>
              <a:rPr lang="tr-TR" altLang="tr-TR" sz="3200" b="1">
                <a:latin typeface="Arial" panose="020B0604020202020204" pitchFamily="34" charset="0"/>
                <a:cs typeface="Arial" panose="020B0604020202020204" pitchFamily="34" charset="0"/>
              </a:rPr>
              <a:t>Tekerlemelerin İşlevleri:</a:t>
            </a:r>
            <a:endParaRPr lang="tr-TR" altLang="tr-TR" sz="3200">
              <a:latin typeface="Arial" panose="020B0604020202020204" pitchFamily="34" charset="0"/>
              <a:cs typeface="Arial" panose="020B0604020202020204" pitchFamily="34" charset="0"/>
            </a:endParaRPr>
          </a:p>
        </p:txBody>
      </p:sp>
      <p:sp>
        <p:nvSpPr>
          <p:cNvPr id="35843" name="2 İçerik Yer Tutucusu"/>
          <p:cNvSpPr>
            <a:spLocks noGrp="1"/>
          </p:cNvSpPr>
          <p:nvPr>
            <p:ph idx="1"/>
          </p:nvPr>
        </p:nvSpPr>
        <p:spPr>
          <a:xfrm>
            <a:off x="1880507" y="1611086"/>
            <a:ext cx="8229600" cy="4525962"/>
          </a:xfrm>
        </p:spPr>
        <p:txBody>
          <a:bodyPr>
            <a:normAutofit fontScale="92500"/>
          </a:bodyPr>
          <a:lstStyle/>
          <a:p>
            <a:pPr eaLnBrk="1" hangingPunct="1">
              <a:buFont typeface="Arial" panose="020B0604020202020204" pitchFamily="34" charset="0"/>
              <a:buNone/>
            </a:pPr>
            <a:r>
              <a:rPr lang="tr-TR" altLang="tr-TR" dirty="0">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1. Tekerleme birbirine aykırı düşünceleri, olmayacak durumları bir araya getirip, mantık dışı birtakım sonuçlara varmakla şaşırtıcı bir etki yaratır. Örgüsü ve konusu bakımından bu özelliğiyle tekerlemeler, beklenmedik hayal oyunlarının boşanıvermesiyle şaşırtmak, eğlendirmek ve keyiflendirmek için başvurulan bir söz cambazlığıdır.</a:t>
            </a:r>
          </a:p>
          <a:p>
            <a:pPr eaLnBrk="1" hangingPunct="1">
              <a:buFont typeface="Arial" panose="020B0604020202020204" pitchFamily="34" charset="0"/>
              <a:buNone/>
            </a:pPr>
            <a:r>
              <a:rPr lang="tr-TR" altLang="tr-TR" sz="2400" dirty="0">
                <a:latin typeface="Arial" panose="020B0604020202020204" pitchFamily="34" charset="0"/>
                <a:cs typeface="Arial" panose="020B0604020202020204" pitchFamily="34" charset="0"/>
              </a:rPr>
              <a:t>	2. Masallar, halk hikayesi, orta oyunu ve Karagöz’de dinleyicileri anlatıya hazırlayan bir giriş vazifesi görür, anlatılanlardan uydurma ve gerçek dışı olduğunu sezdirir. Ayrıca masallarda zaman ve mesafe geçişlerinde kolaylık sağlayan bir kalıp ifade özelliği gösterir.</a:t>
            </a:r>
          </a:p>
          <a:p>
            <a:pPr eaLnBrk="1" hangingPunct="1">
              <a:buFont typeface="Arial" panose="020B0604020202020204" pitchFamily="34" charset="0"/>
              <a:buNone/>
            </a:pPr>
            <a:r>
              <a:rPr lang="tr-TR" altLang="tr-TR"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60609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56554" y="1562100"/>
            <a:ext cx="8915400" cy="3777622"/>
          </a:xfrm>
        </p:spPr>
        <p:txBody>
          <a:bodyPr>
            <a:noAutofit/>
          </a:bodyPr>
          <a:lstStyle/>
          <a:p>
            <a:pPr>
              <a:buNone/>
            </a:pPr>
            <a:r>
              <a:rPr lang="tr-TR" altLang="tr-TR" sz="2400" dirty="0" smtClean="0">
                <a:latin typeface="Arial" panose="020B0604020202020204" pitchFamily="34" charset="0"/>
                <a:cs typeface="Arial" panose="020B0604020202020204" pitchFamily="34" charset="0"/>
              </a:rPr>
              <a:t>	3</a:t>
            </a:r>
            <a:r>
              <a:rPr lang="tr-TR" altLang="tr-TR" sz="2400" dirty="0">
                <a:latin typeface="Arial" panose="020B0604020202020204" pitchFamily="34" charset="0"/>
                <a:cs typeface="Arial" panose="020B0604020202020204" pitchFamily="34" charset="0"/>
              </a:rPr>
              <a:t>. Oyunlarda ise ebe seçimi, ebe çıkarma, tarafların tespiti ve oyunların bölümlerinin birlikte yürümesini sağlama gibi fonksiyonları vardır.</a:t>
            </a:r>
          </a:p>
          <a:p>
            <a:pPr>
              <a:buNone/>
            </a:pPr>
            <a:r>
              <a:rPr lang="tr-TR" altLang="tr-TR" sz="2400" dirty="0">
                <a:latin typeface="Arial" panose="020B0604020202020204" pitchFamily="34" charset="0"/>
                <a:cs typeface="Arial" panose="020B0604020202020204" pitchFamily="34" charset="0"/>
              </a:rPr>
              <a:t>	4. Tören tekerlemeleri ise daha ziyade tabiat güçlerini, olaylarını ve varlıklarını etkilemek için söylenen tılsımlı söz özelliği göstermektedir.</a:t>
            </a:r>
          </a:p>
          <a:p>
            <a:pPr>
              <a:buNone/>
            </a:pPr>
            <a:r>
              <a:rPr lang="tr-TR" altLang="tr-TR" sz="2400" dirty="0">
                <a:latin typeface="Arial" panose="020B0604020202020204" pitchFamily="34" charset="0"/>
                <a:cs typeface="Arial" panose="020B0604020202020204" pitchFamily="34" charset="0"/>
              </a:rPr>
              <a:t>	5. Ritmik bir söz, çoğu zaman motor bir harekete eşlik ederek ses ve oyun birlikteliğini sağlar.</a:t>
            </a:r>
          </a:p>
          <a:p>
            <a:pPr>
              <a:buNone/>
            </a:pPr>
            <a:r>
              <a:rPr lang="tr-TR" altLang="tr-TR" sz="2400" dirty="0">
                <a:latin typeface="Arial" panose="020B0604020202020204" pitchFamily="34" charset="0"/>
                <a:cs typeface="Arial" panose="020B0604020202020204" pitchFamily="34" charset="0"/>
              </a:rPr>
              <a:t>	6. Yanıltmacalar çocukların dil gelişiminde önemli bir rol oynarlar.</a:t>
            </a:r>
          </a:p>
          <a:p>
            <a:endParaRPr lang="tr-TR" sz="2400" dirty="0"/>
          </a:p>
        </p:txBody>
      </p:sp>
    </p:spTree>
    <p:extLst>
      <p:ext uri="{BB962C8B-B14F-4D97-AF65-F5344CB8AC3E}">
        <p14:creationId xmlns:p14="http://schemas.microsoft.com/office/powerpoint/2010/main" val="679715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Başlık"/>
          <p:cNvSpPr>
            <a:spLocks noGrp="1"/>
          </p:cNvSpPr>
          <p:nvPr>
            <p:ph type="title"/>
          </p:nvPr>
        </p:nvSpPr>
        <p:spPr/>
        <p:txBody>
          <a:bodyPr>
            <a:normAutofit/>
          </a:bodyPr>
          <a:lstStyle/>
          <a:p>
            <a:pPr eaLnBrk="1" hangingPunct="1"/>
            <a:r>
              <a:rPr lang="tr-TR" altLang="tr-TR" sz="4000" b="1" dirty="0" smtClean="0"/>
              <a:t>BİLMECELER</a:t>
            </a:r>
            <a:endParaRPr lang="tr-TR" altLang="tr-TR" sz="4000" dirty="0" smtClean="0"/>
          </a:p>
        </p:txBody>
      </p:sp>
      <p:sp>
        <p:nvSpPr>
          <p:cNvPr id="40963" name="2 İçerik Yer Tutucusu"/>
          <p:cNvSpPr>
            <a:spLocks noGrp="1"/>
          </p:cNvSpPr>
          <p:nvPr>
            <p:ph idx="1"/>
          </p:nvPr>
        </p:nvSpPr>
        <p:spPr>
          <a:xfrm>
            <a:off x="2197327" y="2019300"/>
            <a:ext cx="8915400" cy="3777622"/>
          </a:xfrm>
        </p:spPr>
        <p:txBody>
          <a:bodyPr/>
          <a:lstStyle/>
          <a:p>
            <a:pPr algn="just" eaLnBrk="1" hangingPunct="1"/>
            <a:r>
              <a:rPr lang="tr-TR" altLang="tr-TR" sz="2800" dirty="0"/>
              <a:t>Sözlü halk kültürünün önemli </a:t>
            </a:r>
            <a:r>
              <a:rPr lang="tr-TR" altLang="tr-TR" sz="2800" dirty="0" err="1"/>
              <a:t>mahsüllerinden</a:t>
            </a:r>
            <a:r>
              <a:rPr lang="tr-TR" altLang="tr-TR" sz="2800" dirty="0"/>
              <a:t> olan bilmeceler, en az iki kişi arasında sorulan, bazen mensur, fakat çoğunlukla manzum halde olan kalıplaşmış ifadelerdir. </a:t>
            </a:r>
          </a:p>
          <a:p>
            <a:pPr eaLnBrk="1" hangingPunct="1"/>
            <a:endParaRPr lang="tr-TR" altLang="tr-TR" sz="2000" dirty="0"/>
          </a:p>
        </p:txBody>
      </p:sp>
    </p:spTree>
    <p:extLst>
      <p:ext uri="{BB962C8B-B14F-4D97-AF65-F5344CB8AC3E}">
        <p14:creationId xmlns:p14="http://schemas.microsoft.com/office/powerpoint/2010/main" val="1848288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2400" dirty="0"/>
              <a:t>Bilmece kelimesinin karşılığı olarak, </a:t>
            </a:r>
            <a:r>
              <a:rPr lang="tr-TR" altLang="tr-TR" sz="2400" dirty="0" err="1"/>
              <a:t>Divanü</a:t>
            </a:r>
            <a:r>
              <a:rPr lang="tr-TR" altLang="tr-TR" sz="2400" dirty="0"/>
              <a:t> </a:t>
            </a:r>
            <a:r>
              <a:rPr lang="tr-TR" altLang="tr-TR" sz="2400" dirty="0" err="1"/>
              <a:t>Lugat</a:t>
            </a:r>
            <a:r>
              <a:rPr lang="tr-TR" altLang="tr-TR" sz="2400" dirty="0"/>
              <a:t>-it Türk’te, </a:t>
            </a:r>
            <a:r>
              <a:rPr lang="tr-TR" altLang="tr-TR" sz="2400" i="1" dirty="0" err="1"/>
              <a:t>tabuzgu</a:t>
            </a:r>
            <a:r>
              <a:rPr lang="tr-TR" altLang="tr-TR" sz="2400" i="1" dirty="0"/>
              <a:t>, </a:t>
            </a:r>
            <a:r>
              <a:rPr lang="tr-TR" altLang="tr-TR" sz="2400" i="1" dirty="0" err="1"/>
              <a:t>tabuzguk</a:t>
            </a:r>
            <a:r>
              <a:rPr lang="tr-TR" altLang="tr-TR" sz="2400" i="1" dirty="0"/>
              <a:t>, </a:t>
            </a:r>
            <a:r>
              <a:rPr lang="tr-TR" altLang="tr-TR" sz="2400" i="1" dirty="0" err="1"/>
              <a:t>tabzug</a:t>
            </a:r>
            <a:r>
              <a:rPr lang="tr-TR" altLang="tr-TR" sz="2400" i="1" dirty="0"/>
              <a:t>, </a:t>
            </a:r>
            <a:r>
              <a:rPr lang="tr-TR" altLang="tr-TR" sz="2400" i="1" dirty="0" err="1"/>
              <a:t>tabzuguk</a:t>
            </a:r>
            <a:r>
              <a:rPr lang="tr-TR" altLang="tr-TR" sz="2400" i="1" dirty="0"/>
              <a:t>, </a:t>
            </a:r>
            <a:r>
              <a:rPr lang="tr-TR" altLang="tr-TR" sz="2400" i="1" dirty="0" err="1"/>
              <a:t>tabızmak</a:t>
            </a:r>
            <a:r>
              <a:rPr lang="tr-TR" altLang="tr-TR" sz="2400" i="1" dirty="0"/>
              <a:t>, </a:t>
            </a:r>
            <a:r>
              <a:rPr lang="tr-TR" altLang="tr-TR" sz="2400" i="1" dirty="0" err="1"/>
              <a:t>tabuzmak</a:t>
            </a:r>
            <a:r>
              <a:rPr lang="tr-TR" altLang="tr-TR" sz="2400" i="1" dirty="0"/>
              <a:t> </a:t>
            </a:r>
            <a:r>
              <a:rPr lang="tr-TR" altLang="tr-TR" sz="2400" dirty="0"/>
              <a:t>vb. gibi terimler kullanılırken, Anadolu </a:t>
            </a:r>
            <a:r>
              <a:rPr lang="tr-TR" altLang="tr-TR" sz="2400" dirty="0" err="1"/>
              <a:t>shasında</a:t>
            </a:r>
            <a:r>
              <a:rPr lang="tr-TR" altLang="tr-TR" sz="2400" dirty="0"/>
              <a:t> büyük bir kısmı </a:t>
            </a:r>
            <a:r>
              <a:rPr lang="tr-TR" altLang="tr-TR" sz="2400" i="1" dirty="0"/>
              <a:t>tap-</a:t>
            </a:r>
            <a:r>
              <a:rPr lang="tr-TR" altLang="tr-TR" sz="2400" dirty="0"/>
              <a:t> ve </a:t>
            </a:r>
            <a:r>
              <a:rPr lang="tr-TR" altLang="tr-TR" sz="2400" i="1" dirty="0"/>
              <a:t>bil-</a:t>
            </a:r>
            <a:r>
              <a:rPr lang="tr-TR" altLang="tr-TR" sz="2400" dirty="0"/>
              <a:t> kelime köklerinden türetilmiş ve bilmece yerine kullanılan çeşitli isimlere rastlanır: </a:t>
            </a:r>
            <a:r>
              <a:rPr lang="tr-TR" altLang="tr-TR" sz="2400" i="1" dirty="0"/>
              <a:t>atlı </a:t>
            </a:r>
            <a:r>
              <a:rPr lang="tr-TR" altLang="tr-TR" sz="2400" i="1" dirty="0" err="1"/>
              <a:t>hekat</a:t>
            </a:r>
            <a:r>
              <a:rPr lang="tr-TR" altLang="tr-TR" sz="2400" i="1" dirty="0"/>
              <a:t>, atlı mesel, bilmeli </a:t>
            </a:r>
            <a:r>
              <a:rPr lang="tr-TR" altLang="tr-TR" sz="2400" i="1" dirty="0" err="1"/>
              <a:t>matal</a:t>
            </a:r>
            <a:r>
              <a:rPr lang="tr-TR" altLang="tr-TR" sz="2400" i="1" dirty="0"/>
              <a:t>, bulmaca, dele, mesel, </a:t>
            </a:r>
            <a:r>
              <a:rPr lang="tr-TR" altLang="tr-TR" sz="2400" i="1" dirty="0" err="1"/>
              <a:t>fıcık</a:t>
            </a:r>
            <a:r>
              <a:rPr lang="tr-TR" altLang="tr-TR" sz="2400" i="1" dirty="0"/>
              <a:t>, </a:t>
            </a:r>
            <a:r>
              <a:rPr lang="tr-TR" altLang="tr-TR" sz="2400" i="1" dirty="0" err="1"/>
              <a:t>gazelleme</a:t>
            </a:r>
            <a:r>
              <a:rPr lang="tr-TR" altLang="tr-TR" sz="2400" i="1" dirty="0"/>
              <a:t>, hikaye, masal, </a:t>
            </a:r>
            <a:r>
              <a:rPr lang="tr-TR" altLang="tr-TR" sz="2400" i="1" dirty="0" err="1"/>
              <a:t>matal</a:t>
            </a:r>
            <a:r>
              <a:rPr lang="tr-TR" altLang="tr-TR" sz="2400" i="1" dirty="0"/>
              <a:t>, </a:t>
            </a:r>
            <a:r>
              <a:rPr lang="tr-TR" altLang="tr-TR" sz="2400" i="1" dirty="0" err="1"/>
              <a:t>metel</a:t>
            </a:r>
            <a:r>
              <a:rPr lang="tr-TR" altLang="tr-TR" sz="2400" i="1" dirty="0"/>
              <a:t>, söz </a:t>
            </a:r>
            <a:r>
              <a:rPr lang="tr-TR" altLang="tr-TR" sz="2400" i="1" dirty="0" err="1"/>
              <a:t>tanımaca</a:t>
            </a:r>
            <a:r>
              <a:rPr lang="tr-TR" altLang="tr-TR" sz="2400" i="1" dirty="0"/>
              <a:t>, </a:t>
            </a:r>
            <a:r>
              <a:rPr lang="tr-TR" altLang="tr-TR" sz="2400" i="1" dirty="0" err="1"/>
              <a:t>tandurmaca</a:t>
            </a:r>
            <a:r>
              <a:rPr lang="tr-TR" altLang="tr-TR" sz="2400" i="1" dirty="0"/>
              <a:t>, </a:t>
            </a:r>
            <a:r>
              <a:rPr lang="tr-TR" altLang="tr-TR" sz="2400" i="1" dirty="0" err="1"/>
              <a:t>tanımaca</a:t>
            </a:r>
            <a:r>
              <a:rPr lang="tr-TR" altLang="tr-TR" sz="2400" i="1" dirty="0"/>
              <a:t>, </a:t>
            </a:r>
            <a:r>
              <a:rPr lang="tr-TR" altLang="tr-TR" sz="2400" i="1" dirty="0" err="1"/>
              <a:t>tanıtmaca</a:t>
            </a:r>
            <a:r>
              <a:rPr lang="tr-TR" altLang="tr-TR" sz="2400" i="1" dirty="0"/>
              <a:t>, </a:t>
            </a:r>
            <a:r>
              <a:rPr lang="tr-TR" altLang="tr-TR" sz="2400" i="1" dirty="0" err="1"/>
              <a:t>tanumaca</a:t>
            </a:r>
            <a:r>
              <a:rPr lang="tr-TR" altLang="tr-TR" sz="2400" i="1" dirty="0"/>
              <a:t>, </a:t>
            </a:r>
            <a:r>
              <a:rPr lang="tr-TR" altLang="tr-TR" sz="2400" i="1" dirty="0" err="1"/>
              <a:t>tapbaca</a:t>
            </a:r>
            <a:r>
              <a:rPr lang="tr-TR" altLang="tr-TR" sz="2400" i="1" dirty="0"/>
              <a:t>, tapmaca, </a:t>
            </a:r>
            <a:r>
              <a:rPr lang="tr-TR" altLang="tr-TR" sz="2400" i="1" dirty="0" err="1"/>
              <a:t>tappaca</a:t>
            </a:r>
            <a:r>
              <a:rPr lang="tr-TR" altLang="tr-TR" sz="2400" dirty="0"/>
              <a:t>, vb. gibi.</a:t>
            </a:r>
          </a:p>
          <a:p>
            <a:endParaRPr lang="tr-TR" dirty="0"/>
          </a:p>
        </p:txBody>
      </p:sp>
    </p:spTree>
    <p:extLst>
      <p:ext uri="{BB962C8B-B14F-4D97-AF65-F5344CB8AC3E}">
        <p14:creationId xmlns:p14="http://schemas.microsoft.com/office/powerpoint/2010/main" val="4011834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Başlık"/>
          <p:cNvSpPr>
            <a:spLocks noGrp="1"/>
          </p:cNvSpPr>
          <p:nvPr>
            <p:ph type="title"/>
          </p:nvPr>
        </p:nvSpPr>
        <p:spPr/>
        <p:txBody>
          <a:bodyPr/>
          <a:lstStyle/>
          <a:p>
            <a:pPr eaLnBrk="1" hangingPunct="1"/>
            <a:r>
              <a:rPr lang="tr-TR" altLang="tr-TR" b="1">
                <a:latin typeface="Arial" panose="020B0604020202020204" pitchFamily="34" charset="0"/>
                <a:cs typeface="Arial" panose="020B0604020202020204" pitchFamily="34" charset="0"/>
              </a:rPr>
              <a:t>Bilmecelerin Doğuşu:</a:t>
            </a:r>
            <a:endParaRPr lang="tr-TR" altLang="tr-TR">
              <a:latin typeface="Arial" panose="020B0604020202020204" pitchFamily="34" charset="0"/>
              <a:cs typeface="Arial" panose="020B0604020202020204" pitchFamily="34" charset="0"/>
            </a:endParaRPr>
          </a:p>
        </p:txBody>
      </p:sp>
      <p:sp>
        <p:nvSpPr>
          <p:cNvPr id="41987" name="2 İçerik Yer Tutucusu"/>
          <p:cNvSpPr>
            <a:spLocks noGrp="1"/>
          </p:cNvSpPr>
          <p:nvPr>
            <p:ph idx="1"/>
          </p:nvPr>
        </p:nvSpPr>
        <p:spPr>
          <a:xfrm>
            <a:off x="1981200" y="1588860"/>
            <a:ext cx="8229600" cy="4929188"/>
          </a:xfrm>
        </p:spPr>
        <p:txBody>
          <a:bodyPr>
            <a:normAutofit/>
          </a:bodyPr>
          <a:lstStyle/>
          <a:p>
            <a:pPr algn="just" eaLnBrk="1" hangingPunct="1"/>
            <a:r>
              <a:rPr lang="tr-TR" altLang="tr-TR" sz="2800" dirty="0">
                <a:latin typeface="Arial" panose="020B0604020202020204" pitchFamily="34" charset="0"/>
                <a:cs typeface="Arial" panose="020B0604020202020204" pitchFamily="34" charset="0"/>
              </a:rPr>
              <a:t>Anonim olup, ilk söyleyicisi bilinmeyen bilmecelerin ortaya çıkış tarihi de çok eskilere, mitolojiye dayanır. İlk insanlara göre doğada meydana gelen her olayın (yıldırım, sel, fırtına, vb.) mutlak bir sahibi vardır ve doğada var olan canlı-cansız her şeyin de kendilerine göre bir dili vardır. Konuşulan her şeyi, onlar da bizler gibi anlarlar. </a:t>
            </a:r>
            <a:endParaRPr lang="tr-TR" altLang="tr-TR" sz="2800" dirty="0"/>
          </a:p>
        </p:txBody>
      </p:sp>
    </p:spTree>
    <p:extLst>
      <p:ext uri="{BB962C8B-B14F-4D97-AF65-F5344CB8AC3E}">
        <p14:creationId xmlns:p14="http://schemas.microsoft.com/office/powerpoint/2010/main" val="374324853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TotalTime>
  <Words>716</Words>
  <Application>Microsoft Office PowerPoint</Application>
  <PresentationFormat>Geniş ekran</PresentationFormat>
  <Paragraphs>24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Anlatı Türleri</vt:lpstr>
      <vt:lpstr>TEKERLEMELER </vt:lpstr>
      <vt:lpstr>Tekerleme sözünün menşei hakkında iki görüş vardır:</vt:lpstr>
      <vt:lpstr>PowerPoint Sunusu</vt:lpstr>
      <vt:lpstr>Tekerlemelerin İşlevleri:</vt:lpstr>
      <vt:lpstr>PowerPoint Sunusu</vt:lpstr>
      <vt:lpstr>BİLMECELER</vt:lpstr>
      <vt:lpstr>PowerPoint Sunusu</vt:lpstr>
      <vt:lpstr>Bilmecelerin Doğuşu: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TEKERLEMELER</dc:title>
  <dc:creator>Pc</dc:creator>
  <cp:lastModifiedBy>Pc</cp:lastModifiedBy>
  <cp:revision>4</cp:revision>
  <dcterms:created xsi:type="dcterms:W3CDTF">2021-03-09T09:29:32Z</dcterms:created>
  <dcterms:modified xsi:type="dcterms:W3CDTF">2021-03-09T09:42:26Z</dcterms:modified>
</cp:coreProperties>
</file>