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3" r:id="rId4"/>
    <p:sldId id="264" r:id="rId5"/>
    <p:sldId id="271" r:id="rId6"/>
    <p:sldId id="268" r:id="rId7"/>
    <p:sldId id="266" r:id="rId8"/>
    <p:sldId id="267" r:id="rId9"/>
    <p:sldId id="269" r:id="rId10"/>
    <p:sldId id="257" r:id="rId11"/>
    <p:sldId id="272" r:id="rId12"/>
    <p:sldId id="258" r:id="rId13"/>
    <p:sldId id="261" r:id="rId14"/>
    <p:sldId id="273" r:id="rId15"/>
    <p:sldId id="265" r:id="rId16"/>
    <p:sldId id="270" r:id="rId17"/>
    <p:sldId id="259" r:id="rId18"/>
    <p:sldId id="262"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40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Satranç dersi</a:t>
            </a:r>
            <a:br>
              <a:rPr lang="tr-TR" dirty="0" smtClean="0"/>
            </a:br>
            <a:r>
              <a:rPr lang="tr-TR" dirty="0" smtClean="0"/>
              <a:t>Dr. </a:t>
            </a:r>
            <a:r>
              <a:rPr lang="tr-TR" dirty="0" err="1" smtClean="0"/>
              <a:t>Öğr</a:t>
            </a:r>
            <a:r>
              <a:rPr lang="tr-TR" dirty="0" smtClean="0"/>
              <a:t>. Üyesi Engin SARI</a:t>
            </a:r>
            <a:endParaRPr lang="tr-TR" dirty="0"/>
          </a:p>
        </p:txBody>
      </p:sp>
      <p:sp>
        <p:nvSpPr>
          <p:cNvPr id="3" name="2 Alt Başlık"/>
          <p:cNvSpPr>
            <a:spLocks noGrp="1"/>
          </p:cNvSpPr>
          <p:nvPr>
            <p:ph type="subTitle" idx="1"/>
          </p:nvPr>
        </p:nvSpPr>
        <p:spPr/>
        <p:txBody>
          <a:bodyPr/>
          <a:lstStyle/>
          <a:p>
            <a:r>
              <a:rPr lang="tr-TR" dirty="0" smtClean="0"/>
              <a:t>Hafta 14 Satranç </a:t>
            </a:r>
            <a:r>
              <a:rPr lang="tr-TR" dirty="0"/>
              <a:t>oyun sonları</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Kale oyun sonları</a:t>
            </a:r>
            <a:endParaRPr lang="tr-TR" dirty="0"/>
          </a:p>
        </p:txBody>
      </p:sp>
      <p:sp>
        <p:nvSpPr>
          <p:cNvPr id="3" name="2 İçerik Yer Tutucusu"/>
          <p:cNvSpPr>
            <a:spLocks noGrp="1"/>
          </p:cNvSpPr>
          <p:nvPr>
            <p:ph idx="1"/>
          </p:nvPr>
        </p:nvSpPr>
        <p:spPr/>
        <p:txBody>
          <a:bodyPr/>
          <a:lstStyle/>
          <a:p>
            <a:r>
              <a:rPr lang="tr-TR" dirty="0"/>
              <a:t>Şah ile kale arasında iş birliği </a:t>
            </a:r>
            <a:r>
              <a:rPr lang="tr-TR" dirty="0" smtClean="0"/>
              <a:t>oluşturma.</a:t>
            </a:r>
          </a:p>
          <a:p>
            <a:r>
              <a:rPr lang="tr-TR" dirty="0" smtClean="0"/>
              <a:t>Rakip </a:t>
            </a:r>
            <a:r>
              <a:rPr lang="tr-TR" dirty="0"/>
              <a:t>şahı tahtanın kenarına ya da köşesine kovalama.</a:t>
            </a:r>
          </a:p>
          <a:p>
            <a:r>
              <a:rPr lang="tr-TR" dirty="0" smtClean="0"/>
              <a:t>Mat </a:t>
            </a:r>
            <a:r>
              <a:rPr lang="tr-TR" dirty="0"/>
              <a:t>etme.</a:t>
            </a:r>
          </a:p>
          <a:p>
            <a:endParaRPr lang="tr-TR" dirty="0" smtClean="0"/>
          </a:p>
          <a:p>
            <a:r>
              <a:rPr lang="tr-TR" dirty="0" smtClean="0"/>
              <a:t>Köşeye ya da bir dikey-yataya sıkıştırma</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Kale Oyun Sonu</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67744" y="1988840"/>
            <a:ext cx="4214961" cy="4214961"/>
          </a:xfrm>
        </p:spPr>
      </p:pic>
    </p:spTree>
    <p:extLst>
      <p:ext uri="{BB962C8B-B14F-4D97-AF65-F5344CB8AC3E}">
        <p14:creationId xmlns:p14="http://schemas.microsoft.com/office/powerpoint/2010/main" val="2226034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Vezir oyun sonları</a:t>
            </a:r>
            <a:endParaRPr lang="tr-TR" dirty="0"/>
          </a:p>
        </p:txBody>
      </p:sp>
      <p:sp>
        <p:nvSpPr>
          <p:cNvPr id="3" name="2 İçerik Yer Tutucusu"/>
          <p:cNvSpPr>
            <a:spLocks noGrp="1"/>
          </p:cNvSpPr>
          <p:nvPr>
            <p:ph idx="1"/>
          </p:nvPr>
        </p:nvSpPr>
        <p:spPr/>
        <p:txBody>
          <a:bodyPr/>
          <a:lstStyle/>
          <a:p>
            <a:r>
              <a:rPr lang="tr-TR" dirty="0" err="1" smtClean="0"/>
              <a:t>Pat’a</a:t>
            </a:r>
            <a:r>
              <a:rPr lang="tr-TR" dirty="0" smtClean="0"/>
              <a:t> dikkat etmek ama nasıl?</a:t>
            </a:r>
          </a:p>
          <a:p>
            <a:r>
              <a:rPr lang="tr-TR" dirty="0" smtClean="0"/>
              <a:t>Kutulama sonun sonu taktiği, nasıl yapılır?</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891434"/>
            <a:ext cx="3600400" cy="36004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 fil oyun sonları</a:t>
            </a:r>
            <a:endParaRPr lang="tr-TR" dirty="0"/>
          </a:p>
        </p:txBody>
      </p:sp>
      <p:sp>
        <p:nvSpPr>
          <p:cNvPr id="3" name="İçerik Yer Tutucusu 2"/>
          <p:cNvSpPr>
            <a:spLocks noGrp="1"/>
          </p:cNvSpPr>
          <p:nvPr>
            <p:ph idx="1"/>
          </p:nvPr>
        </p:nvSpPr>
        <p:spPr/>
        <p:txBody>
          <a:bodyPr>
            <a:normAutofit lnSpcReduction="10000"/>
          </a:bodyPr>
          <a:lstStyle/>
          <a:p>
            <a:r>
              <a:rPr lang="tr-TR" dirty="0" smtClean="0"/>
              <a:t>Şahı bir köşeye sıkıştırmak gerekir.</a:t>
            </a:r>
          </a:p>
          <a:p>
            <a:r>
              <a:rPr lang="tr-TR" dirty="0"/>
              <a:t>siyah şahı dar bir sahaya </a:t>
            </a:r>
            <a:r>
              <a:rPr lang="tr-TR" dirty="0" smtClean="0"/>
              <a:t>sıkıştırabiliriz. </a:t>
            </a:r>
            <a:r>
              <a:rPr lang="tr-TR" dirty="0"/>
              <a:t>Eğer başlangıçta siyah şah tahtanın ortasında veya son yatık sıradan uzakta ise beyaz şah yaklaştırılmalıdır. Ve sonra da fillerin yardımı ile siyah şahın hareket sahasını mümkün olduğu kadar daraltmalıdır</a:t>
            </a:r>
            <a:r>
              <a:rPr lang="tr-TR" dirty="0" smtClean="0"/>
              <a:t>.</a:t>
            </a:r>
          </a:p>
          <a:p>
            <a:r>
              <a:rPr lang="tr-TR" dirty="0" smtClean="0"/>
              <a:t>Herhangi bir köşeye sıkıştırılabilir</a:t>
            </a:r>
          </a:p>
          <a:p>
            <a:r>
              <a:rPr lang="tr-TR" dirty="0" smtClean="0"/>
              <a:t>Pat olmamasına dikkat etmek gerekir.</a:t>
            </a:r>
          </a:p>
        </p:txBody>
      </p:sp>
    </p:spTree>
    <p:extLst>
      <p:ext uri="{BB962C8B-B14F-4D97-AF65-F5344CB8AC3E}">
        <p14:creationId xmlns:p14="http://schemas.microsoft.com/office/powerpoint/2010/main" val="3369917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 Fil ile Mat Etmek</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54526" y="1600200"/>
            <a:ext cx="4434947" cy="4525963"/>
          </a:xfrm>
        </p:spPr>
      </p:pic>
    </p:spTree>
    <p:extLst>
      <p:ext uri="{BB962C8B-B14F-4D97-AF65-F5344CB8AC3E}">
        <p14:creationId xmlns:p14="http://schemas.microsoft.com/office/powerpoint/2010/main" val="116171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At fil oyun sonu-1</a:t>
            </a:r>
            <a:endParaRPr lang="tr-TR" dirty="0"/>
          </a:p>
        </p:txBody>
      </p:sp>
      <p:sp>
        <p:nvSpPr>
          <p:cNvPr id="3" name="İçerik Yer Tutucusu 2"/>
          <p:cNvSpPr>
            <a:spLocks noGrp="1"/>
          </p:cNvSpPr>
          <p:nvPr>
            <p:ph idx="1"/>
          </p:nvPr>
        </p:nvSpPr>
        <p:spPr>
          <a:xfrm>
            <a:off x="457200" y="1600200"/>
            <a:ext cx="8363272" cy="4925144"/>
          </a:xfrm>
        </p:spPr>
        <p:txBody>
          <a:bodyPr>
            <a:normAutofit fontScale="85000" lnSpcReduction="20000"/>
          </a:bodyPr>
          <a:lstStyle/>
          <a:p>
            <a:r>
              <a:rPr lang="tr-TR" dirty="0"/>
              <a:t>Bir at ve fil ile mat, ancak rakip şahın filin rengindeki köşeye sıkıştırılması ile olasıdır</a:t>
            </a:r>
            <a:r>
              <a:rPr lang="tr-TR" dirty="0" smtClean="0"/>
              <a:t>.</a:t>
            </a:r>
          </a:p>
          <a:p>
            <a:r>
              <a:rPr lang="tr-TR" dirty="0"/>
              <a:t>Bu örnekte matı ancak a1 ya da h8 karelerinin birinde yapmak olasıdır</a:t>
            </a:r>
            <a:r>
              <a:rPr lang="tr-TR" dirty="0" smtClean="0"/>
              <a:t>.</a:t>
            </a:r>
          </a:p>
          <a:p>
            <a:r>
              <a:rPr lang="tr-TR" dirty="0"/>
              <a:t>Bu finali iki bölüme ayırabiliriz. İlk bölümde rakip şahı son yatık sütuna sıkıştırmak gerekir. </a:t>
            </a:r>
            <a:endParaRPr lang="tr-TR" dirty="0" smtClean="0"/>
          </a:p>
          <a:p>
            <a:r>
              <a:rPr lang="tr-TR" dirty="0"/>
              <a:t>Burada da, buna benzer durumlarda genellikle yapıldığı gibi </a:t>
            </a:r>
            <a:r>
              <a:rPr lang="tr-TR" dirty="0" smtClean="0"/>
              <a:t>kendi şahımızı </a:t>
            </a:r>
            <a:r>
              <a:rPr lang="tr-TR" dirty="0"/>
              <a:t>tahtanın merkezine doğru ilerlemekle işe başlarız</a:t>
            </a:r>
            <a:r>
              <a:rPr lang="tr-TR" dirty="0" smtClean="0"/>
              <a:t>:</a:t>
            </a:r>
          </a:p>
          <a:p>
            <a:r>
              <a:rPr lang="tr-TR" dirty="0"/>
              <a:t>Dikkat edilecek iki önemli nokta vardır: Şahın kovalamaya yakından </a:t>
            </a:r>
            <a:r>
              <a:rPr lang="tr-TR" dirty="0" smtClean="0"/>
              <a:t>katılması (oyun sonlarında şah olabildiğince fazla kullanılmalıdır) </a:t>
            </a:r>
            <a:r>
              <a:rPr lang="tr-TR" dirty="0"/>
              <a:t>ve filin renginin aksi olan karelerin at ve şah tarafından kontrolü. </a:t>
            </a:r>
          </a:p>
        </p:txBody>
      </p:sp>
    </p:spTree>
    <p:extLst>
      <p:ext uri="{BB962C8B-B14F-4D97-AF65-F5344CB8AC3E}">
        <p14:creationId xmlns:p14="http://schemas.microsoft.com/office/powerpoint/2010/main" val="3912552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At, Fil Oyun Sonu</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0787" y="1701006"/>
            <a:ext cx="4162425" cy="4324350"/>
          </a:xfrm>
        </p:spPr>
      </p:pic>
    </p:spTree>
    <p:extLst>
      <p:ext uri="{BB962C8B-B14F-4D97-AF65-F5344CB8AC3E}">
        <p14:creationId xmlns:p14="http://schemas.microsoft.com/office/powerpoint/2010/main" val="3907057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Piyon oyun sonları</a:t>
            </a:r>
            <a:endParaRPr lang="tr-TR" dirty="0"/>
          </a:p>
        </p:txBody>
      </p:sp>
      <p:sp>
        <p:nvSpPr>
          <p:cNvPr id="3" name="2 İçerik Yer Tutucusu"/>
          <p:cNvSpPr>
            <a:spLocks noGrp="1"/>
          </p:cNvSpPr>
          <p:nvPr>
            <p:ph idx="1"/>
          </p:nvPr>
        </p:nvSpPr>
        <p:spPr>
          <a:xfrm>
            <a:off x="457200" y="1196752"/>
            <a:ext cx="8229600" cy="4929411"/>
          </a:xfrm>
        </p:spPr>
        <p:txBody>
          <a:bodyPr>
            <a:normAutofit fontScale="85000" lnSpcReduction="20000"/>
          </a:bodyPr>
          <a:lstStyle/>
          <a:p>
            <a:r>
              <a:rPr lang="tr-TR" dirty="0"/>
              <a:t>Bir piyon, oyunda kazanabilecek en küçük maddi üstünlüktür ve tahtada yalnız şahlar ile bir piyon kaldığı zaman çok defa oyunu kazanmaya yeterli olur. </a:t>
            </a:r>
            <a:endParaRPr lang="tr-TR" dirty="0" smtClean="0"/>
          </a:p>
          <a:p>
            <a:r>
              <a:rPr lang="tr-TR" dirty="0" smtClean="0"/>
              <a:t>Genel </a:t>
            </a:r>
            <a:r>
              <a:rPr lang="tr-TR" dirty="0"/>
              <a:t>olarak şu kuralı koyabiliriz</a:t>
            </a:r>
            <a:r>
              <a:rPr lang="tr-TR" b="1" dirty="0"/>
              <a:t>: Kazanmak için şah, arada bir kare olmak üzere </a:t>
            </a:r>
            <a:r>
              <a:rPr lang="tr-TR" b="1" dirty="0" smtClean="0"/>
              <a:t>kendi </a:t>
            </a:r>
            <a:r>
              <a:rPr lang="tr-TR" b="1" dirty="0"/>
              <a:t>piyonunun önünde </a:t>
            </a:r>
            <a:r>
              <a:rPr lang="tr-TR" b="1" dirty="0" smtClean="0"/>
              <a:t>olmalıdır.</a:t>
            </a:r>
          </a:p>
          <a:p>
            <a:r>
              <a:rPr lang="tr-TR" dirty="0" smtClean="0"/>
              <a:t>Eğer </a:t>
            </a:r>
            <a:r>
              <a:rPr lang="tr-TR" dirty="0"/>
              <a:t>rakip şah piyonun tam karşısında yer almış ise oyunu kazanmak mümkün olmaz. Bu durumda oyun </a:t>
            </a:r>
            <a:r>
              <a:rPr lang="tr-TR" dirty="0" smtClean="0"/>
              <a:t>beraberedir.</a:t>
            </a:r>
          </a:p>
          <a:p>
            <a:r>
              <a:rPr lang="tr-TR" dirty="0" smtClean="0"/>
              <a:t>Siyah için </a:t>
            </a:r>
            <a:r>
              <a:rPr lang="tr-TR" b="1" dirty="0" smtClean="0"/>
              <a:t>(savunma için) </a:t>
            </a:r>
            <a:r>
              <a:rPr lang="tr-TR" dirty="0"/>
              <a:t>yapılacak, şey, şahı daima piyonun önünde tutmaya çalışmaktır. </a:t>
            </a:r>
            <a:endParaRPr lang="tr-TR" dirty="0" smtClean="0"/>
          </a:p>
          <a:p>
            <a:r>
              <a:rPr lang="tr-TR" dirty="0" smtClean="0"/>
              <a:t>Savunma tarafının şahı, piyonun tam önündeyse oyun berabere biter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Piyon oyun sonu-2</a:t>
            </a:r>
            <a:endParaRPr lang="tr-TR" dirty="0"/>
          </a:p>
        </p:txBody>
      </p:sp>
      <p:sp>
        <p:nvSpPr>
          <p:cNvPr id="3" name="İçerik Yer Tutucusu 2"/>
          <p:cNvSpPr>
            <a:spLocks noGrp="1"/>
          </p:cNvSpPr>
          <p:nvPr>
            <p:ph idx="1"/>
          </p:nvPr>
        </p:nvSpPr>
        <p:spPr>
          <a:xfrm>
            <a:off x="457200" y="1600200"/>
            <a:ext cx="8435280" cy="4925144"/>
          </a:xfrm>
        </p:spPr>
        <p:txBody>
          <a:bodyPr/>
          <a:lstStyle/>
          <a:p>
            <a:r>
              <a:rPr lang="tr-TR" dirty="0" smtClean="0"/>
              <a:t>Beyaz şah piyonunun önünde ise, beyaz kazanır ve </a:t>
            </a:r>
            <a:r>
              <a:rPr lang="tr-TR" dirty="0"/>
              <a:t>ikisi arasında bir sıra </a:t>
            </a:r>
            <a:r>
              <a:rPr lang="tr-TR" dirty="0" smtClean="0"/>
              <a:t>mevcuttur</a:t>
            </a:r>
          </a:p>
          <a:p>
            <a:r>
              <a:rPr lang="tr-TR" dirty="0" smtClean="0"/>
              <a:t>İzlenecek </a:t>
            </a:r>
            <a:r>
              <a:rPr lang="tr-TR" dirty="0"/>
              <a:t>yöntem şudur: </a:t>
            </a:r>
            <a:endParaRPr lang="tr-TR" dirty="0" smtClean="0"/>
          </a:p>
          <a:p>
            <a:r>
              <a:rPr lang="tr-TR" dirty="0" smtClean="0"/>
              <a:t>Şahı</a:t>
            </a:r>
            <a:r>
              <a:rPr lang="tr-TR" dirty="0"/>
              <a:t>, piyonu tehlikeye sokmaksızın mümkün olduğu kadar ilerletmeli ve kaybetmek tehlikesi olmadıkça piyonu asla ileri sürmemelidir.</a:t>
            </a:r>
          </a:p>
        </p:txBody>
      </p:sp>
    </p:spTree>
    <p:extLst>
      <p:ext uri="{BB962C8B-B14F-4D97-AF65-F5344CB8AC3E}">
        <p14:creationId xmlns:p14="http://schemas.microsoft.com/office/powerpoint/2010/main" val="3881166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SON</a:t>
            </a:r>
            <a:endParaRPr lang="tr-TR"/>
          </a:p>
        </p:txBody>
      </p:sp>
      <p:sp>
        <p:nvSpPr>
          <p:cNvPr id="3" name="İçerik Yer Tutucusu 2"/>
          <p:cNvSpPr>
            <a:spLocks noGrp="1"/>
          </p:cNvSpPr>
          <p:nvPr>
            <p:ph idx="1"/>
          </p:nvPr>
        </p:nvSpPr>
        <p:spPr/>
        <p:txBody>
          <a:bodyPr/>
          <a:lstStyle/>
          <a:p>
            <a:r>
              <a:rPr lang="tr-TR" dirty="0" smtClean="0"/>
              <a:t>Satranç Eğitimi Dersimiz Sona Erdi.</a:t>
            </a:r>
          </a:p>
          <a:p>
            <a:r>
              <a:rPr lang="tr-TR" dirty="0" smtClean="0"/>
              <a:t>Satranç dolu bir hayat dilerim.</a:t>
            </a:r>
          </a:p>
          <a:p>
            <a:r>
              <a:rPr lang="tr-TR" dirty="0" smtClean="0"/>
              <a:t>Dr. Engin SARI</a:t>
            </a:r>
            <a:endParaRPr lang="tr-TR" dirty="0"/>
          </a:p>
        </p:txBody>
      </p:sp>
    </p:spTree>
    <p:extLst>
      <p:ext uri="{BB962C8B-B14F-4D97-AF65-F5344CB8AC3E}">
        <p14:creationId xmlns:p14="http://schemas.microsoft.com/office/powerpoint/2010/main" val="2731803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Satranç oyun sonu</a:t>
            </a:r>
            <a:endParaRPr lang="tr-TR" dirty="0"/>
          </a:p>
        </p:txBody>
      </p:sp>
      <p:sp>
        <p:nvSpPr>
          <p:cNvPr id="3" name="İçerik Yer Tutucusu 2"/>
          <p:cNvSpPr>
            <a:spLocks noGrp="1"/>
          </p:cNvSpPr>
          <p:nvPr>
            <p:ph idx="1"/>
          </p:nvPr>
        </p:nvSpPr>
        <p:spPr/>
        <p:txBody>
          <a:bodyPr/>
          <a:lstStyle/>
          <a:p>
            <a:r>
              <a:rPr lang="tr-TR" dirty="0" smtClean="0"/>
              <a:t>Oyunun finalidir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8128" y="2348880"/>
            <a:ext cx="4067743" cy="4220164"/>
          </a:xfrm>
          <a:prstGeom prst="rect">
            <a:avLst/>
          </a:prstGeom>
        </p:spPr>
      </p:pic>
    </p:spTree>
    <p:extLst>
      <p:ext uri="{BB962C8B-B14F-4D97-AF65-F5344CB8AC3E}">
        <p14:creationId xmlns:p14="http://schemas.microsoft.com/office/powerpoint/2010/main" val="3664567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Oppozisyon</a:t>
            </a:r>
            <a:r>
              <a:rPr lang="tr-TR" dirty="0" smtClean="0"/>
              <a:t> İlkesi-1</a:t>
            </a:r>
            <a:endParaRPr lang="tr-TR" dirty="0"/>
          </a:p>
        </p:txBody>
      </p:sp>
      <p:sp>
        <p:nvSpPr>
          <p:cNvPr id="3" name="İçerik Yer Tutucusu 2"/>
          <p:cNvSpPr>
            <a:spLocks noGrp="1"/>
          </p:cNvSpPr>
          <p:nvPr>
            <p:ph idx="1"/>
          </p:nvPr>
        </p:nvSpPr>
        <p:spPr/>
        <p:txBody>
          <a:bodyPr/>
          <a:lstStyle/>
          <a:p>
            <a:r>
              <a:rPr lang="tr-TR" dirty="0" smtClean="0"/>
              <a:t>Şahların karşı karşıya gelmesi pozisyonudur.</a:t>
            </a:r>
          </a:p>
          <a:p>
            <a:r>
              <a:rPr lang="tr-TR" dirty="0" smtClean="0"/>
              <a:t>Şahları </a:t>
            </a:r>
            <a:r>
              <a:rPr lang="tr-TR" dirty="0"/>
              <a:t>oynamak zorunlu olduğunda oyunculardan biri şahını </a:t>
            </a:r>
            <a:r>
              <a:rPr lang="tr-TR" dirty="0" smtClean="0"/>
              <a:t>rakip şahın tam karşısına getirip, onu geri </a:t>
            </a:r>
            <a:r>
              <a:rPr lang="tr-TR" dirty="0"/>
              <a:t>çekilmeğe zorunlu kılarsa bu avantajı elde eden oyuncu </a:t>
            </a:r>
            <a:r>
              <a:rPr lang="tr-TR" dirty="0" err="1"/>
              <a:t>oppozisyonu</a:t>
            </a:r>
            <a:r>
              <a:rPr lang="tr-TR" dirty="0"/>
              <a:t> </a:t>
            </a:r>
            <a:r>
              <a:rPr lang="tr-TR" dirty="0" smtClean="0"/>
              <a:t>kazanmış olur.</a:t>
            </a:r>
          </a:p>
          <a:p>
            <a:r>
              <a:rPr lang="tr-TR" dirty="0" err="1" smtClean="0"/>
              <a:t>Oppozisyonu</a:t>
            </a:r>
            <a:r>
              <a:rPr lang="tr-TR" dirty="0" smtClean="0"/>
              <a:t> kazanmak için bazen BEKLEME hamlesi gerekebilir.</a:t>
            </a:r>
          </a:p>
          <a:p>
            <a:endParaRPr lang="tr-TR" dirty="0" smtClean="0"/>
          </a:p>
          <a:p>
            <a:endParaRPr lang="tr-TR" dirty="0"/>
          </a:p>
        </p:txBody>
      </p:sp>
    </p:spTree>
    <p:extLst>
      <p:ext uri="{BB962C8B-B14F-4D97-AF65-F5344CB8AC3E}">
        <p14:creationId xmlns:p14="http://schemas.microsoft.com/office/powerpoint/2010/main" val="2523550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Opposizyon</a:t>
            </a:r>
            <a:r>
              <a:rPr lang="tr-TR" dirty="0" smtClean="0"/>
              <a:t> ilkesi-2</a:t>
            </a:r>
            <a:endParaRPr lang="tr-TR" dirty="0"/>
          </a:p>
        </p:txBody>
      </p:sp>
      <p:sp>
        <p:nvSpPr>
          <p:cNvPr id="3" name="İçerik Yer Tutucusu 2"/>
          <p:cNvSpPr>
            <a:spLocks noGrp="1"/>
          </p:cNvSpPr>
          <p:nvPr>
            <p:ph idx="1"/>
          </p:nvPr>
        </p:nvSpPr>
        <p:spPr>
          <a:xfrm>
            <a:off x="457200" y="1196752"/>
            <a:ext cx="8229600" cy="4929411"/>
          </a:xfrm>
        </p:spPr>
        <p:txBody>
          <a:bodyPr/>
          <a:lstStyle/>
          <a:p>
            <a:r>
              <a:rPr lang="tr-TR" dirty="0"/>
              <a:t>Piyonların konumunun kazancı sağladığı durumlar dışında, bütün şah ve piyon finallerinde </a:t>
            </a:r>
            <a:r>
              <a:rPr lang="tr-TR" dirty="0" err="1"/>
              <a:t>oppozisyon</a:t>
            </a:r>
            <a:r>
              <a:rPr lang="tr-TR" dirty="0"/>
              <a:t> kazanca götüren tek yoldur.</a:t>
            </a:r>
          </a:p>
        </p:txBody>
      </p:sp>
    </p:spTree>
    <p:extLst>
      <p:ext uri="{BB962C8B-B14F-4D97-AF65-F5344CB8AC3E}">
        <p14:creationId xmlns:p14="http://schemas.microsoft.com/office/powerpoint/2010/main" val="2477610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Şah ve Er Oyun Sonu: Karşı Karşıya Konum (</a:t>
            </a:r>
            <a:r>
              <a:rPr lang="tr-TR" dirty="0" err="1"/>
              <a:t>Opozisyon</a:t>
            </a:r>
            <a:r>
              <a:rPr lang="tr-TR" dirty="0"/>
              <a:t>), Kanattan Sızma</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Şahların </a:t>
            </a:r>
            <a:r>
              <a:rPr lang="tr-TR" dirty="0"/>
              <a:t>dansında başarılı olup, şah ve er oyun sonlarındaki ustalığınızı gösterebilecek misiniz? Burada karşı karşıya konumundan faydalanmanız gerekse de, hangi hatta karşı karşıya kaldığınıza dikkat edin. Uzaktan karşı karşıya kalmanız e hattında olduğunda işinize yaramayacaktır çünkü şahınızın e5 karesini kullanması mümkün değil.</a:t>
            </a:r>
          </a:p>
        </p:txBody>
      </p:sp>
    </p:spTree>
    <p:extLst>
      <p:ext uri="{BB962C8B-B14F-4D97-AF65-F5344CB8AC3E}">
        <p14:creationId xmlns:p14="http://schemas.microsoft.com/office/powerpoint/2010/main" val="666047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Hangisi Kazanır?</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2892" y="1791205"/>
            <a:ext cx="4058216" cy="4143953"/>
          </a:xfrm>
        </p:spPr>
      </p:pic>
    </p:spTree>
    <p:extLst>
      <p:ext uri="{BB962C8B-B14F-4D97-AF65-F5344CB8AC3E}">
        <p14:creationId xmlns:p14="http://schemas.microsoft.com/office/powerpoint/2010/main" val="2395093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alıştırma size oyun sonuna dair çok önemli bir ders öğretecektir: Daha etkin olan şah baskın gelerek, başka türlü olsa berabere bitecek olan bir maçı kazanmanızı sağlayabilir! </a:t>
            </a:r>
            <a:endParaRPr lang="tr-TR" dirty="0" smtClean="0"/>
          </a:p>
          <a:p>
            <a:r>
              <a:rPr lang="tr-TR" dirty="0" smtClean="0"/>
              <a:t>Burada </a:t>
            </a:r>
            <a:r>
              <a:rPr lang="tr-TR" dirty="0"/>
              <a:t>beyazın yapması gereken şey, vezir kanadına saldırarak siyah şahı pasif bir konuma zorla sürüklemek olacaktır. Doğru zamanda erleri değişmek, siyahın şahının etkin hale gelmesinden asla çekinmenize gerek kalmadan tahtanın öbür tarafına geçmenizi sağlayacak olan yolu açacaktır.</a:t>
            </a:r>
          </a:p>
        </p:txBody>
      </p:sp>
    </p:spTree>
    <p:extLst>
      <p:ext uri="{BB962C8B-B14F-4D97-AF65-F5344CB8AC3E}">
        <p14:creationId xmlns:p14="http://schemas.microsoft.com/office/powerpoint/2010/main" val="1346639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Şah ve Ere Karşı Şah: Şaha Cepheden Hücum 1</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Mutlaka </a:t>
            </a:r>
            <a:r>
              <a:rPr lang="tr-TR" dirty="0"/>
              <a:t>bilmeniz gereken ilk şah ve er oyun sonu budur! Bu alıştırmayı kullanarak bu konumda ustalaşırsanız, en ufak bir üstünlükten bile maç kazanmayı başarabilirsiniz. </a:t>
            </a:r>
            <a:endParaRPr lang="tr-TR" dirty="0" smtClean="0"/>
          </a:p>
          <a:p>
            <a:r>
              <a:rPr lang="tr-TR" dirty="0" smtClean="0"/>
              <a:t>Erle </a:t>
            </a:r>
            <a:r>
              <a:rPr lang="tr-TR" dirty="0"/>
              <a:t>mat yapmak mümkün olmadığı için vezire terfi etmeniz gerekir (tabii Şah ve Vezir Matı Alıştırması üzerinde çalıştığınızı varsayıyoruz?). </a:t>
            </a:r>
            <a:endParaRPr lang="tr-TR" dirty="0" smtClean="0"/>
          </a:p>
          <a:p>
            <a:r>
              <a:rPr lang="tr-TR" dirty="0" smtClean="0"/>
              <a:t>Eri </a:t>
            </a:r>
            <a:r>
              <a:rPr lang="tr-TR" dirty="0"/>
              <a:t>e8'e ulaştırmanız gerekiyor. Rakibinizin şahı yolunuza çıkacak dolayısıyla da eri sürmenin ve şahınızla e8 karesinin hakimiyetini elde etmenin bir yolunu bulmanız gerekecektir.</a:t>
            </a:r>
          </a:p>
        </p:txBody>
      </p:sp>
    </p:spTree>
    <p:extLst>
      <p:ext uri="{BB962C8B-B14F-4D97-AF65-F5344CB8AC3E}">
        <p14:creationId xmlns:p14="http://schemas.microsoft.com/office/powerpoint/2010/main" val="3091415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Hangisi Kazanır 2?</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2892" y="1791205"/>
            <a:ext cx="4058216" cy="4143953"/>
          </a:xfrm>
        </p:spPr>
      </p:pic>
    </p:spTree>
    <p:extLst>
      <p:ext uri="{BB962C8B-B14F-4D97-AF65-F5344CB8AC3E}">
        <p14:creationId xmlns:p14="http://schemas.microsoft.com/office/powerpoint/2010/main" val="21768090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675</Words>
  <Application>Microsoft Office PowerPoint</Application>
  <PresentationFormat>Ekran Gösterisi (4:3)</PresentationFormat>
  <Paragraphs>57</Paragraphs>
  <Slides>19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19</vt:i4>
      </vt:variant>
    </vt:vector>
  </HeadingPairs>
  <TitlesOfParts>
    <vt:vector size="22" baseType="lpstr">
      <vt:lpstr>Arial</vt:lpstr>
      <vt:lpstr>Calibri</vt:lpstr>
      <vt:lpstr>Ofis Teması</vt:lpstr>
      <vt:lpstr>Satranç dersi Dr. Öğr. Üyesi Engin SARI</vt:lpstr>
      <vt:lpstr>Satranç oyun sonu</vt:lpstr>
      <vt:lpstr>Oppozisyon İlkesi-1</vt:lpstr>
      <vt:lpstr>Opposizyon ilkesi-2</vt:lpstr>
      <vt:lpstr>Şah ve Er Oyun Sonu: Karşı Karşıya Konum (Opozisyon), Kanattan Sızma </vt:lpstr>
      <vt:lpstr>Hangisi Kazanır?</vt:lpstr>
      <vt:lpstr>PowerPoint Sunusu</vt:lpstr>
      <vt:lpstr>Şah ve Ere Karşı Şah: Şaha Cepheden Hücum 1 </vt:lpstr>
      <vt:lpstr>Hangisi Kazanır 2?</vt:lpstr>
      <vt:lpstr>Kale oyun sonları</vt:lpstr>
      <vt:lpstr>Kale Oyun Sonu</vt:lpstr>
      <vt:lpstr>Vezir oyun sonları</vt:lpstr>
      <vt:lpstr>İki fil oyun sonları</vt:lpstr>
      <vt:lpstr>İki Fil ile Mat Etmek</vt:lpstr>
      <vt:lpstr>At fil oyun sonu-1</vt:lpstr>
      <vt:lpstr>At, Fil Oyun Sonu</vt:lpstr>
      <vt:lpstr>Piyon oyun sonları</vt:lpstr>
      <vt:lpstr>Piyon oyun sonu-2</vt:lpstr>
      <vt:lpstr>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Satranç oyun sonları</dc:title>
  <dc:creator>Engin</dc:creator>
  <cp:lastModifiedBy>Windows Kullanıcısı</cp:lastModifiedBy>
  <cp:revision>22</cp:revision>
  <dcterms:created xsi:type="dcterms:W3CDTF">2015-12-17T20:45:16Z</dcterms:created>
  <dcterms:modified xsi:type="dcterms:W3CDTF">2020-05-04T07:45:03Z</dcterms:modified>
</cp:coreProperties>
</file>