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310" r:id="rId4"/>
    <p:sldId id="266" r:id="rId5"/>
    <p:sldId id="262" r:id="rId6"/>
    <p:sldId id="311" r:id="rId7"/>
    <p:sldId id="263" r:id="rId8"/>
    <p:sldId id="312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31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369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432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674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35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161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08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08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82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17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94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20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7B295-347A-4CED-A79E-017C4087E8E4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991DF-1E78-4371-8EBD-8D902C9A79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02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34715" y="3482771"/>
            <a:ext cx="6464461" cy="193899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 smtClean="0"/>
              <a:t>TIBBİ BİTKİSEL ÜRÜNLER </a:t>
            </a:r>
            <a:endParaRPr lang="tr-TR" sz="4000" b="1" dirty="0" smtClean="0"/>
          </a:p>
          <a:p>
            <a:pPr algn="ctr"/>
            <a:r>
              <a:rPr lang="tr-TR" sz="4000" b="1" dirty="0" smtClean="0"/>
              <a:t>İLE </a:t>
            </a:r>
            <a:r>
              <a:rPr lang="tr-TR" sz="4000" b="1" dirty="0" smtClean="0"/>
              <a:t>İLGİLİ </a:t>
            </a:r>
            <a:endParaRPr lang="tr-TR" sz="4000" b="1" dirty="0" smtClean="0"/>
          </a:p>
          <a:p>
            <a:pPr algn="ctr"/>
            <a:r>
              <a:rPr lang="tr-TR" sz="4000" b="1" dirty="0" smtClean="0"/>
              <a:t>DÜZENLEMELER </a:t>
            </a:r>
            <a:endParaRPr lang="tr-TR" sz="4000" b="1" dirty="0"/>
          </a:p>
        </p:txBody>
      </p:sp>
      <p:sp>
        <p:nvSpPr>
          <p:cNvPr id="3" name="Metin kutusu 2"/>
          <p:cNvSpPr txBox="1"/>
          <p:nvPr/>
        </p:nvSpPr>
        <p:spPr>
          <a:xfrm>
            <a:off x="312223" y="746377"/>
            <a:ext cx="8614281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r-TR" sz="4000" b="1" dirty="0" smtClean="0"/>
              <a:t>Tıbbi Bitkiler ve Eczacı: Güncel Başlıklar </a:t>
            </a:r>
            <a:endParaRPr lang="tr-TR" sz="4000" b="1" dirty="0" smtClean="0"/>
          </a:p>
          <a:p>
            <a:pPr algn="ctr"/>
            <a:r>
              <a:rPr lang="tr-TR" sz="4000" b="1" dirty="0" smtClean="0"/>
              <a:t>Ders </a:t>
            </a:r>
            <a:r>
              <a:rPr lang="tr-TR" sz="4000" b="1" dirty="0" smtClean="0"/>
              <a:t>14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243772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10718" y="381740"/>
            <a:ext cx="863797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BAZI ÜLKELERDEKİ DURUM</a:t>
            </a:r>
          </a:p>
          <a:p>
            <a:endParaRPr lang="tr-TR" sz="3600" dirty="0"/>
          </a:p>
          <a:p>
            <a:r>
              <a:rPr lang="tr-TR" sz="3600" b="1" dirty="0" smtClean="0"/>
              <a:t>ARJANTİN: </a:t>
            </a:r>
            <a:r>
              <a:rPr lang="tr-TR" sz="3600" dirty="0" smtClean="0"/>
              <a:t>Arjantin</a:t>
            </a:r>
            <a:r>
              <a:rPr lang="tr-TR" sz="3600" b="1" dirty="0" smtClean="0"/>
              <a:t> </a:t>
            </a:r>
            <a:r>
              <a:rPr lang="tr-TR" sz="3600" dirty="0" smtClean="0"/>
              <a:t>Sağlık </a:t>
            </a:r>
            <a:r>
              <a:rPr lang="tr-TR" sz="3600" dirty="0" smtClean="0"/>
              <a:t>Bakanlığı 1993 yılında tıbbi bitkilerin kayıt altına alınabilmesi ve ilgili mevzuat için bir yönetmelik yayınladı. Aktarlar karışım değil fakat drog satabiliyorlar. Ulusal </a:t>
            </a:r>
            <a:r>
              <a:rPr lang="tr-TR" sz="3600" dirty="0" err="1" smtClean="0"/>
              <a:t>Farmakopede</a:t>
            </a:r>
            <a:r>
              <a:rPr lang="tr-TR" sz="3600" dirty="0" smtClean="0"/>
              <a:t> ilgili analiz yöntemleri (900’e yakın </a:t>
            </a:r>
            <a:r>
              <a:rPr lang="tr-TR" sz="3600" dirty="0" err="1" smtClean="0"/>
              <a:t>monograf</a:t>
            </a:r>
            <a:r>
              <a:rPr lang="tr-TR" sz="3600" dirty="0" smtClean="0"/>
              <a:t>, 60 civarı ham drog, 30 kadar ekstre) mevcuttur.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73750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08177" y="121116"/>
            <a:ext cx="84870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/>
              <a:t>AVUSTRALYA:</a:t>
            </a:r>
          </a:p>
          <a:p>
            <a:endParaRPr lang="tr-TR" sz="3600" dirty="0"/>
          </a:p>
          <a:p>
            <a:r>
              <a:rPr lang="tr-TR" sz="3600" dirty="0" smtClean="0"/>
              <a:t>Avustralya halkının kullanımı için piyasada olan tüm </a:t>
            </a:r>
            <a:r>
              <a:rPr lang="tr-TR" sz="3600" dirty="0" err="1" smtClean="0"/>
              <a:t>terapötik</a:t>
            </a:r>
            <a:r>
              <a:rPr lang="tr-TR" sz="3600" dirty="0" smtClean="0"/>
              <a:t> materyalin (ilaçlar ve </a:t>
            </a:r>
            <a:r>
              <a:rPr lang="tr-TR" sz="3600" dirty="0" err="1" smtClean="0"/>
              <a:t>kipman</a:t>
            </a:r>
            <a:r>
              <a:rPr lang="tr-TR" sz="3600" dirty="0" smtClean="0"/>
              <a:t>..) kalitesi, etkinliği ve güvenliğini sağlamak amacıyla </a:t>
            </a:r>
            <a:r>
              <a:rPr lang="tr-TR" sz="3600" dirty="0" err="1" smtClean="0"/>
              <a:t>Terapötik</a:t>
            </a:r>
            <a:r>
              <a:rPr lang="tr-TR" sz="3600" dirty="0" smtClean="0"/>
              <a:t> Materyaller Yasası 1989 yılında çıkarıldı. Tıbbi bitkiler için alınacak izinlerde güncel literatür esas alınır. </a:t>
            </a:r>
            <a:endParaRPr lang="tr-TR" sz="36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452176" y="4734902"/>
            <a:ext cx="81492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000" dirty="0" smtClean="0"/>
              <a:t>*Bu ürünlerden «Avustralya </a:t>
            </a:r>
            <a:r>
              <a:rPr lang="tr-TR" sz="4000" dirty="0" err="1" smtClean="0"/>
              <a:t>Terapötik</a:t>
            </a:r>
            <a:r>
              <a:rPr lang="tr-TR" sz="4000" dirty="0" smtClean="0"/>
              <a:t> Ürünler İdaresi» sorumludur. </a:t>
            </a:r>
            <a:endParaRPr lang="tr-TR" sz="4000" dirty="0"/>
          </a:p>
          <a:p>
            <a:r>
              <a:rPr lang="tr-TR" sz="4000" dirty="0" smtClean="0"/>
              <a:t>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376053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13064" y="248574"/>
            <a:ext cx="85136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KANADA:</a:t>
            </a:r>
          </a:p>
          <a:p>
            <a:endParaRPr lang="tr-TR" sz="2800" dirty="0"/>
          </a:p>
          <a:p>
            <a:r>
              <a:rPr lang="tr-TR" sz="2800" dirty="0" smtClean="0"/>
              <a:t>1986’da Sağlık Koruma Birimi tarafından geleneksel ilaçlar üzerinde çalışma yapacak bir komisyon oluşturuldu. Bu komisyonda 3 eczacı, 2 </a:t>
            </a:r>
            <a:r>
              <a:rPr lang="tr-TR" sz="2800" dirty="0" err="1" smtClean="0"/>
              <a:t>herbalist</a:t>
            </a:r>
            <a:r>
              <a:rPr lang="tr-TR" sz="2800" dirty="0" smtClean="0"/>
              <a:t>, 1 hekim, 1 diyetisyen bulunur. 1990 yılında 70’e yakın bitki </a:t>
            </a:r>
            <a:r>
              <a:rPr lang="tr-TR" sz="2800" dirty="0" err="1" smtClean="0"/>
              <a:t>monografı</a:t>
            </a:r>
            <a:r>
              <a:rPr lang="tr-TR" sz="2800" dirty="0" smtClean="0"/>
              <a:t> içeren kaynak kitap, 2004 yılında da «Doğal Sağlık Ürünleri Yönetmeliği» yayınlandı. Bu yönetmelik, reçetesiz olarak önerilen ve kullanılan </a:t>
            </a:r>
            <a:r>
              <a:rPr lang="tr-TR" sz="2800" dirty="0" err="1" smtClean="0"/>
              <a:t>tbbi</a:t>
            </a:r>
            <a:r>
              <a:rPr lang="tr-TR" sz="2800" dirty="0" smtClean="0"/>
              <a:t> bitkisel ürünlerin iddia edilen etkiyi sağlarken güvenli olduğunu ve  yüksek kalitenin varlığını garantilemeyi amaçlar.</a:t>
            </a:r>
          </a:p>
          <a:p>
            <a:r>
              <a:rPr lang="tr-TR" sz="2800" dirty="0" smtClean="0"/>
              <a:t>Düzenlemelerini DSÖ’yü rehber alarak gerçekleştirir. </a:t>
            </a:r>
            <a:endParaRPr lang="tr-TR" sz="2800" dirty="0"/>
          </a:p>
        </p:txBody>
      </p:sp>
      <p:sp>
        <p:nvSpPr>
          <p:cNvPr id="4" name="Dikdörtgen 3"/>
          <p:cNvSpPr/>
          <p:nvPr/>
        </p:nvSpPr>
        <p:spPr>
          <a:xfrm>
            <a:off x="213064" y="5562657"/>
            <a:ext cx="78023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/>
              <a:t>*Bitkisel ürünlerden «</a:t>
            </a:r>
            <a:r>
              <a:rPr lang="tr-TR" sz="3200" dirty="0" err="1"/>
              <a:t>Health</a:t>
            </a:r>
            <a:r>
              <a:rPr lang="tr-TR" sz="3200" dirty="0"/>
              <a:t> </a:t>
            </a:r>
            <a:r>
              <a:rPr lang="tr-TR" sz="3200" dirty="0" err="1"/>
              <a:t>Canada</a:t>
            </a:r>
            <a:r>
              <a:rPr lang="tr-TR" sz="3200" dirty="0"/>
              <a:t>» sorumludur. </a:t>
            </a:r>
          </a:p>
        </p:txBody>
      </p:sp>
    </p:spTree>
    <p:extLst>
      <p:ext uri="{BB962C8B-B14F-4D97-AF65-F5344CB8AC3E}">
        <p14:creationId xmlns:p14="http://schemas.microsoft.com/office/powerpoint/2010/main" val="3303450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34519" y="1154486"/>
            <a:ext cx="84249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FRANSA:</a:t>
            </a:r>
          </a:p>
          <a:p>
            <a:endParaRPr lang="tr-TR" sz="3200" dirty="0"/>
          </a:p>
          <a:p>
            <a:r>
              <a:rPr lang="tr-TR" sz="3200" dirty="0" smtClean="0"/>
              <a:t>Fransız İlaç Ajansı tıbbi bitkiler pazarında tek sorumludur. </a:t>
            </a:r>
            <a:r>
              <a:rPr lang="tr-TR" sz="3200" dirty="0" err="1" smtClean="0"/>
              <a:t>Fito</a:t>
            </a:r>
            <a:r>
              <a:rPr lang="tr-TR" sz="3200" dirty="0" smtClean="0"/>
              <a:t>-ilaç olarak tanımlanmış 200 kadar bitki OTC olarak onay almıştır. Tek tip lisans bulunur.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121775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04187" y="310719"/>
            <a:ext cx="873884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ALMANYA:</a:t>
            </a:r>
          </a:p>
          <a:p>
            <a:endParaRPr lang="tr-TR" sz="2400" dirty="0"/>
          </a:p>
          <a:p>
            <a:r>
              <a:rPr lang="tr-TR" sz="2400" dirty="0" smtClean="0"/>
              <a:t>1976’da, kalite, güvenlik ve etkinlik açısından -tıbbi bitki bitmiş ürünlerini de kapsayan-, ilaçlarla  ilgili tüm kriterleri içeren İlaç Yasası çıkarıldı. 1978 yılında «Komisyon E» oluşturuldu. Komisyon E, Alman </a:t>
            </a:r>
            <a:r>
              <a:rPr lang="tr-TR" sz="2400" dirty="0"/>
              <a:t>Federal İlaç ve Tıbbi Ürünler Enstitüsü’nün </a:t>
            </a:r>
            <a:r>
              <a:rPr lang="tr-TR" sz="2400" dirty="0" smtClean="0"/>
              <a:t>(</a:t>
            </a:r>
            <a:r>
              <a:rPr lang="en-US" sz="2400" dirty="0" err="1"/>
              <a:t>Bundesinstitut</a:t>
            </a:r>
            <a:r>
              <a:rPr lang="en-US" sz="2400" dirty="0"/>
              <a:t> </a:t>
            </a:r>
            <a:r>
              <a:rPr lang="en-US" sz="2400" dirty="0" err="1"/>
              <a:t>für</a:t>
            </a:r>
            <a:r>
              <a:rPr lang="en-US" sz="2400" dirty="0"/>
              <a:t> </a:t>
            </a:r>
            <a:r>
              <a:rPr lang="en-US" sz="2400" dirty="0" err="1"/>
              <a:t>Arzneimittel</a:t>
            </a:r>
            <a:r>
              <a:rPr lang="en-US" sz="2400" dirty="0"/>
              <a:t> und </a:t>
            </a:r>
            <a:r>
              <a:rPr lang="en-US" sz="2400" dirty="0" err="1" smtClean="0"/>
              <a:t>Medizinprodukte</a:t>
            </a:r>
            <a:r>
              <a:rPr lang="tr-TR" sz="2400" dirty="0" smtClean="0"/>
              <a:t>=</a:t>
            </a:r>
            <a:r>
              <a:rPr lang="tr-TR" sz="2400" dirty="0" err="1" smtClean="0"/>
              <a:t>BfArM</a:t>
            </a:r>
            <a:r>
              <a:rPr lang="tr-TR" sz="2400" dirty="0"/>
              <a:t>) bağımsız, bilimsel bilirkişi komisyonuna verilen </a:t>
            </a:r>
            <a:r>
              <a:rPr lang="tr-TR" sz="2400" dirty="0" smtClean="0"/>
              <a:t>isimdir, daha önce geleneksel uygulamalarda yer alan bitkilerin ve ilgili ürünlerin onaylanması aşamasında bilimsel tavsiyelerde bulunur. Komisyon 1984-1994 yılları arasında, Almanya’da onaylanmış 400 kadar bitkinin etkinlik ve güvenliğini değerlendiren ve bu amaçla her bitkiye özel standartları ortaya koyan </a:t>
            </a:r>
            <a:r>
              <a:rPr lang="tr-TR" sz="2400" dirty="0" err="1" smtClean="0"/>
              <a:t>monografları</a:t>
            </a:r>
            <a:r>
              <a:rPr lang="tr-TR" sz="2400" dirty="0" smtClean="0"/>
              <a:t> bir araya getirerek kitap halinde yayınladı. Bu şekilde tüm dünyada tanındı. </a:t>
            </a:r>
          </a:p>
          <a:p>
            <a:endParaRPr lang="tr-TR" sz="2400" dirty="0"/>
          </a:p>
          <a:p>
            <a:r>
              <a:rPr lang="tr-TR" sz="2400" dirty="0" smtClean="0"/>
              <a:t>Almanya’da yaklaşık 600 bitki/bitkisel ürün piyasada bulunmaktadır. Hekimlerin önemli bir kısmı reçeteye bitkisel ürün yazar. 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38474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9799" y="213064"/>
            <a:ext cx="872294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ABD:</a:t>
            </a:r>
          </a:p>
          <a:p>
            <a:endParaRPr lang="tr-TR" sz="2400" b="1" dirty="0"/>
          </a:p>
          <a:p>
            <a:r>
              <a:rPr lang="tr-TR" sz="2400" dirty="0" smtClean="0"/>
              <a:t>Bitkisel ilaçlar 1994 yılından itibaren «Gıda Takviyeleri Sağlık ve Eğitim Yasası (=GTSEY)» </a:t>
            </a:r>
            <a:r>
              <a:rPr lang="tr-TR" sz="2400" dirty="0" err="1" smtClean="0"/>
              <a:t>na</a:t>
            </a:r>
            <a:r>
              <a:rPr lang="tr-TR" sz="2400" dirty="0" smtClean="0"/>
              <a:t> uygun olarak denetlenir. </a:t>
            </a:r>
          </a:p>
          <a:p>
            <a:endParaRPr lang="tr-TR" sz="2400" dirty="0"/>
          </a:p>
          <a:p>
            <a:r>
              <a:rPr lang="tr-TR" sz="2400" dirty="0" smtClean="0"/>
              <a:t>Ürünler üzerine herhangi bir hastalık, </a:t>
            </a:r>
            <a:r>
              <a:rPr lang="tr-TR" sz="2400" dirty="0" err="1" smtClean="0"/>
              <a:t>endikasyon</a:t>
            </a:r>
            <a:r>
              <a:rPr lang="tr-TR" sz="2400" dirty="0" smtClean="0"/>
              <a:t>, tanı yazılmaz. Hem GTSEY hem de 2000 yılında yürürlüğe giren «Gıda, İlaç ve Kozmetik Yasası» ile herhangi bir gıda desteğinin pazara ulaşmadan önceki kontrolü sağlanır. </a:t>
            </a:r>
          </a:p>
          <a:p>
            <a:endParaRPr lang="tr-TR" sz="2400" dirty="0"/>
          </a:p>
          <a:p>
            <a:r>
              <a:rPr lang="tr-TR" sz="2400" dirty="0" smtClean="0"/>
              <a:t>FDA </a:t>
            </a:r>
            <a:r>
              <a:rPr lang="tr-TR" sz="2400" dirty="0"/>
              <a:t>(Gıda ve İlaç Ajansı) ürünleri </a:t>
            </a:r>
            <a:r>
              <a:rPr lang="tr-TR" sz="2400" dirty="0" smtClean="0"/>
              <a:t>incelemez fakat pazara ulaşan güvenliği şüpheli ürünler hakkında tedbir alma sorumluluğunu taşır. </a:t>
            </a:r>
          </a:p>
          <a:p>
            <a:endParaRPr lang="tr-TR" sz="2400" dirty="0"/>
          </a:p>
          <a:p>
            <a:r>
              <a:rPr lang="tr-TR" sz="2400" dirty="0" smtClean="0"/>
              <a:t>NIH (=Ulusal Sağlık Enstitüsü) kapsamında bir «Alternatif Tedavi Birimi» mevcuttur. Bu birimin sağlık hizmetlerinde gıda takviyelerinin potansiyelini incelemek, bu alanda bilimsel veri bankaları oluşturmak gibi görevleri vardır.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28903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3848" y="172869"/>
            <a:ext cx="8879523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ABD:</a:t>
            </a:r>
          </a:p>
          <a:p>
            <a:endParaRPr lang="tr-TR" sz="3200" dirty="0"/>
          </a:p>
          <a:p>
            <a:r>
              <a:rPr lang="tr-TR" sz="3200" dirty="0" smtClean="0"/>
              <a:t>-Tıbbi bitkiler/bitkisel ürünler;</a:t>
            </a:r>
          </a:p>
          <a:p>
            <a:endParaRPr lang="tr-TR" sz="3200" dirty="0"/>
          </a:p>
          <a:p>
            <a:r>
              <a:rPr lang="tr-TR" sz="3200" dirty="0" smtClean="0"/>
              <a:t>*«gıda desteği» başlığı altında incelenir ve düzenlemelerde gıda olarak </a:t>
            </a:r>
            <a:r>
              <a:rPr lang="tr-TR" sz="3200" dirty="0"/>
              <a:t>ele </a:t>
            </a:r>
            <a:r>
              <a:rPr lang="tr-TR" sz="3200" dirty="0" smtClean="0"/>
              <a:t>alınır</a:t>
            </a:r>
            <a:r>
              <a:rPr lang="tr-TR" sz="3200" dirty="0" smtClean="0"/>
              <a:t>.</a:t>
            </a:r>
          </a:p>
          <a:p>
            <a:endParaRPr lang="tr-TR" sz="3200" dirty="0" smtClean="0"/>
          </a:p>
          <a:p>
            <a:r>
              <a:rPr lang="tr-TR" sz="3200" dirty="0" smtClean="0"/>
              <a:t>*(Bitkisel ilaç olarak nitelendirilip bu şekilde işleme konan bitkisel içerikler hariç) Pazar öncesi herhangi bir onayın alınmasına gerek yoktur</a:t>
            </a:r>
            <a:r>
              <a:rPr lang="tr-TR" sz="3200" dirty="0" smtClean="0"/>
              <a:t>.</a:t>
            </a:r>
          </a:p>
          <a:p>
            <a:endParaRPr lang="tr-TR" sz="3200" dirty="0" smtClean="0"/>
          </a:p>
          <a:p>
            <a:r>
              <a:rPr lang="tr-TR" sz="3200" dirty="0" smtClean="0"/>
              <a:t>* Geleneksel/Bitkisel Tıbbi Ürünlerin güvenliğinden üretici firma sorumludur.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27656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02557" y="236503"/>
            <a:ext cx="88662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800" b="1" dirty="0" smtClean="0"/>
              <a:t>Dünya Sağlık Örgütü (DSÖ) </a:t>
            </a:r>
            <a:r>
              <a:rPr lang="tr-TR" sz="4800" b="1" dirty="0"/>
              <a:t>kayıtlarına göre, tüm dünyada gittikçe artan bir ilgi </a:t>
            </a:r>
            <a:r>
              <a:rPr lang="tr-TR" sz="4800" b="1" dirty="0" smtClean="0"/>
              <a:t>gören </a:t>
            </a:r>
            <a:r>
              <a:rPr lang="tr-TR" sz="4800" b="1" dirty="0" smtClean="0"/>
              <a:t>Alternatif </a:t>
            </a:r>
            <a:r>
              <a:rPr lang="tr-TR" sz="4800" b="1" dirty="0"/>
              <a:t>ve Tamamlayıcı tedavi </a:t>
            </a:r>
            <a:r>
              <a:rPr lang="tr-TR" sz="4800" b="1" dirty="0" smtClean="0"/>
              <a:t>yöntemleri başlığı altında </a:t>
            </a:r>
            <a:r>
              <a:rPr lang="tr-TR" sz="4800" b="1" dirty="0" smtClean="0"/>
              <a:t>global </a:t>
            </a:r>
            <a:r>
              <a:rPr lang="tr-TR" sz="4800" b="1" dirty="0"/>
              <a:t>tıbbi </a:t>
            </a:r>
            <a:r>
              <a:rPr lang="tr-TR" sz="4800" b="1" dirty="0" smtClean="0"/>
              <a:t>ve aromatik bitki </a:t>
            </a:r>
            <a:r>
              <a:rPr lang="tr-TR" sz="4800" b="1" dirty="0"/>
              <a:t>pazarı </a:t>
            </a:r>
            <a:r>
              <a:rPr lang="tr-TR" sz="4800" b="1" dirty="0" smtClean="0"/>
              <a:t>daha önceden öngörülemeyen bir boyuta ulaşmıştır.</a:t>
            </a:r>
            <a:endParaRPr lang="tr-TR" sz="4800" b="1" dirty="0"/>
          </a:p>
        </p:txBody>
      </p:sp>
    </p:spTree>
    <p:extLst>
      <p:ext uri="{BB962C8B-B14F-4D97-AF65-F5344CB8AC3E}">
        <p14:creationId xmlns:p14="http://schemas.microsoft.com/office/powerpoint/2010/main" val="299123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1740" y="981448"/>
            <a:ext cx="860641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b="1" dirty="0"/>
              <a:t>Dolayısıyla, tıbbi </a:t>
            </a:r>
            <a:r>
              <a:rPr lang="tr-TR" sz="3200" b="1" dirty="0" smtClean="0"/>
              <a:t>ve aromatik bitkiler bağlamında </a:t>
            </a:r>
            <a:r>
              <a:rPr lang="tr-TR" sz="3200" b="1" dirty="0"/>
              <a:t>kalite, güvenirlik, etkinlik, yönetmelik, denetleme vs. gibi konuların </a:t>
            </a:r>
            <a:r>
              <a:rPr lang="tr-TR" sz="3200" b="1" dirty="0" smtClean="0"/>
              <a:t>ilgili birimlerce </a:t>
            </a:r>
            <a:r>
              <a:rPr lang="tr-TR" sz="3200" b="1" dirty="0"/>
              <a:t>ele </a:t>
            </a:r>
            <a:r>
              <a:rPr lang="tr-TR" sz="3200" b="1" dirty="0" smtClean="0"/>
              <a:t>alınması, kontrollü işleyiş ve denetime imkan verecek bir  zemine </a:t>
            </a:r>
            <a:r>
              <a:rPr lang="tr-TR" sz="3200" b="1" dirty="0"/>
              <a:t>oturtulması, </a:t>
            </a:r>
            <a:r>
              <a:rPr lang="tr-TR" sz="3200" b="1" dirty="0" smtClean="0"/>
              <a:t>hem </a:t>
            </a:r>
            <a:r>
              <a:rPr lang="tr-TR" sz="3200" b="1" dirty="0"/>
              <a:t>üreticiler hem </a:t>
            </a:r>
            <a:r>
              <a:rPr lang="tr-TR" sz="3200" b="1" dirty="0" smtClean="0"/>
              <a:t>tüketiciler </a:t>
            </a:r>
            <a:r>
              <a:rPr lang="tr-TR" sz="3200" b="1" dirty="0"/>
              <a:t>hem </a:t>
            </a:r>
            <a:r>
              <a:rPr lang="tr-TR" sz="3200" b="1" dirty="0" smtClean="0"/>
              <a:t>de sağlık yetkilileri/çalışanları için </a:t>
            </a:r>
            <a:r>
              <a:rPr lang="tr-TR" sz="3200" b="1" dirty="0"/>
              <a:t>büyük önem arz etmektedir.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53780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07596" y="404716"/>
            <a:ext cx="8445002" cy="6247864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r-TR" sz="4000" b="1" dirty="0" smtClean="0"/>
              <a:t>BU SAYEDE DE </a:t>
            </a:r>
            <a:r>
              <a:rPr lang="tr-TR" sz="4000" b="1" dirty="0" smtClean="0"/>
              <a:t>TIBBİ BİTKİSEL ÜRÜNLER VE BU ÜRÜNLERLE İLGİLİ UYGULAMALAR İÇİN;  </a:t>
            </a:r>
          </a:p>
          <a:p>
            <a:r>
              <a:rPr lang="tr-TR" sz="4000" b="1" dirty="0" smtClean="0"/>
              <a:t>**standardizasyon sağlanacak, </a:t>
            </a:r>
          </a:p>
          <a:p>
            <a:r>
              <a:rPr lang="tr-TR" sz="4000" b="1" dirty="0" smtClean="0"/>
              <a:t>**yetkin bir platformda tanıtım </a:t>
            </a:r>
            <a:r>
              <a:rPr lang="tr-TR" sz="4000" b="1" dirty="0"/>
              <a:t>yapılabilecek </a:t>
            </a:r>
            <a:endParaRPr lang="tr-TR" sz="4000" b="1" dirty="0" smtClean="0"/>
          </a:p>
          <a:p>
            <a:r>
              <a:rPr lang="tr-TR" sz="4000" b="1" dirty="0" smtClean="0"/>
              <a:t>**modern </a:t>
            </a:r>
            <a:r>
              <a:rPr lang="tr-TR" sz="4000" b="1" dirty="0"/>
              <a:t>sağlık </a:t>
            </a:r>
            <a:r>
              <a:rPr lang="tr-TR" sz="4000" b="1" dirty="0" smtClean="0"/>
              <a:t>sistemi </a:t>
            </a:r>
            <a:r>
              <a:rPr lang="tr-TR" sz="4000" b="1" dirty="0" smtClean="0"/>
              <a:t>ile koordinasyonda önem taşıyan unsurlar ve yapılması gerekenler ortaya çıkarılabilecektir.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187696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8734" y="252675"/>
            <a:ext cx="8113090" cy="230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r-TR" sz="4800" dirty="0"/>
              <a:t>Bitkisel  ürünler  ile  ilgili  yasal  uygulamalar  ülkelere  göre  farklılık  göstermektedir. 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530337" y="3170454"/>
            <a:ext cx="8161487" cy="3046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sz="4800" dirty="0" smtClean="0"/>
              <a:t>Pek çok </a:t>
            </a:r>
            <a:r>
              <a:rPr lang="tr-TR" sz="4800" dirty="0" smtClean="0"/>
              <a:t>ülkede </a:t>
            </a:r>
            <a:r>
              <a:rPr lang="tr-TR" sz="4800" dirty="0" smtClean="0"/>
              <a:t>de tıbbi </a:t>
            </a:r>
            <a:r>
              <a:rPr lang="tr-TR" sz="4800" dirty="0" smtClean="0"/>
              <a:t>bitkilerle ilgili resmi bir kayıt ve kontrol sistemi oluşturulmamıştır.</a:t>
            </a:r>
          </a:p>
        </p:txBody>
      </p:sp>
    </p:spTree>
    <p:extLst>
      <p:ext uri="{BB962C8B-B14F-4D97-AF65-F5344CB8AC3E}">
        <p14:creationId xmlns:p14="http://schemas.microsoft.com/office/powerpoint/2010/main" val="98557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91404" y="753851"/>
            <a:ext cx="86265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400" b="1" dirty="0"/>
              <a:t>DSÖ kapsamındaki 191 ülkeden ancak 25’inde Geleneksel/Tamamlayıcı ve Alternatif Tıp alanında ulusal politika ve yönetmelikler; 64 ülkede ise bazı düzenlemeler mevcuttur. 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437813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65455" y="878011"/>
            <a:ext cx="873888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b="1" dirty="0" smtClean="0"/>
              <a:t>Her ülkenin kendi  </a:t>
            </a:r>
            <a:r>
              <a:rPr lang="tr-TR" sz="4000" b="1" dirty="0" smtClean="0"/>
              <a:t>Geleneksel/Tamamlayıcı, Alternatif Tıp ve tıbbi bitkiler </a:t>
            </a:r>
            <a:r>
              <a:rPr lang="tr-TR" sz="4000" b="1" dirty="0" smtClean="0"/>
              <a:t>kapsamlı politikalarını </a:t>
            </a:r>
            <a:r>
              <a:rPr lang="tr-TR" sz="4000" b="1" dirty="0" smtClean="0"/>
              <a:t>oluşturabilmeleri için DSÖ </a:t>
            </a:r>
            <a:r>
              <a:rPr lang="tr-TR" sz="4000" b="1" dirty="0" smtClean="0"/>
              <a:t>tarafından çok </a:t>
            </a:r>
            <a:r>
              <a:rPr lang="tr-TR" sz="4000" b="1" dirty="0" smtClean="0"/>
              <a:t>sayıda teknik rehber/rapor, bunun yanında 1998 yılında «Tıbbi Bitkilerle İlgili Mevzuatın Durumu: Global Rapor» başlıklı bir </a:t>
            </a:r>
            <a:r>
              <a:rPr lang="tr-TR" sz="4000" b="1" dirty="0" smtClean="0"/>
              <a:t>kitap hazırlamıştır</a:t>
            </a:r>
            <a:r>
              <a:rPr lang="tr-TR" sz="4000" b="1" dirty="0" smtClean="0"/>
              <a:t>.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751080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1548" y="587724"/>
            <a:ext cx="8420518" cy="5793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Bunun yanında 2019 yılında yayınladığı DSÖ 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Geleneksel ve Tamamlayıcı Tıp (GETAT) Küresel Raporu (WHO Global Report on 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Traditional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and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Complementary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</a:rPr>
              <a:t>Medicine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  <a:r>
              <a:rPr lang="tr-TR" sz="2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başlıklı yayında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DSÖ 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hazırladığı geleneksel tıp stratejilerinin ülkelerde nasıl bir etki yarattığını ve GETAT ve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fitoterapi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uygulamaları alanında dünya genelinde son durumun nasıl olduğunu ortaya koymak amacıyla bu raporu hazırlamıştır. </a:t>
            </a:r>
            <a:endParaRPr lang="tr-TR" sz="2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tr-TR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Raporda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; GETAT ürünlerinin, uygulamalarının ve uygulayıcılarının yasal düzenlemesi, ülkelerin karşılaştığı zorluklar, GETAT politikaları,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GETAT’ın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sağlık sigortası kapsamına alınması, GETAT uygulayıcılarının eğitimi,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GETAT’a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</a:rPr>
              <a:t> yönelik araştırmalar ile ilgili 179 ülkenin katılımıyla elde edilen veriler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bulunur.</a:t>
            </a:r>
          </a:p>
          <a:p>
            <a:endParaRPr lang="tr-TR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r>
              <a:rPr lang="tr-TR" sz="105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tr-TR" sz="1050" dirty="0">
                <a:solidFill>
                  <a:srgbClr val="000000"/>
                </a:solidFill>
                <a:latin typeface="Calibri" panose="020F0502020204030204" pitchFamily="34" charset="0"/>
              </a:rPr>
              <a:t>https://www.who.int/traditional-complementary-integrativemedicine/WhoGlobalReportOnTraditionalAndComplementary Medicine2019.pdf?ua=1). </a:t>
            </a:r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val="1295179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79282" y="282742"/>
            <a:ext cx="8958805" cy="83099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DSÖ’nün </a:t>
            </a:r>
            <a:r>
              <a:rPr lang="tr-TR" sz="2400" b="1" dirty="0"/>
              <a:t>Geleneksel/Tamamlayıcı, Alternatif Tıp ve </a:t>
            </a:r>
            <a:r>
              <a:rPr lang="tr-TR" sz="2400" b="1" dirty="0" smtClean="0"/>
              <a:t>Tıbbi Bitkiler Hakkındaki Rehber ve Raporları</a:t>
            </a:r>
            <a:endParaRPr lang="tr-TR" sz="24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1" y="1439961"/>
            <a:ext cx="898861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                                                                                                                                         </a:t>
            </a:r>
            <a:endParaRPr lang="tr-TR" sz="14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2"/>
          <a:srcRect l="12247" t="36830" r="13370" b="19704"/>
          <a:stretch/>
        </p:blipFill>
        <p:spPr>
          <a:xfrm>
            <a:off x="0" y="1267426"/>
            <a:ext cx="9155635" cy="300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54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1137</TotalTime>
  <Words>863</Words>
  <Application>Microsoft Office PowerPoint</Application>
  <PresentationFormat>Ekran Gösterisi (4:3)</PresentationFormat>
  <Paragraphs>62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71</cp:revision>
  <dcterms:created xsi:type="dcterms:W3CDTF">2016-12-11T18:24:37Z</dcterms:created>
  <dcterms:modified xsi:type="dcterms:W3CDTF">2020-10-20T08:42:28Z</dcterms:modified>
</cp:coreProperties>
</file>