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sldIdLst>
    <p:sldId id="257" r:id="rId2"/>
    <p:sldId id="258" r:id="rId3"/>
    <p:sldId id="259" r:id="rId4"/>
    <p:sldId id="260" r:id="rId5"/>
    <p:sldId id="269" r:id="rId6"/>
    <p:sldId id="270" r:id="rId7"/>
    <p:sldId id="271" r:id="rId8"/>
    <p:sldId id="272" r:id="rId9"/>
    <p:sldId id="261" r:id="rId10"/>
    <p:sldId id="262" r:id="rId11"/>
    <p:sldId id="263" r:id="rId12"/>
    <p:sldId id="264" r:id="rId13"/>
    <p:sldId id="265" r:id="rId14"/>
    <p:sldId id="266" r:id="rId15"/>
    <p:sldId id="267" r:id="rId16"/>
    <p:sldId id="314" r:id="rId17"/>
    <p:sldId id="268"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 id="293" r:id="rId39"/>
    <p:sldId id="294" r:id="rId40"/>
    <p:sldId id="295" r:id="rId41"/>
    <p:sldId id="296" r:id="rId42"/>
    <p:sldId id="297" r:id="rId43"/>
    <p:sldId id="298" r:id="rId44"/>
    <p:sldId id="299" r:id="rId45"/>
    <p:sldId id="300" r:id="rId46"/>
    <p:sldId id="301" r:id="rId47"/>
    <p:sldId id="302" r:id="rId48"/>
    <p:sldId id="303" r:id="rId49"/>
    <p:sldId id="304" r:id="rId50"/>
    <p:sldId id="305" r:id="rId51"/>
    <p:sldId id="306" r:id="rId52"/>
    <p:sldId id="307" r:id="rId53"/>
    <p:sldId id="308" r:id="rId54"/>
    <p:sldId id="309" r:id="rId55"/>
    <p:sldId id="310" r:id="rId56"/>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1769" autoAdjust="0"/>
  </p:normalViewPr>
  <p:slideViewPr>
    <p:cSldViewPr>
      <p:cViewPr varScale="1">
        <p:scale>
          <a:sx n="84" d="100"/>
          <a:sy n="84" d="100"/>
        </p:scale>
        <p:origin x="1584"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slide" Target="slides/slide53.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12" name="11 Dikdörtgen"/>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3" name="12 Yuvarlatılmış Dikdörtgen"/>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9" name="8 Alt Başlık"/>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28" name="27 Veri Yer Tutucusu"/>
          <p:cNvSpPr>
            <a:spLocks noGrp="1"/>
          </p:cNvSpPr>
          <p:nvPr>
            <p:ph type="dt" sz="half" idx="10"/>
          </p:nvPr>
        </p:nvSpPr>
        <p:spPr/>
        <p:txBody>
          <a:bodyPr/>
          <a:lstStyle/>
          <a:p>
            <a:fld id="{D9F75050-0E15-4C5B-92B0-66D068882F1F}" type="datetimeFigureOut">
              <a:rPr lang="tr-TR" smtClean="0"/>
              <a:pPr/>
              <a:t>2.8.2019</a:t>
            </a:fld>
            <a:endParaRPr lang="tr-TR"/>
          </a:p>
        </p:txBody>
      </p:sp>
      <p:sp>
        <p:nvSpPr>
          <p:cNvPr id="17" name="16 Altbilgi Yer Tutucusu"/>
          <p:cNvSpPr>
            <a:spLocks noGrp="1"/>
          </p:cNvSpPr>
          <p:nvPr>
            <p:ph type="ftr" sz="quarter" idx="11"/>
          </p:nvPr>
        </p:nvSpPr>
        <p:spPr/>
        <p:txBody>
          <a:bodyPr/>
          <a:lstStyle/>
          <a:p>
            <a:endParaRPr lang="tr-TR"/>
          </a:p>
        </p:txBody>
      </p:sp>
      <p:sp>
        <p:nvSpPr>
          <p:cNvPr id="29" name="28 Slayt Numarası Yer Tutucusu"/>
          <p:cNvSpPr>
            <a:spLocks noGrp="1"/>
          </p:cNvSpPr>
          <p:nvPr>
            <p:ph type="sldNum" sz="quarter" idx="12"/>
          </p:nvPr>
        </p:nvSpPr>
        <p:spPr/>
        <p:txBody>
          <a:bodyPr lIns="0" tIns="0" rIns="0" bIns="0">
            <a:noAutofit/>
          </a:bodyPr>
          <a:lstStyle>
            <a:lvl1pPr>
              <a:defRPr sz="1400">
                <a:solidFill>
                  <a:srgbClr val="FFFFFF"/>
                </a:solidFill>
              </a:defRPr>
            </a:lvl1pPr>
          </a:lstStyle>
          <a:p>
            <a:fld id="{B1DEFA8C-F947-479F-BE07-76B6B3F80BF1}" type="slidenum">
              <a:rPr lang="tr-TR" smtClean="0"/>
              <a:pPr/>
              <a:t>‹#›</a:t>
            </a:fld>
            <a:endParaRPr lang="tr-TR"/>
          </a:p>
        </p:txBody>
      </p:sp>
      <p:sp>
        <p:nvSpPr>
          <p:cNvPr id="7" name="6 Dikdörtgen"/>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Dikdörtgen"/>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Dikdörtgen"/>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Başlık"/>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tr-TR" smtClean="0"/>
              <a:t>Asıl başlık stili için tıklatın</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2.8.2019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41"/>
            <a:ext cx="2011680" cy="5851525"/>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914400" y="274640"/>
            <a:ext cx="5562600" cy="5851525"/>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2.8.2019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2.8.2019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8" name="7 İçerik Yer Tutucusu"/>
          <p:cNvSpPr>
            <a:spLocks noGrp="1"/>
          </p:cNvSpPr>
          <p:nvPr>
            <p:ph sz="quarter" idx="1"/>
          </p:nvPr>
        </p:nvSpPr>
        <p:spPr>
          <a:xfrm>
            <a:off x="914400" y="1447800"/>
            <a:ext cx="7772400" cy="4572000"/>
          </a:xfrm>
        </p:spPr>
        <p:txBody>
          <a:bodyPr vert="horz"/>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11" name="10 Dikdörtgen"/>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0" name="9 Yuvarlatılmış Dikdörtgen"/>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1 Başlık"/>
          <p:cNvSpPr>
            <a:spLocks noGrp="1"/>
          </p:cNvSpPr>
          <p:nvPr>
            <p:ph type="title"/>
          </p:nvPr>
        </p:nvSpPr>
        <p:spPr>
          <a:xfrm>
            <a:off x="722313" y="952500"/>
            <a:ext cx="7772400" cy="1362075"/>
          </a:xfrm>
        </p:spPr>
        <p:txBody>
          <a:bodyPr anchor="b" anchorCtr="0"/>
          <a:lstStyle>
            <a:lvl1pPr algn="l">
              <a:buNone/>
              <a:defRPr sz="4000" b="0" cap="none"/>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p:txBody>
          <a:bodyPr/>
          <a:lstStyle/>
          <a:p>
            <a:fld id="{D9F75050-0E15-4C5B-92B0-66D068882F1F}" type="datetimeFigureOut">
              <a:rPr lang="tr-TR" smtClean="0"/>
              <a:pPr/>
              <a:t>2.8.2019</a:t>
            </a:fld>
            <a:endParaRPr lang="tr-TR"/>
          </a:p>
        </p:txBody>
      </p:sp>
      <p:sp>
        <p:nvSpPr>
          <p:cNvPr id="5" name="4 Altbilgi Yer Tutucusu"/>
          <p:cNvSpPr>
            <a:spLocks noGrp="1"/>
          </p:cNvSpPr>
          <p:nvPr>
            <p:ph type="ftr" sz="quarter" idx="11"/>
          </p:nvPr>
        </p:nvSpPr>
        <p:spPr>
          <a:xfrm>
            <a:off x="800100" y="6172200"/>
            <a:ext cx="4000500" cy="457200"/>
          </a:xfrm>
        </p:spPr>
        <p:txBody>
          <a:bodyPr/>
          <a:lstStyle/>
          <a:p>
            <a:endParaRPr lang="tr-TR"/>
          </a:p>
        </p:txBody>
      </p:sp>
      <p:sp>
        <p:nvSpPr>
          <p:cNvPr id="7" name="6 Dikdörtgen"/>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Dikdörtgen"/>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8 Dikdörtgen"/>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5 Slayt Numarası Yer Tutucusu"/>
          <p:cNvSpPr>
            <a:spLocks noGrp="1"/>
          </p:cNvSpPr>
          <p:nvPr>
            <p:ph type="sldNum" sz="quarter" idx="12"/>
          </p:nvPr>
        </p:nvSpPr>
        <p:spPr>
          <a:xfrm>
            <a:off x="146304" y="6208776"/>
            <a:ext cx="457200" cy="457200"/>
          </a:xfrm>
        </p:spPr>
        <p:txBody>
          <a:bodyPr/>
          <a:lstStyle/>
          <a:p>
            <a:fld id="{B1DEFA8C-F947-479F-BE07-76B6B3F80BF1}"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5" name="4 Veri Yer Tutucusu"/>
          <p:cNvSpPr>
            <a:spLocks noGrp="1"/>
          </p:cNvSpPr>
          <p:nvPr>
            <p:ph type="dt" sz="half" idx="10"/>
          </p:nvPr>
        </p:nvSpPr>
        <p:spPr/>
        <p:txBody>
          <a:bodyPr/>
          <a:lstStyle/>
          <a:p>
            <a:fld id="{D9F75050-0E15-4C5B-92B0-66D068882F1F}" type="datetimeFigureOut">
              <a:rPr lang="tr-TR" smtClean="0"/>
              <a:pPr/>
              <a:t>2.8.2019</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9" name="8 İçerik Yer Tutucusu"/>
          <p:cNvSpPr>
            <a:spLocks noGrp="1"/>
          </p:cNvSpPr>
          <p:nvPr>
            <p:ph sz="quarter" idx="1"/>
          </p:nvPr>
        </p:nvSpPr>
        <p:spPr>
          <a:xfrm>
            <a:off x="914400" y="1447800"/>
            <a:ext cx="3749040" cy="4572000"/>
          </a:xfrm>
        </p:spPr>
        <p:txBody>
          <a:bodyPr vert="horz"/>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1" name="10 İçerik Yer Tutucusu"/>
          <p:cNvSpPr>
            <a:spLocks noGrp="1"/>
          </p:cNvSpPr>
          <p:nvPr>
            <p:ph sz="quarter" idx="2"/>
          </p:nvPr>
        </p:nvSpPr>
        <p:spPr>
          <a:xfrm>
            <a:off x="4933950" y="1447800"/>
            <a:ext cx="3749040" cy="4572000"/>
          </a:xfrm>
        </p:spPr>
        <p:txBody>
          <a:bodyPr vert="horz"/>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914400" y="273050"/>
            <a:ext cx="7772400" cy="1143000"/>
          </a:xfrm>
        </p:spPr>
        <p:txBody>
          <a:bodyPr anchor="b" anchorCtr="0"/>
          <a:lstStyle>
            <a:lvl1pPr>
              <a:defRPr/>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4" name="3 Metin Yer Tutucusu"/>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7" name="6 Veri Yer Tutucusu"/>
          <p:cNvSpPr>
            <a:spLocks noGrp="1"/>
          </p:cNvSpPr>
          <p:nvPr>
            <p:ph type="dt" sz="half" idx="10"/>
          </p:nvPr>
        </p:nvSpPr>
        <p:spPr/>
        <p:txBody>
          <a:bodyPr/>
          <a:lstStyle/>
          <a:p>
            <a:fld id="{D9F75050-0E15-4C5B-92B0-66D068882F1F}" type="datetimeFigureOut">
              <a:rPr lang="tr-TR" smtClean="0"/>
              <a:pPr/>
              <a:t>2.8.2019</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11" name="10 İçerik Yer Tutucusu"/>
          <p:cNvSpPr>
            <a:spLocks noGrp="1"/>
          </p:cNvSpPr>
          <p:nvPr>
            <p:ph sz="half" idx="2"/>
          </p:nvPr>
        </p:nvSpPr>
        <p:spPr>
          <a:xfrm>
            <a:off x="914400" y="2247900"/>
            <a:ext cx="3733800" cy="3886200"/>
          </a:xfrm>
        </p:spPr>
        <p:txBody>
          <a:bodyPr vert="horz"/>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3" name="12 İçerik Yer Tutucusu"/>
          <p:cNvSpPr>
            <a:spLocks noGrp="1"/>
          </p:cNvSpPr>
          <p:nvPr>
            <p:ph sz="half" idx="4"/>
          </p:nvPr>
        </p:nvSpPr>
        <p:spPr>
          <a:xfrm>
            <a:off x="4953000" y="2247900"/>
            <a:ext cx="3733800" cy="3886200"/>
          </a:xfrm>
        </p:spPr>
        <p:txBody>
          <a:bodyPr vert="horz"/>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Veri Yer Tutucusu"/>
          <p:cNvSpPr>
            <a:spLocks noGrp="1"/>
          </p:cNvSpPr>
          <p:nvPr>
            <p:ph type="dt" sz="half" idx="10"/>
          </p:nvPr>
        </p:nvSpPr>
        <p:spPr/>
        <p:txBody>
          <a:bodyPr/>
          <a:lstStyle/>
          <a:p>
            <a:fld id="{D9F75050-0E15-4C5B-92B0-66D068882F1F}" type="datetimeFigureOut">
              <a:rPr lang="tr-TR" smtClean="0"/>
              <a:pPr/>
              <a:t>2.8.2019</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9F75050-0E15-4C5B-92B0-66D068882F1F}" type="datetimeFigureOut">
              <a:rPr lang="tr-TR" smtClean="0"/>
              <a:pPr/>
              <a:t>2.8.2019</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8" name="7 Dikdörtgen"/>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9" name="8 Yuvarlatılmış Dikdörtgen"/>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1 Başlık"/>
          <p:cNvSpPr>
            <a:spLocks noGrp="1"/>
          </p:cNvSpPr>
          <p:nvPr>
            <p:ph type="title"/>
          </p:nvPr>
        </p:nvSpPr>
        <p:spPr>
          <a:xfrm>
            <a:off x="914400" y="273050"/>
            <a:ext cx="7772400" cy="1143000"/>
          </a:xfrm>
        </p:spPr>
        <p:txBody>
          <a:bodyPr anchor="b" anchorCtr="0"/>
          <a:lstStyle>
            <a:lvl1pPr algn="l">
              <a:buNone/>
              <a:defRPr sz="4000" b="0"/>
            </a:lvl1pPr>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2.8.2019</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11" name="10 İçerik Yer Tutucusu"/>
          <p:cNvSpPr>
            <a:spLocks noGrp="1"/>
          </p:cNvSpPr>
          <p:nvPr>
            <p:ph sz="quarter" idx="1"/>
          </p:nvPr>
        </p:nvSpPr>
        <p:spPr>
          <a:xfrm>
            <a:off x="2971800" y="1600200"/>
            <a:ext cx="5715000" cy="4495800"/>
          </a:xfrm>
        </p:spPr>
        <p:txBody>
          <a:bodyPr vert="horz"/>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914400" y="4900550"/>
            <a:ext cx="7315200" cy="522288"/>
          </a:xfrm>
        </p:spPr>
        <p:txBody>
          <a:bodyPr anchor="ctr">
            <a:noAutofit/>
          </a:bodyPr>
          <a:lstStyle>
            <a:lvl1pPr algn="l">
              <a:buNone/>
              <a:defRPr sz="2800" b="0"/>
            </a:lvl1pPr>
          </a:lstStyle>
          <a:p>
            <a:r>
              <a:rPr kumimoji="0" lang="tr-TR" smtClean="0"/>
              <a:t>Asıl başlık stili için tıklatın</a:t>
            </a:r>
            <a:endParaRPr kumimoji="0" lang="en-US"/>
          </a:p>
        </p:txBody>
      </p:sp>
      <p:sp>
        <p:nvSpPr>
          <p:cNvPr id="4" name="3 Metin Yer Tutucusu"/>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2.8.2019</a:t>
            </a:fld>
            <a:endParaRPr lang="tr-TR"/>
          </a:p>
        </p:txBody>
      </p:sp>
      <p:sp>
        <p:nvSpPr>
          <p:cNvPr id="6" name="5 Altbilgi Yer Tutucusu"/>
          <p:cNvSpPr>
            <a:spLocks noGrp="1"/>
          </p:cNvSpPr>
          <p:nvPr>
            <p:ph type="ftr" sz="quarter" idx="11"/>
          </p:nvPr>
        </p:nvSpPr>
        <p:spPr>
          <a:xfrm>
            <a:off x="914400" y="6172200"/>
            <a:ext cx="3886200" cy="457200"/>
          </a:xfrm>
        </p:spPr>
        <p:txBody>
          <a:bodyPr/>
          <a:lstStyle/>
          <a:p>
            <a:endParaRPr lang="tr-TR"/>
          </a:p>
        </p:txBody>
      </p:sp>
      <p:sp>
        <p:nvSpPr>
          <p:cNvPr id="7" name="6 Slayt Numarası Yer Tutucusu"/>
          <p:cNvSpPr>
            <a:spLocks noGrp="1"/>
          </p:cNvSpPr>
          <p:nvPr>
            <p:ph type="sldNum" sz="quarter" idx="12"/>
          </p:nvPr>
        </p:nvSpPr>
        <p:spPr>
          <a:xfrm>
            <a:off x="146304" y="6208776"/>
            <a:ext cx="457200" cy="457200"/>
          </a:xfrm>
        </p:spPr>
        <p:txBody>
          <a:bodyPr/>
          <a:lstStyle/>
          <a:p>
            <a:fld id="{B1DEFA8C-F947-479F-BE07-76B6B3F80BF1}" type="slidenum">
              <a:rPr lang="tr-TR" smtClean="0"/>
              <a:pPr/>
              <a:t>‹#›</a:t>
            </a:fld>
            <a:endParaRPr lang="tr-TR"/>
          </a:p>
        </p:txBody>
      </p:sp>
      <p:sp>
        <p:nvSpPr>
          <p:cNvPr id="11" name="10 Dikdörtgen"/>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Dikdörtgen"/>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12 Dikdörtgen"/>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2 Resim Yer Tutucusu"/>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tr-TR" smtClean="0"/>
              <a:t>Resim eklemek için simgeyi tıklatın</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9" name="8 Dikdörtgen"/>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8" name="7 Yuvarlatılmış Dikdörtgen"/>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2" name="21 Başlık Yer Tutucusu"/>
          <p:cNvSpPr>
            <a:spLocks noGrp="1"/>
          </p:cNvSpPr>
          <p:nvPr>
            <p:ph type="title"/>
          </p:nvPr>
        </p:nvSpPr>
        <p:spPr>
          <a:xfrm>
            <a:off x="914400" y="274638"/>
            <a:ext cx="7772400" cy="1143000"/>
          </a:xfrm>
          <a:prstGeom prst="rect">
            <a:avLst/>
          </a:prstGeom>
        </p:spPr>
        <p:txBody>
          <a:bodyPr bIns="91440" anchor="b" anchorCtr="0">
            <a:normAutofit/>
          </a:bodyPr>
          <a:lstStyle/>
          <a:p>
            <a:r>
              <a:rPr kumimoji="0" lang="tr-TR" smtClean="0"/>
              <a:t>Asıl başlık stili için tıklatın</a:t>
            </a:r>
            <a:endParaRPr kumimoji="0" lang="en-US"/>
          </a:p>
        </p:txBody>
      </p:sp>
      <p:sp>
        <p:nvSpPr>
          <p:cNvPr id="13" name="12 Metin Yer Tutucusu"/>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4" name="13 Veri Yer Tutucusu"/>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D9F75050-0E15-4C5B-92B0-66D068882F1F}" type="datetimeFigureOut">
              <a:rPr lang="tr-TR" smtClean="0"/>
              <a:pPr/>
              <a:t>2.8.2019</a:t>
            </a:fld>
            <a:endParaRPr lang="tr-TR"/>
          </a:p>
        </p:txBody>
      </p:sp>
      <p:sp>
        <p:nvSpPr>
          <p:cNvPr id="3" name="2 Altbilgi Yer Tutucusu"/>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lang="tr-TR"/>
          </a:p>
        </p:txBody>
      </p:sp>
      <p:sp>
        <p:nvSpPr>
          <p:cNvPr id="23" name="22 Slayt Numarası Yer Tutucusu"/>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B1DEFA8C-F947-479F-BE07-76B6B3F80BF1}"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a:xfrm>
            <a:off x="457200" y="476672"/>
            <a:ext cx="8229600" cy="5649491"/>
          </a:xfrm>
        </p:spPr>
        <p:txBody>
          <a:bodyPr/>
          <a:lstStyle/>
          <a:p>
            <a:endParaRPr lang="tr-TR" dirty="0" smtClean="0"/>
          </a:p>
          <a:p>
            <a:endParaRPr lang="tr-TR" dirty="0" smtClean="0"/>
          </a:p>
          <a:p>
            <a:pPr algn="ctr">
              <a:buNone/>
            </a:pPr>
            <a:r>
              <a:rPr lang="tr-TR" sz="4800" dirty="0" smtClean="0">
                <a:solidFill>
                  <a:schemeClr val="accent2"/>
                </a:solidFill>
              </a:rPr>
              <a:t> </a:t>
            </a:r>
            <a:r>
              <a:rPr lang="tr-TR" sz="4800" b="1" dirty="0" smtClean="0">
                <a:solidFill>
                  <a:schemeClr val="accent2"/>
                </a:solidFill>
                <a:latin typeface="Times New Roman" pitchFamily="18" charset="0"/>
                <a:cs typeface="Times New Roman" pitchFamily="18" charset="0"/>
              </a:rPr>
              <a:t>SIVI- ELEKTROLİT DENGESİ VE DENGESİZLİKLERİ</a:t>
            </a:r>
          </a:p>
          <a:p>
            <a:pPr algn="ctr">
              <a:buNone/>
            </a:pPr>
            <a:endParaRPr lang="tr-TR" sz="3200" b="1" dirty="0" smtClean="0">
              <a:latin typeface="Times New Roman" pitchFamily="18" charset="0"/>
              <a:cs typeface="Times New Roman" pitchFamily="18" charset="0"/>
            </a:endParaRPr>
          </a:p>
          <a:p>
            <a:pPr algn="ctr">
              <a:buNone/>
            </a:pPr>
            <a:r>
              <a:rPr lang="tr-TR" sz="3200" b="1" dirty="0" smtClean="0">
                <a:latin typeface="Times New Roman" pitchFamily="18" charset="0"/>
                <a:cs typeface="Times New Roman" pitchFamily="18" charset="0"/>
              </a:rPr>
              <a:t>Prof. Dr. Tülin BEDÜK </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4294967295"/>
          </p:nvPr>
        </p:nvSpPr>
        <p:spPr>
          <a:xfrm>
            <a:off x="0" y="476250"/>
            <a:ext cx="8229600" cy="5649913"/>
          </a:xfrm>
        </p:spPr>
        <p:txBody>
          <a:bodyPr/>
          <a:lstStyle/>
          <a:p>
            <a:pPr>
              <a:buNone/>
            </a:pPr>
            <a:r>
              <a:rPr lang="tr-TR" dirty="0" smtClean="0">
                <a:latin typeface="Times New Roman" pitchFamily="18" charset="0"/>
                <a:cs typeface="Times New Roman" pitchFamily="18" charset="0"/>
              </a:rPr>
              <a:t>  </a:t>
            </a:r>
          </a:p>
          <a:p>
            <a:pPr>
              <a:buNone/>
            </a:pPr>
            <a:r>
              <a:rPr lang="tr-TR" dirty="0" smtClean="0">
                <a:latin typeface="Times New Roman" pitchFamily="18" charset="0"/>
                <a:cs typeface="Times New Roman" pitchFamily="18" charset="0"/>
              </a:rPr>
              <a:t> </a:t>
            </a:r>
            <a:r>
              <a:rPr lang="tr-TR" sz="2800" b="1" dirty="0" smtClean="0">
                <a:solidFill>
                  <a:schemeClr val="accent2"/>
                </a:solidFill>
                <a:latin typeface="Times New Roman" pitchFamily="18" charset="0"/>
                <a:cs typeface="Times New Roman" pitchFamily="18" charset="0"/>
              </a:rPr>
              <a:t>Beden Sıvı Bölmelerinin İçeriği-Elektrolitler ve Plazma Proteinleri</a:t>
            </a:r>
          </a:p>
          <a:p>
            <a:pPr>
              <a:buNone/>
            </a:pPr>
            <a:r>
              <a:rPr lang="tr-TR" sz="2800" b="1" dirty="0" smtClean="0">
                <a:solidFill>
                  <a:schemeClr val="accent2"/>
                </a:solidFill>
                <a:latin typeface="Times New Roman" pitchFamily="18" charset="0"/>
                <a:cs typeface="Times New Roman" pitchFamily="18" charset="0"/>
              </a:rPr>
              <a:t>    </a:t>
            </a:r>
            <a:r>
              <a:rPr lang="tr-TR" sz="2800" dirty="0" smtClean="0">
                <a:latin typeface="Times New Roman" pitchFamily="18" charset="0"/>
                <a:cs typeface="Times New Roman" pitchFamily="18" charset="0"/>
              </a:rPr>
              <a:t>Bütün sıvı bölmelerinin en büyük kısmı sudur. Geri kalanı ise bu suda erimiş maddelerdir. Bu maddelerin büyük bir kısmını elektrolitler oluşturur. Çok küçük bir oranı ise elektrolit olmayan maddeler oluşturur. Elektrolitler suda eridiği zaman anyon(- elektrik yüklü) ve katyon(</a:t>
            </a:r>
            <a:r>
              <a:rPr lang="tr-TR" sz="2800" b="1" dirty="0" smtClean="0">
                <a:latin typeface="Times New Roman" pitchFamily="18" charset="0"/>
                <a:cs typeface="Times New Roman" pitchFamily="18" charset="0"/>
              </a:rPr>
              <a:t>+ </a:t>
            </a:r>
            <a:r>
              <a:rPr lang="tr-TR" sz="2800" dirty="0" smtClean="0">
                <a:latin typeface="Times New Roman" pitchFamily="18" charset="0"/>
                <a:cs typeface="Times New Roman" pitchFamily="18" charset="0"/>
              </a:rPr>
              <a:t>elektrik yüklü)</a:t>
            </a:r>
          </a:p>
          <a:p>
            <a:pPr>
              <a:buNone/>
            </a:pPr>
            <a:r>
              <a:rPr lang="tr-TR" sz="2800" dirty="0" smtClean="0">
                <a:latin typeface="Times New Roman" pitchFamily="18" charset="0"/>
                <a:cs typeface="Times New Roman" pitchFamily="18" charset="0"/>
              </a:rPr>
              <a:t>   adı verilen parçacıklara ayrılırlar. Bunlara iyon adı verilir.</a:t>
            </a:r>
            <a:endParaRPr lang="tr-TR" sz="28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a:xfrm>
            <a:off x="395536" y="260648"/>
            <a:ext cx="8291264" cy="6120680"/>
          </a:xfrm>
        </p:spPr>
        <p:txBody>
          <a:bodyPr>
            <a:normAutofit/>
          </a:bodyPr>
          <a:lstStyle/>
          <a:p>
            <a:pPr>
              <a:buNone/>
            </a:pPr>
            <a:r>
              <a:rPr lang="tr-TR" sz="2400" dirty="0" err="1" smtClean="0">
                <a:latin typeface="Times New Roman" pitchFamily="18" charset="0"/>
                <a:cs typeface="Times New Roman" pitchFamily="18" charset="0"/>
              </a:rPr>
              <a:t>Ektraselüler</a:t>
            </a:r>
            <a:r>
              <a:rPr lang="tr-TR" sz="2400" dirty="0" smtClean="0">
                <a:latin typeface="Times New Roman" pitchFamily="18" charset="0"/>
                <a:cs typeface="Times New Roman" pitchFamily="18" charset="0"/>
              </a:rPr>
              <a:t> ve </a:t>
            </a:r>
            <a:r>
              <a:rPr lang="tr-TR" sz="2400" dirty="0" err="1" smtClean="0">
                <a:latin typeface="Times New Roman" pitchFamily="18" charset="0"/>
                <a:cs typeface="Times New Roman" pitchFamily="18" charset="0"/>
              </a:rPr>
              <a:t>İntraselüler</a:t>
            </a:r>
            <a:r>
              <a:rPr lang="tr-TR" sz="2400" dirty="0" smtClean="0">
                <a:latin typeface="Times New Roman" pitchFamily="18" charset="0"/>
                <a:cs typeface="Times New Roman" pitchFamily="18" charset="0"/>
              </a:rPr>
              <a:t> Sıvılarda İyonların Konsantrasyonları</a:t>
            </a:r>
          </a:p>
          <a:p>
            <a:pPr>
              <a:buNone/>
            </a:pPr>
            <a:endParaRPr lang="tr-TR" sz="2400" u="sng" dirty="0" smtClean="0">
              <a:latin typeface="Times New Roman" pitchFamily="18" charset="0"/>
              <a:cs typeface="Times New Roman" pitchFamily="18" charset="0"/>
            </a:endParaRPr>
          </a:p>
          <a:p>
            <a:pPr>
              <a:buNone/>
            </a:pPr>
            <a:r>
              <a:rPr lang="tr-TR" sz="2400" u="sng" dirty="0" smtClean="0">
                <a:latin typeface="Times New Roman" pitchFamily="18" charset="0"/>
                <a:cs typeface="Times New Roman" pitchFamily="18" charset="0"/>
              </a:rPr>
              <a:t>                 </a:t>
            </a:r>
            <a:r>
              <a:rPr lang="tr-TR" sz="2400" u="sng" dirty="0" err="1" smtClean="0">
                <a:latin typeface="Times New Roman" pitchFamily="18" charset="0"/>
                <a:cs typeface="Times New Roman" pitchFamily="18" charset="0"/>
              </a:rPr>
              <a:t>Ekstraselüler</a:t>
            </a:r>
            <a:r>
              <a:rPr lang="tr-TR" sz="2400" u="sng" dirty="0" smtClean="0">
                <a:latin typeface="Times New Roman" pitchFamily="18" charset="0"/>
                <a:cs typeface="Times New Roman" pitchFamily="18" charset="0"/>
              </a:rPr>
              <a:t> (</a:t>
            </a:r>
            <a:r>
              <a:rPr lang="tr-TR" sz="2400" u="sng" dirty="0" err="1" smtClean="0">
                <a:latin typeface="Times New Roman" pitchFamily="18" charset="0"/>
                <a:cs typeface="Times New Roman" pitchFamily="18" charset="0"/>
              </a:rPr>
              <a:t>mEq</a:t>
            </a:r>
            <a:r>
              <a:rPr lang="tr-TR" sz="2400" u="sng" dirty="0" smtClean="0">
                <a:latin typeface="Times New Roman" pitchFamily="18" charset="0"/>
                <a:cs typeface="Times New Roman" pitchFamily="18" charset="0"/>
              </a:rPr>
              <a:t>/L)  </a:t>
            </a:r>
            <a:r>
              <a:rPr lang="tr-TR" sz="2400" u="sng" dirty="0" err="1" smtClean="0">
                <a:latin typeface="Times New Roman" pitchFamily="18" charset="0"/>
                <a:cs typeface="Times New Roman" pitchFamily="18" charset="0"/>
              </a:rPr>
              <a:t>İntraselüler</a:t>
            </a:r>
            <a:r>
              <a:rPr lang="tr-TR" sz="2400" u="sng" dirty="0" smtClean="0">
                <a:latin typeface="Times New Roman" pitchFamily="18" charset="0"/>
                <a:cs typeface="Times New Roman" pitchFamily="18" charset="0"/>
              </a:rPr>
              <a:t>(</a:t>
            </a:r>
            <a:r>
              <a:rPr lang="tr-TR" sz="2400" u="sng" dirty="0" err="1" smtClean="0">
                <a:latin typeface="Times New Roman" pitchFamily="18" charset="0"/>
                <a:cs typeface="Times New Roman" pitchFamily="18" charset="0"/>
              </a:rPr>
              <a:t>mEq</a:t>
            </a:r>
            <a:r>
              <a:rPr lang="tr-TR" sz="2400" u="sng" dirty="0" smtClean="0">
                <a:latin typeface="Times New Roman" pitchFamily="18" charset="0"/>
                <a:cs typeface="Times New Roman" pitchFamily="18" charset="0"/>
              </a:rPr>
              <a:t>/L)</a:t>
            </a:r>
          </a:p>
          <a:p>
            <a:pPr>
              <a:buNone/>
            </a:pPr>
            <a:r>
              <a:rPr lang="tr-TR" sz="2400" dirty="0" err="1" smtClean="0">
                <a:latin typeface="Times New Roman" pitchFamily="18" charset="0"/>
                <a:cs typeface="Times New Roman" pitchFamily="18" charset="0"/>
              </a:rPr>
              <a:t>Na</a:t>
            </a:r>
            <a:r>
              <a:rPr lang="tr-TR" sz="2400" dirty="0" smtClean="0">
                <a:latin typeface="Times New Roman" pitchFamily="18" charset="0"/>
                <a:cs typeface="Times New Roman" pitchFamily="18" charset="0"/>
              </a:rPr>
              <a:t>                             142                             10</a:t>
            </a:r>
          </a:p>
          <a:p>
            <a:pPr>
              <a:buNone/>
            </a:pPr>
            <a:r>
              <a:rPr lang="tr-TR" sz="2400" dirty="0" smtClean="0">
                <a:latin typeface="Times New Roman" pitchFamily="18" charset="0"/>
                <a:cs typeface="Times New Roman" pitchFamily="18" charset="0"/>
              </a:rPr>
              <a:t>K                                   5                           141</a:t>
            </a:r>
          </a:p>
          <a:p>
            <a:pPr>
              <a:buNone/>
            </a:pPr>
            <a:r>
              <a:rPr lang="tr-TR" sz="2400" dirty="0" err="1" smtClean="0">
                <a:latin typeface="Times New Roman" pitchFamily="18" charset="0"/>
                <a:cs typeface="Times New Roman" pitchFamily="18" charset="0"/>
              </a:rPr>
              <a:t>Ca</a:t>
            </a:r>
            <a:r>
              <a:rPr lang="tr-TR" sz="2400" dirty="0" smtClean="0">
                <a:latin typeface="Times New Roman" pitchFamily="18" charset="0"/>
                <a:cs typeface="Times New Roman" pitchFamily="18" charset="0"/>
              </a:rPr>
              <a:t>                                 5                                1</a:t>
            </a:r>
          </a:p>
          <a:p>
            <a:pPr>
              <a:buNone/>
            </a:pPr>
            <a:r>
              <a:rPr lang="tr-TR" sz="2400" dirty="0" smtClean="0">
                <a:latin typeface="Times New Roman" pitchFamily="18" charset="0"/>
                <a:cs typeface="Times New Roman" pitchFamily="18" charset="0"/>
              </a:rPr>
              <a:t>Mg                                3                              58</a:t>
            </a:r>
          </a:p>
          <a:p>
            <a:pPr>
              <a:buNone/>
            </a:pPr>
            <a:r>
              <a:rPr lang="tr-TR" sz="2400" dirty="0" err="1" smtClean="0">
                <a:latin typeface="Times New Roman" pitchFamily="18" charset="0"/>
                <a:cs typeface="Times New Roman" pitchFamily="18" charset="0"/>
              </a:rPr>
              <a:t>Cl</a:t>
            </a:r>
            <a:r>
              <a:rPr lang="tr-TR" sz="2400" dirty="0" smtClean="0">
                <a:latin typeface="Times New Roman" pitchFamily="18" charset="0"/>
                <a:cs typeface="Times New Roman" pitchFamily="18" charset="0"/>
              </a:rPr>
              <a:t>                              103                                4</a:t>
            </a:r>
          </a:p>
          <a:p>
            <a:pPr>
              <a:buNone/>
            </a:pPr>
            <a:r>
              <a:rPr lang="tr-TR" sz="2400" dirty="0" smtClean="0">
                <a:latin typeface="Times New Roman" pitchFamily="18" charset="0"/>
                <a:cs typeface="Times New Roman" pitchFamily="18" charset="0"/>
              </a:rPr>
              <a:t>HCO3                          28                              10</a:t>
            </a:r>
          </a:p>
          <a:p>
            <a:pPr>
              <a:buNone/>
            </a:pPr>
            <a:r>
              <a:rPr lang="tr-TR" sz="2400" dirty="0" smtClean="0">
                <a:latin typeface="Times New Roman" pitchFamily="18" charset="0"/>
                <a:cs typeface="Times New Roman" pitchFamily="18" charset="0"/>
              </a:rPr>
              <a:t>Fosfatlar                        4                              75</a:t>
            </a:r>
          </a:p>
          <a:p>
            <a:pPr>
              <a:buNone/>
            </a:pPr>
            <a:r>
              <a:rPr lang="tr-TR" sz="2400" dirty="0" err="1" smtClean="0">
                <a:latin typeface="Times New Roman" pitchFamily="18" charset="0"/>
                <a:cs typeface="Times New Roman" pitchFamily="18" charset="0"/>
              </a:rPr>
              <a:t>Sulfatlar</a:t>
            </a:r>
            <a:r>
              <a:rPr lang="tr-TR" sz="2400" dirty="0" smtClean="0">
                <a:latin typeface="Times New Roman" pitchFamily="18" charset="0"/>
                <a:cs typeface="Times New Roman" pitchFamily="18" charset="0"/>
              </a:rPr>
              <a:t>                         1                               2</a:t>
            </a:r>
            <a:endParaRPr lang="tr-TR" sz="24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a:xfrm>
            <a:off x="395536" y="260648"/>
            <a:ext cx="8291264" cy="6120680"/>
          </a:xfrm>
        </p:spPr>
        <p:txBody>
          <a:bodyPr>
            <a:normAutofit/>
          </a:bodyPr>
          <a:lstStyle/>
          <a:p>
            <a:pPr>
              <a:buNone/>
            </a:pPr>
            <a:endParaRPr lang="tr-TR" sz="2800" dirty="0" smtClean="0">
              <a:latin typeface="Times New Roman" pitchFamily="18" charset="0"/>
              <a:cs typeface="Times New Roman" pitchFamily="18" charset="0"/>
            </a:endParaRPr>
          </a:p>
          <a:p>
            <a:pPr>
              <a:buNone/>
            </a:pPr>
            <a:r>
              <a:rPr lang="tr-TR" sz="2800" dirty="0" smtClean="0">
                <a:latin typeface="Times New Roman" pitchFamily="18" charset="0"/>
                <a:cs typeface="Times New Roman" pitchFamily="18" charset="0"/>
              </a:rPr>
              <a:t>Elektrolit Olmayan Maddelerin Oranları</a:t>
            </a:r>
          </a:p>
          <a:p>
            <a:pPr>
              <a:buNone/>
            </a:pPr>
            <a:endParaRPr lang="tr-TR" sz="2800" dirty="0" smtClean="0">
              <a:latin typeface="Times New Roman" pitchFamily="18" charset="0"/>
              <a:cs typeface="Times New Roman" pitchFamily="18" charset="0"/>
            </a:endParaRPr>
          </a:p>
          <a:p>
            <a:pPr>
              <a:buNone/>
            </a:pPr>
            <a:r>
              <a:rPr lang="tr-TR" sz="2800" u="sng" dirty="0" smtClean="0">
                <a:latin typeface="Times New Roman" pitchFamily="18" charset="0"/>
                <a:cs typeface="Times New Roman" pitchFamily="18" charset="0"/>
              </a:rPr>
              <a:t>            </a:t>
            </a:r>
            <a:r>
              <a:rPr lang="tr-TR" sz="2800" u="sng" dirty="0" err="1" smtClean="0">
                <a:latin typeface="Times New Roman" pitchFamily="18" charset="0"/>
                <a:cs typeface="Times New Roman" pitchFamily="18" charset="0"/>
              </a:rPr>
              <a:t>Ekstraselüler</a:t>
            </a:r>
            <a:r>
              <a:rPr lang="tr-TR" sz="2800" u="sng" dirty="0" smtClean="0">
                <a:latin typeface="Times New Roman" pitchFamily="18" charset="0"/>
                <a:cs typeface="Times New Roman" pitchFamily="18" charset="0"/>
              </a:rPr>
              <a:t> Sıvı (mg)        </a:t>
            </a:r>
            <a:r>
              <a:rPr lang="tr-TR" sz="2800" u="sng" dirty="0" err="1" smtClean="0">
                <a:latin typeface="Times New Roman" pitchFamily="18" charset="0"/>
                <a:cs typeface="Times New Roman" pitchFamily="18" charset="0"/>
              </a:rPr>
              <a:t>İntraselüler</a:t>
            </a:r>
            <a:r>
              <a:rPr lang="tr-TR" sz="2800" u="sng" dirty="0" smtClean="0">
                <a:latin typeface="Times New Roman" pitchFamily="18" charset="0"/>
                <a:cs typeface="Times New Roman" pitchFamily="18" charset="0"/>
              </a:rPr>
              <a:t> Sıvı(mg)</a:t>
            </a:r>
          </a:p>
          <a:p>
            <a:pPr>
              <a:buNone/>
            </a:pPr>
            <a:r>
              <a:rPr lang="tr-TR" sz="2800" dirty="0" err="1" smtClean="0">
                <a:latin typeface="Times New Roman" pitchFamily="18" charset="0"/>
                <a:cs typeface="Times New Roman" pitchFamily="18" charset="0"/>
              </a:rPr>
              <a:t>Glukoz</a:t>
            </a:r>
            <a:r>
              <a:rPr lang="tr-TR" sz="2800" dirty="0" smtClean="0">
                <a:latin typeface="Times New Roman" pitchFamily="18" charset="0"/>
                <a:cs typeface="Times New Roman" pitchFamily="18" charset="0"/>
              </a:rPr>
              <a:t>                   %90                         %20</a:t>
            </a:r>
          </a:p>
          <a:p>
            <a:pPr>
              <a:buNone/>
            </a:pPr>
            <a:r>
              <a:rPr lang="tr-TR" sz="2800" dirty="0" smtClean="0">
                <a:latin typeface="Times New Roman" pitchFamily="18" charset="0"/>
                <a:cs typeface="Times New Roman" pitchFamily="18" charset="0"/>
              </a:rPr>
              <a:t>Aminoasit              %30                         %200</a:t>
            </a:r>
          </a:p>
          <a:p>
            <a:pPr>
              <a:buNone/>
            </a:pPr>
            <a:r>
              <a:rPr lang="tr-TR" sz="2800" dirty="0" smtClean="0">
                <a:latin typeface="Times New Roman" pitchFamily="18" charset="0"/>
                <a:cs typeface="Times New Roman" pitchFamily="18" charset="0"/>
              </a:rPr>
              <a:t>Kolesterol              %150                       %0.55</a:t>
            </a:r>
          </a:p>
          <a:p>
            <a:pPr>
              <a:buNone/>
            </a:pPr>
            <a:r>
              <a:rPr lang="tr-TR" sz="2800" dirty="0" err="1" smtClean="0">
                <a:latin typeface="Times New Roman" pitchFamily="18" charset="0"/>
                <a:cs typeface="Times New Roman" pitchFamily="18" charset="0"/>
              </a:rPr>
              <a:t>Fosfolipid</a:t>
            </a:r>
            <a:r>
              <a:rPr lang="tr-TR" sz="2800" dirty="0" smtClean="0">
                <a:latin typeface="Times New Roman" pitchFamily="18" charset="0"/>
                <a:cs typeface="Times New Roman" pitchFamily="18" charset="0"/>
              </a:rPr>
              <a:t>              %280                       %2.95</a:t>
            </a:r>
          </a:p>
          <a:p>
            <a:pPr>
              <a:buNone/>
            </a:pPr>
            <a:r>
              <a:rPr lang="tr-TR" sz="2800" dirty="0" err="1" smtClean="0">
                <a:latin typeface="Times New Roman" pitchFamily="18" charset="0"/>
                <a:cs typeface="Times New Roman" pitchFamily="18" charset="0"/>
              </a:rPr>
              <a:t>Nötral</a:t>
            </a:r>
            <a:r>
              <a:rPr lang="tr-TR" sz="2800" dirty="0" smtClean="0">
                <a:latin typeface="Times New Roman" pitchFamily="18" charset="0"/>
                <a:cs typeface="Times New Roman" pitchFamily="18" charset="0"/>
              </a:rPr>
              <a:t> yağlar         %125                          ----</a:t>
            </a:r>
            <a:endParaRPr lang="tr-TR" sz="28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a:xfrm>
            <a:off x="395536" y="260648"/>
            <a:ext cx="8291264" cy="6120680"/>
          </a:xfrm>
        </p:spPr>
        <p:txBody>
          <a:bodyPr>
            <a:normAutofit fontScale="92500" lnSpcReduction="10000"/>
          </a:bodyPr>
          <a:lstStyle/>
          <a:p>
            <a:pPr>
              <a:buNone/>
            </a:pPr>
            <a:endParaRPr lang="tr-TR" dirty="0" smtClean="0">
              <a:solidFill>
                <a:schemeClr val="accent2"/>
              </a:solidFill>
              <a:latin typeface="Times New Roman" pitchFamily="18" charset="0"/>
              <a:cs typeface="Times New Roman" pitchFamily="18" charset="0"/>
            </a:endParaRPr>
          </a:p>
          <a:p>
            <a:pPr>
              <a:buNone/>
            </a:pPr>
            <a:endParaRPr lang="tr-TR" dirty="0" smtClean="0">
              <a:solidFill>
                <a:schemeClr val="accent2"/>
              </a:solidFill>
              <a:latin typeface="Times New Roman" pitchFamily="18" charset="0"/>
              <a:cs typeface="Times New Roman" pitchFamily="18" charset="0"/>
            </a:endParaRPr>
          </a:p>
          <a:p>
            <a:pPr>
              <a:buNone/>
            </a:pPr>
            <a:r>
              <a:rPr lang="tr-TR" dirty="0" smtClean="0">
                <a:solidFill>
                  <a:schemeClr val="accent2"/>
                </a:solidFill>
                <a:latin typeface="Times New Roman" pitchFamily="18" charset="0"/>
                <a:cs typeface="Times New Roman" pitchFamily="18" charset="0"/>
              </a:rPr>
              <a:t>Elektrolitlerin Görevleri</a:t>
            </a:r>
          </a:p>
          <a:p>
            <a:pPr marL="514350" indent="-514350">
              <a:buAutoNum type="arabicPeriod"/>
            </a:pPr>
            <a:r>
              <a:rPr lang="tr-TR" dirty="0" smtClean="0">
                <a:latin typeface="Times New Roman" pitchFamily="18" charset="0"/>
                <a:cs typeface="Times New Roman" pitchFamily="18" charset="0"/>
              </a:rPr>
              <a:t>Beden sıvılarının </a:t>
            </a:r>
            <a:r>
              <a:rPr lang="tr-TR" dirty="0" err="1" smtClean="0">
                <a:latin typeface="Times New Roman" pitchFamily="18" charset="0"/>
                <a:cs typeface="Times New Roman" pitchFamily="18" charset="0"/>
              </a:rPr>
              <a:t>ozmolaritesini</a:t>
            </a:r>
            <a:r>
              <a:rPr lang="tr-TR" dirty="0" smtClean="0">
                <a:latin typeface="Times New Roman" pitchFamily="18" charset="0"/>
                <a:cs typeface="Times New Roman" pitchFamily="18" charset="0"/>
              </a:rPr>
              <a:t> sağlamak</a:t>
            </a:r>
          </a:p>
          <a:p>
            <a:pPr marL="514350" indent="-514350">
              <a:buAutoNum type="arabicPeriod"/>
            </a:pPr>
            <a:r>
              <a:rPr lang="tr-TR" dirty="0" err="1" smtClean="0">
                <a:latin typeface="Times New Roman" pitchFamily="18" charset="0"/>
                <a:cs typeface="Times New Roman" pitchFamily="18" charset="0"/>
              </a:rPr>
              <a:t>Nöromuskuler</a:t>
            </a:r>
            <a:r>
              <a:rPr lang="tr-TR" dirty="0" smtClean="0">
                <a:latin typeface="Times New Roman" pitchFamily="18" charset="0"/>
                <a:cs typeface="Times New Roman" pitchFamily="18" charset="0"/>
              </a:rPr>
              <a:t> </a:t>
            </a:r>
            <a:r>
              <a:rPr lang="tr-TR" dirty="0" err="1" smtClean="0">
                <a:latin typeface="Times New Roman" pitchFamily="18" charset="0"/>
                <a:cs typeface="Times New Roman" pitchFamily="18" charset="0"/>
              </a:rPr>
              <a:t>irritabiliteyi</a:t>
            </a:r>
            <a:r>
              <a:rPr lang="tr-TR" dirty="0" smtClean="0">
                <a:latin typeface="Times New Roman" pitchFamily="18" charset="0"/>
                <a:cs typeface="Times New Roman" pitchFamily="18" charset="0"/>
              </a:rPr>
              <a:t> sağlamak</a:t>
            </a:r>
          </a:p>
          <a:p>
            <a:pPr marL="514350" indent="-514350">
              <a:buAutoNum type="arabicPeriod"/>
            </a:pPr>
            <a:r>
              <a:rPr lang="tr-TR" dirty="0" smtClean="0">
                <a:latin typeface="Times New Roman" pitchFamily="18" charset="0"/>
                <a:cs typeface="Times New Roman" pitchFamily="18" charset="0"/>
              </a:rPr>
              <a:t>H iyonu dengesini düzenlemek</a:t>
            </a:r>
          </a:p>
          <a:p>
            <a:pPr marL="514350" indent="-514350">
              <a:buAutoNum type="arabicPeriod"/>
            </a:pPr>
            <a:r>
              <a:rPr lang="tr-TR" dirty="0" smtClean="0">
                <a:latin typeface="Times New Roman" pitchFamily="18" charset="0"/>
                <a:cs typeface="Times New Roman" pitchFamily="18" charset="0"/>
              </a:rPr>
              <a:t>Sıvı bölmeleri arasında beden sıvılarının dağılımını sağlamaktır.</a:t>
            </a:r>
          </a:p>
          <a:p>
            <a:pPr marL="514350" indent="-514350">
              <a:buNone/>
            </a:pPr>
            <a:r>
              <a:rPr lang="tr-TR" dirty="0" smtClean="0">
                <a:latin typeface="Times New Roman" pitchFamily="18" charset="0"/>
                <a:cs typeface="Times New Roman" pitchFamily="18" charset="0"/>
              </a:rPr>
              <a:t>      Sıvı- elektrolit dengesi üzerinde proteinlerin de önemli etkileri vardır.Proteinler hem plazmada hem de hücrede bulunur. </a:t>
            </a:r>
            <a:r>
              <a:rPr lang="tr-TR" dirty="0" err="1" smtClean="0">
                <a:latin typeface="Times New Roman" pitchFamily="18" charset="0"/>
                <a:cs typeface="Times New Roman" pitchFamily="18" charset="0"/>
              </a:rPr>
              <a:t>Stoplazmada</a:t>
            </a:r>
            <a:r>
              <a:rPr lang="tr-TR" dirty="0" smtClean="0">
                <a:latin typeface="Times New Roman" pitchFamily="18" charset="0"/>
                <a:cs typeface="Times New Roman" pitchFamily="18" charset="0"/>
              </a:rPr>
              <a:t> bulunan proteinlere “</a:t>
            </a:r>
            <a:r>
              <a:rPr lang="tr-TR" dirty="0" err="1" smtClean="0">
                <a:latin typeface="Times New Roman" pitchFamily="18" charset="0"/>
                <a:cs typeface="Times New Roman" pitchFamily="18" charset="0"/>
              </a:rPr>
              <a:t>Proteinat</a:t>
            </a:r>
            <a:r>
              <a:rPr lang="tr-TR" dirty="0" smtClean="0">
                <a:latin typeface="Times New Roman" pitchFamily="18" charset="0"/>
                <a:cs typeface="Times New Roman" pitchFamily="18" charset="0"/>
              </a:rPr>
              <a:t>” denir.Bunlar anyondur. Plazmadaki proteinler ise </a:t>
            </a:r>
            <a:r>
              <a:rPr lang="tr-TR" dirty="0" err="1" smtClean="0">
                <a:latin typeface="Times New Roman" pitchFamily="18" charset="0"/>
                <a:cs typeface="Times New Roman" pitchFamily="18" charset="0"/>
              </a:rPr>
              <a:t>kolloid</a:t>
            </a:r>
            <a:r>
              <a:rPr lang="tr-TR" dirty="0" smtClean="0">
                <a:latin typeface="Times New Roman" pitchFamily="18" charset="0"/>
                <a:cs typeface="Times New Roman" pitchFamily="18" charset="0"/>
              </a:rPr>
              <a:t> denilen makro moleküllerdir.Büyük olduklarından </a:t>
            </a:r>
            <a:r>
              <a:rPr lang="tr-TR" dirty="0" err="1" smtClean="0">
                <a:latin typeface="Times New Roman" pitchFamily="18" charset="0"/>
                <a:cs typeface="Times New Roman" pitchFamily="18" charset="0"/>
              </a:rPr>
              <a:t>membrandan</a:t>
            </a:r>
            <a:r>
              <a:rPr lang="tr-TR" dirty="0" smtClean="0">
                <a:latin typeface="Times New Roman" pitchFamily="18" charset="0"/>
                <a:cs typeface="Times New Roman" pitchFamily="18" charset="0"/>
              </a:rPr>
              <a:t> geçemez ve kan damarlarında kalırlar.En önemlileri; </a:t>
            </a:r>
            <a:r>
              <a:rPr lang="tr-TR" dirty="0" err="1" smtClean="0">
                <a:latin typeface="Times New Roman" pitchFamily="18" charset="0"/>
                <a:cs typeface="Times New Roman" pitchFamily="18" charset="0"/>
              </a:rPr>
              <a:t>albumin,globülin</a:t>
            </a:r>
            <a:r>
              <a:rPr lang="tr-TR" dirty="0" smtClean="0">
                <a:latin typeface="Times New Roman" pitchFamily="18" charset="0"/>
                <a:cs typeface="Times New Roman" pitchFamily="18" charset="0"/>
              </a:rPr>
              <a:t> ve fibrinojendir.Sentez yerleri karaciğerdir. Plazmadaki normal değerleri 6-8 g/100ml </a:t>
            </a:r>
            <a:r>
              <a:rPr lang="tr-TR" dirty="0" err="1" smtClean="0">
                <a:latin typeface="Times New Roman" pitchFamily="18" charset="0"/>
                <a:cs typeface="Times New Roman" pitchFamily="18" charset="0"/>
              </a:rPr>
              <a:t>dir</a:t>
            </a:r>
            <a:r>
              <a:rPr lang="tr-TR" dirty="0" smtClean="0">
                <a:latin typeface="Times New Roman" pitchFamily="18" charset="0"/>
                <a:cs typeface="Times New Roman" pitchFamily="18" charset="0"/>
              </a:rPr>
              <a:t>.</a:t>
            </a:r>
            <a:endParaRPr lang="tr-TR"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a:xfrm>
            <a:off x="395536" y="260648"/>
            <a:ext cx="8291264" cy="6120680"/>
          </a:xfrm>
        </p:spPr>
        <p:txBody>
          <a:bodyPr/>
          <a:lstStyle/>
          <a:p>
            <a:pPr>
              <a:buNone/>
            </a:pPr>
            <a:r>
              <a:rPr lang="tr-TR" dirty="0" smtClean="0">
                <a:latin typeface="Times New Roman" pitchFamily="18" charset="0"/>
                <a:cs typeface="Times New Roman" pitchFamily="18" charset="0"/>
              </a:rPr>
              <a:t>   </a:t>
            </a:r>
            <a:r>
              <a:rPr lang="tr-TR" b="1" dirty="0" smtClean="0">
                <a:solidFill>
                  <a:schemeClr val="accent2"/>
                </a:solidFill>
                <a:latin typeface="Times New Roman" pitchFamily="18" charset="0"/>
                <a:cs typeface="Times New Roman" pitchFamily="18" charset="0"/>
              </a:rPr>
              <a:t>Kan ile </a:t>
            </a:r>
            <a:r>
              <a:rPr lang="tr-TR" b="1" dirty="0" err="1" smtClean="0">
                <a:solidFill>
                  <a:schemeClr val="accent2"/>
                </a:solidFill>
                <a:latin typeface="Times New Roman" pitchFamily="18" charset="0"/>
                <a:cs typeface="Times New Roman" pitchFamily="18" charset="0"/>
              </a:rPr>
              <a:t>İntersitesiyel</a:t>
            </a:r>
            <a:r>
              <a:rPr lang="tr-TR" b="1" dirty="0" smtClean="0">
                <a:solidFill>
                  <a:schemeClr val="accent2"/>
                </a:solidFill>
                <a:latin typeface="Times New Roman" pitchFamily="18" charset="0"/>
                <a:cs typeface="Times New Roman" pitchFamily="18" charset="0"/>
              </a:rPr>
              <a:t> Sıvı Bölmesi Arasındaki Sıvı İletimi ve Ödem Dinamiği</a:t>
            </a:r>
          </a:p>
          <a:p>
            <a:pPr>
              <a:buNone/>
            </a:pPr>
            <a:endParaRPr lang="tr-TR" dirty="0" smtClean="0">
              <a:latin typeface="Times New Roman" pitchFamily="18" charset="0"/>
              <a:cs typeface="Times New Roman" pitchFamily="18" charset="0"/>
            </a:endParaRPr>
          </a:p>
          <a:p>
            <a:pPr>
              <a:buNone/>
            </a:pPr>
            <a:r>
              <a:rPr lang="tr-TR" dirty="0" smtClean="0">
                <a:latin typeface="Times New Roman" pitchFamily="18" charset="0"/>
                <a:cs typeface="Times New Roman" pitchFamily="18" charset="0"/>
              </a:rPr>
              <a:t>    Kan ile </a:t>
            </a:r>
            <a:r>
              <a:rPr lang="tr-TR" dirty="0" err="1" smtClean="0">
                <a:latin typeface="Times New Roman" pitchFamily="18" charset="0"/>
                <a:cs typeface="Times New Roman" pitchFamily="18" charset="0"/>
              </a:rPr>
              <a:t>intersitesiyel</a:t>
            </a:r>
            <a:r>
              <a:rPr lang="tr-TR" dirty="0" smtClean="0">
                <a:latin typeface="Times New Roman" pitchFamily="18" charset="0"/>
                <a:cs typeface="Times New Roman" pitchFamily="18" charset="0"/>
              </a:rPr>
              <a:t> sıvı bölmesi arasındaki sıvı alışverişinin anlaşılabilmesi için bazı kavramların bilinmesi gereklidir.</a:t>
            </a:r>
          </a:p>
          <a:p>
            <a:pPr>
              <a:buNone/>
            </a:pPr>
            <a:r>
              <a:rPr lang="tr-TR" dirty="0" smtClean="0">
                <a:latin typeface="Times New Roman" pitchFamily="18" charset="0"/>
                <a:cs typeface="Times New Roman" pitchFamily="18" charset="0"/>
              </a:rPr>
              <a:t>    </a:t>
            </a:r>
            <a:r>
              <a:rPr lang="tr-TR" u="sng" dirty="0" smtClean="0">
                <a:latin typeface="Times New Roman" pitchFamily="18" charset="0"/>
                <a:cs typeface="Times New Roman" pitchFamily="18" charset="0"/>
              </a:rPr>
              <a:t>Kan hidrostatik basıncı</a:t>
            </a:r>
            <a:r>
              <a:rPr lang="tr-TR" dirty="0" smtClean="0">
                <a:latin typeface="Times New Roman" pitchFamily="18" charset="0"/>
                <a:cs typeface="Times New Roman" pitchFamily="18" charset="0"/>
              </a:rPr>
              <a:t>: </a:t>
            </a:r>
            <a:r>
              <a:rPr lang="tr-TR" dirty="0" err="1" smtClean="0">
                <a:latin typeface="Times New Roman" pitchFamily="18" charset="0"/>
                <a:cs typeface="Times New Roman" pitchFamily="18" charset="0"/>
              </a:rPr>
              <a:t>Kapillerdeki</a:t>
            </a:r>
            <a:r>
              <a:rPr lang="tr-TR" dirty="0" smtClean="0">
                <a:latin typeface="Times New Roman" pitchFamily="18" charset="0"/>
                <a:cs typeface="Times New Roman" pitchFamily="18" charset="0"/>
              </a:rPr>
              <a:t> kan hücrelerinin ve plazmanın basıncıdır.Bu basınç </a:t>
            </a:r>
            <a:r>
              <a:rPr lang="tr-TR" dirty="0" err="1" smtClean="0">
                <a:latin typeface="Times New Roman" pitchFamily="18" charset="0"/>
                <a:cs typeface="Times New Roman" pitchFamily="18" charset="0"/>
              </a:rPr>
              <a:t>arteriyollerde</a:t>
            </a:r>
            <a:r>
              <a:rPr lang="tr-TR" dirty="0" smtClean="0">
                <a:latin typeface="Times New Roman" pitchFamily="18" charset="0"/>
                <a:cs typeface="Times New Roman" pitchFamily="18" charset="0"/>
              </a:rPr>
              <a:t> 32 </a:t>
            </a:r>
            <a:r>
              <a:rPr lang="tr-TR" dirty="0" err="1" smtClean="0">
                <a:latin typeface="Times New Roman" pitchFamily="18" charset="0"/>
                <a:cs typeface="Times New Roman" pitchFamily="18" charset="0"/>
              </a:rPr>
              <a:t>mmHg</a:t>
            </a:r>
            <a:r>
              <a:rPr lang="tr-TR" dirty="0" smtClean="0">
                <a:latin typeface="Times New Roman" pitchFamily="18" charset="0"/>
                <a:cs typeface="Times New Roman" pitchFamily="18" charset="0"/>
              </a:rPr>
              <a:t>, </a:t>
            </a:r>
            <a:r>
              <a:rPr lang="tr-TR" dirty="0" err="1" smtClean="0">
                <a:latin typeface="Times New Roman" pitchFamily="18" charset="0"/>
                <a:cs typeface="Times New Roman" pitchFamily="18" charset="0"/>
              </a:rPr>
              <a:t>venüllerde</a:t>
            </a:r>
            <a:r>
              <a:rPr lang="tr-TR" dirty="0" smtClean="0">
                <a:latin typeface="Times New Roman" pitchFamily="18" charset="0"/>
                <a:cs typeface="Times New Roman" pitchFamily="18" charset="0"/>
              </a:rPr>
              <a:t> ise 12mmHg’dir. Sıvıyı damar dışına iten kuvvettir.</a:t>
            </a:r>
          </a:p>
          <a:p>
            <a:pPr>
              <a:buNone/>
            </a:pPr>
            <a:r>
              <a:rPr lang="tr-TR" dirty="0" smtClean="0">
                <a:latin typeface="Times New Roman" pitchFamily="18" charset="0"/>
                <a:cs typeface="Times New Roman" pitchFamily="18" charset="0"/>
              </a:rPr>
              <a:t>    </a:t>
            </a:r>
            <a:r>
              <a:rPr lang="tr-TR" u="sng" dirty="0" err="1" smtClean="0">
                <a:latin typeface="Times New Roman" pitchFamily="18" charset="0"/>
                <a:cs typeface="Times New Roman" pitchFamily="18" charset="0"/>
              </a:rPr>
              <a:t>Kolloid</a:t>
            </a:r>
            <a:r>
              <a:rPr lang="tr-TR" u="sng" dirty="0" smtClean="0">
                <a:latin typeface="Times New Roman" pitchFamily="18" charset="0"/>
                <a:cs typeface="Times New Roman" pitchFamily="18" charset="0"/>
              </a:rPr>
              <a:t> </a:t>
            </a:r>
            <a:r>
              <a:rPr lang="tr-TR" u="sng" dirty="0" err="1" smtClean="0">
                <a:latin typeface="Times New Roman" pitchFamily="18" charset="0"/>
                <a:cs typeface="Times New Roman" pitchFamily="18" charset="0"/>
              </a:rPr>
              <a:t>ozmotik</a:t>
            </a:r>
            <a:r>
              <a:rPr lang="tr-TR" u="sng" dirty="0" smtClean="0">
                <a:latin typeface="Times New Roman" pitchFamily="18" charset="0"/>
                <a:cs typeface="Times New Roman" pitchFamily="18" charset="0"/>
              </a:rPr>
              <a:t> basınç: </a:t>
            </a:r>
            <a:r>
              <a:rPr lang="tr-TR" dirty="0" err="1" smtClean="0">
                <a:latin typeface="Times New Roman" pitchFamily="18" charset="0"/>
                <a:cs typeface="Times New Roman" pitchFamily="18" charset="0"/>
              </a:rPr>
              <a:t>Onkotik</a:t>
            </a:r>
            <a:r>
              <a:rPr lang="tr-TR" dirty="0" smtClean="0">
                <a:latin typeface="Times New Roman" pitchFamily="18" charset="0"/>
                <a:cs typeface="Times New Roman" pitchFamily="18" charset="0"/>
              </a:rPr>
              <a:t> basınç da denmektedir. Plazma proteinlerinin </a:t>
            </a:r>
            <a:r>
              <a:rPr lang="tr-TR" dirty="0" err="1" smtClean="0">
                <a:latin typeface="Times New Roman" pitchFamily="18" charset="0"/>
                <a:cs typeface="Times New Roman" pitchFamily="18" charset="0"/>
              </a:rPr>
              <a:t>ozmotik</a:t>
            </a:r>
            <a:r>
              <a:rPr lang="tr-TR" dirty="0" smtClean="0">
                <a:latin typeface="Times New Roman" pitchFamily="18" charset="0"/>
                <a:cs typeface="Times New Roman" pitchFamily="18" charset="0"/>
              </a:rPr>
              <a:t> basıncıdır.Sıvıyı damarda tutmaya çalışan kuvvettir. </a:t>
            </a:r>
            <a:r>
              <a:rPr lang="tr-TR" dirty="0" err="1" smtClean="0">
                <a:latin typeface="Times New Roman" pitchFamily="18" charset="0"/>
                <a:cs typeface="Times New Roman" pitchFamily="18" charset="0"/>
              </a:rPr>
              <a:t>Kapillerin</a:t>
            </a:r>
            <a:r>
              <a:rPr lang="tr-TR" dirty="0" smtClean="0">
                <a:latin typeface="Times New Roman" pitchFamily="18" charset="0"/>
                <a:cs typeface="Times New Roman" pitchFamily="18" charset="0"/>
              </a:rPr>
              <a:t> her bölgesinde 22 </a:t>
            </a:r>
            <a:r>
              <a:rPr lang="tr-TR" dirty="0" err="1" smtClean="0">
                <a:latin typeface="Times New Roman" pitchFamily="18" charset="0"/>
                <a:cs typeface="Times New Roman" pitchFamily="18" charset="0"/>
              </a:rPr>
              <a:t>mmHg’dir</a:t>
            </a:r>
            <a:r>
              <a:rPr lang="tr-TR" dirty="0" smtClean="0">
                <a:latin typeface="Times New Roman" pitchFamily="18" charset="0"/>
                <a:cs typeface="Times New Roman" pitchFamily="18" charset="0"/>
              </a:rPr>
              <a:t>.</a:t>
            </a:r>
            <a:endParaRPr lang="tr-TR"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a:xfrm>
            <a:off x="395536" y="260648"/>
            <a:ext cx="8291264" cy="6120680"/>
          </a:xfrm>
        </p:spPr>
        <p:txBody>
          <a:bodyPr/>
          <a:lstStyle/>
          <a:p>
            <a:pPr>
              <a:buNone/>
            </a:pPr>
            <a:endParaRPr lang="tr-TR" u="sng" dirty="0" smtClean="0">
              <a:latin typeface="Times New Roman" pitchFamily="18" charset="0"/>
              <a:cs typeface="Times New Roman" pitchFamily="18" charset="0"/>
            </a:endParaRPr>
          </a:p>
          <a:p>
            <a:pPr>
              <a:buNone/>
            </a:pPr>
            <a:endParaRPr lang="tr-TR" u="sng" dirty="0" smtClean="0">
              <a:latin typeface="Times New Roman" pitchFamily="18" charset="0"/>
              <a:cs typeface="Times New Roman" pitchFamily="18" charset="0"/>
            </a:endParaRPr>
          </a:p>
          <a:p>
            <a:pPr>
              <a:buNone/>
            </a:pPr>
            <a:r>
              <a:rPr lang="tr-TR" u="sng" dirty="0" smtClean="0">
                <a:latin typeface="Times New Roman" pitchFamily="18" charset="0"/>
                <a:cs typeface="Times New Roman" pitchFamily="18" charset="0"/>
              </a:rPr>
              <a:t> </a:t>
            </a:r>
            <a:r>
              <a:rPr lang="tr-TR" u="sng" dirty="0" err="1" smtClean="0">
                <a:latin typeface="Times New Roman" pitchFamily="18" charset="0"/>
                <a:cs typeface="Times New Roman" pitchFamily="18" charset="0"/>
              </a:rPr>
              <a:t>Filtrasyon</a:t>
            </a:r>
            <a:r>
              <a:rPr lang="tr-TR" u="sng" dirty="0" smtClean="0">
                <a:latin typeface="Times New Roman" pitchFamily="18" charset="0"/>
                <a:cs typeface="Times New Roman" pitchFamily="18" charset="0"/>
              </a:rPr>
              <a:t> basıncı</a:t>
            </a:r>
            <a:r>
              <a:rPr lang="tr-TR" dirty="0" smtClean="0">
                <a:latin typeface="Times New Roman" pitchFamily="18" charset="0"/>
                <a:cs typeface="Times New Roman" pitchFamily="18" charset="0"/>
              </a:rPr>
              <a:t>: Hidrostatik basınç-</a:t>
            </a:r>
            <a:r>
              <a:rPr lang="tr-TR" dirty="0" err="1" smtClean="0">
                <a:latin typeface="Times New Roman" pitchFamily="18" charset="0"/>
                <a:cs typeface="Times New Roman" pitchFamily="18" charset="0"/>
              </a:rPr>
              <a:t>Onkotik</a:t>
            </a:r>
            <a:r>
              <a:rPr lang="tr-TR" dirty="0" smtClean="0">
                <a:latin typeface="Times New Roman" pitchFamily="18" charset="0"/>
                <a:cs typeface="Times New Roman" pitchFamily="18" charset="0"/>
              </a:rPr>
              <a:t> basınç farkıdır. </a:t>
            </a:r>
            <a:r>
              <a:rPr lang="tr-TR" dirty="0" err="1" smtClean="0">
                <a:latin typeface="Times New Roman" pitchFamily="18" charset="0"/>
                <a:cs typeface="Times New Roman" pitchFamily="18" charset="0"/>
              </a:rPr>
              <a:t>Arteriyollerde</a:t>
            </a:r>
            <a:r>
              <a:rPr lang="tr-TR" dirty="0" smtClean="0">
                <a:latin typeface="Times New Roman" pitchFamily="18" charset="0"/>
                <a:cs typeface="Times New Roman" pitchFamily="18" charset="0"/>
              </a:rPr>
              <a:t> 32-22=10 </a:t>
            </a:r>
            <a:r>
              <a:rPr lang="tr-TR" dirty="0" err="1" smtClean="0">
                <a:latin typeface="Times New Roman" pitchFamily="18" charset="0"/>
                <a:cs typeface="Times New Roman" pitchFamily="18" charset="0"/>
              </a:rPr>
              <a:t>mmHg</a:t>
            </a:r>
            <a:r>
              <a:rPr lang="tr-TR" dirty="0" smtClean="0">
                <a:latin typeface="Times New Roman" pitchFamily="18" charset="0"/>
                <a:cs typeface="Times New Roman" pitchFamily="18" charset="0"/>
              </a:rPr>
              <a:t> , </a:t>
            </a:r>
            <a:r>
              <a:rPr lang="tr-TR" dirty="0" err="1" smtClean="0">
                <a:latin typeface="Times New Roman" pitchFamily="18" charset="0"/>
                <a:cs typeface="Times New Roman" pitchFamily="18" charset="0"/>
              </a:rPr>
              <a:t>Venüllerde</a:t>
            </a:r>
            <a:r>
              <a:rPr lang="tr-TR" dirty="0" smtClean="0">
                <a:latin typeface="Times New Roman" pitchFamily="18" charset="0"/>
                <a:cs typeface="Times New Roman" pitchFamily="18" charset="0"/>
              </a:rPr>
              <a:t> ise 12-22= -10 </a:t>
            </a:r>
            <a:r>
              <a:rPr lang="tr-TR" dirty="0" err="1" smtClean="0">
                <a:latin typeface="Times New Roman" pitchFamily="18" charset="0"/>
                <a:cs typeface="Times New Roman" pitchFamily="18" charset="0"/>
              </a:rPr>
              <a:t>mmHg</a:t>
            </a:r>
            <a:r>
              <a:rPr lang="tr-TR" dirty="0" smtClean="0">
                <a:latin typeface="Times New Roman" pitchFamily="18" charset="0"/>
                <a:cs typeface="Times New Roman" pitchFamily="18" charset="0"/>
              </a:rPr>
              <a:t> </a:t>
            </a:r>
            <a:r>
              <a:rPr lang="tr-TR" dirty="0" err="1" smtClean="0">
                <a:latin typeface="Times New Roman" pitchFamily="18" charset="0"/>
                <a:cs typeface="Times New Roman" pitchFamily="18" charset="0"/>
              </a:rPr>
              <a:t>dir</a:t>
            </a:r>
            <a:r>
              <a:rPr lang="tr-TR" dirty="0" smtClean="0">
                <a:latin typeface="Times New Roman" pitchFamily="18" charset="0"/>
                <a:cs typeface="Times New Roman" pitchFamily="18" charset="0"/>
              </a:rPr>
              <a:t>.</a:t>
            </a:r>
          </a:p>
          <a:p>
            <a:pPr>
              <a:buNone/>
            </a:pPr>
            <a:r>
              <a:rPr lang="tr-TR" dirty="0" smtClean="0">
                <a:latin typeface="Times New Roman" pitchFamily="18" charset="0"/>
                <a:cs typeface="Times New Roman" pitchFamily="18" charset="0"/>
              </a:rPr>
              <a:t>    Sonuçta </a:t>
            </a:r>
            <a:r>
              <a:rPr lang="tr-TR" dirty="0" err="1" smtClean="0">
                <a:latin typeface="Times New Roman" pitchFamily="18" charset="0"/>
                <a:cs typeface="Times New Roman" pitchFamily="18" charset="0"/>
              </a:rPr>
              <a:t>Kapillerin</a:t>
            </a:r>
            <a:r>
              <a:rPr lang="tr-TR" dirty="0" smtClean="0">
                <a:latin typeface="Times New Roman" pitchFamily="18" charset="0"/>
                <a:cs typeface="Times New Roman" pitchFamily="18" charset="0"/>
              </a:rPr>
              <a:t> </a:t>
            </a:r>
            <a:r>
              <a:rPr lang="tr-TR" dirty="0" err="1" smtClean="0">
                <a:latin typeface="Times New Roman" pitchFamily="18" charset="0"/>
                <a:cs typeface="Times New Roman" pitchFamily="18" charset="0"/>
              </a:rPr>
              <a:t>arteriyol</a:t>
            </a:r>
            <a:r>
              <a:rPr lang="tr-TR" dirty="0" smtClean="0">
                <a:latin typeface="Times New Roman" pitchFamily="18" charset="0"/>
                <a:cs typeface="Times New Roman" pitchFamily="18" charset="0"/>
              </a:rPr>
              <a:t> ucunda sıvı 10mmHg’lik bir basınçla damar dışına itilirken.</a:t>
            </a:r>
            <a:r>
              <a:rPr lang="tr-TR" dirty="0" err="1" smtClean="0">
                <a:latin typeface="Times New Roman" pitchFamily="18" charset="0"/>
                <a:cs typeface="Times New Roman" pitchFamily="18" charset="0"/>
              </a:rPr>
              <a:t>venül</a:t>
            </a:r>
            <a:r>
              <a:rPr lang="tr-TR" dirty="0" smtClean="0">
                <a:latin typeface="Times New Roman" pitchFamily="18" charset="0"/>
                <a:cs typeface="Times New Roman" pitchFamily="18" charset="0"/>
              </a:rPr>
              <a:t> uçta -10 </a:t>
            </a:r>
            <a:r>
              <a:rPr lang="tr-TR" dirty="0" err="1" smtClean="0">
                <a:latin typeface="Times New Roman" pitchFamily="18" charset="0"/>
                <a:cs typeface="Times New Roman" pitchFamily="18" charset="0"/>
              </a:rPr>
              <a:t>mmHg’lik</a:t>
            </a:r>
            <a:r>
              <a:rPr lang="tr-TR" dirty="0" smtClean="0">
                <a:latin typeface="Times New Roman" pitchFamily="18" charset="0"/>
                <a:cs typeface="Times New Roman" pitchFamily="18" charset="0"/>
              </a:rPr>
              <a:t> bir basınçla tekrar damar içine döner.Dönmeyen küçük bir bölümünü ise lenfatikler drene ederek tekrar kan dolaşımına döndürürler.</a:t>
            </a:r>
          </a:p>
          <a:p>
            <a:pPr>
              <a:buNone/>
            </a:pPr>
            <a:r>
              <a:rPr lang="tr-TR" dirty="0" smtClean="0">
                <a:latin typeface="Times New Roman" pitchFamily="18" charset="0"/>
                <a:cs typeface="Times New Roman" pitchFamily="18" charset="0"/>
              </a:rPr>
              <a:t>   </a:t>
            </a:r>
          </a:p>
          <a:p>
            <a:pPr>
              <a:buNone/>
            </a:pPr>
            <a:endParaRPr lang="tr-TR" dirty="0" smtClean="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67544" y="116632"/>
            <a:ext cx="8229600" cy="6336704"/>
          </a:xfrm>
        </p:spPr>
        <p:txBody>
          <a:bodyPr/>
          <a:lstStyle/>
          <a:p>
            <a:pPr>
              <a:buNone/>
            </a:pPr>
            <a:r>
              <a:rPr lang="tr-TR" dirty="0" smtClean="0"/>
              <a:t>                              </a:t>
            </a:r>
            <a:r>
              <a:rPr lang="tr-TR" b="1" dirty="0" smtClean="0">
                <a:solidFill>
                  <a:srgbClr val="C00000"/>
                </a:solidFill>
              </a:rPr>
              <a:t>ÖDEM DİNAMİĞİ</a:t>
            </a:r>
          </a:p>
          <a:p>
            <a:pPr>
              <a:buNone/>
            </a:pPr>
            <a:r>
              <a:rPr lang="tr-TR" dirty="0" smtClean="0"/>
              <a:t>                                      </a:t>
            </a:r>
          </a:p>
          <a:p>
            <a:pPr>
              <a:buNone/>
            </a:pPr>
            <a:r>
              <a:rPr lang="tr-TR" dirty="0" smtClean="0"/>
              <a:t>				</a:t>
            </a:r>
          </a:p>
          <a:p>
            <a:pPr>
              <a:buNone/>
            </a:pPr>
            <a:r>
              <a:rPr lang="tr-TR" dirty="0" smtClean="0"/>
              <a:t>                                      </a:t>
            </a:r>
            <a:r>
              <a:rPr lang="tr-TR" dirty="0" err="1" smtClean="0"/>
              <a:t>Kapiller</a:t>
            </a:r>
            <a:endParaRPr lang="tr-TR" dirty="0" smtClean="0"/>
          </a:p>
          <a:p>
            <a:pPr>
              <a:buNone/>
            </a:pPr>
            <a:endParaRPr lang="tr-TR" sz="1800" dirty="0" smtClean="0"/>
          </a:p>
          <a:p>
            <a:pPr>
              <a:buNone/>
            </a:pPr>
            <a:endParaRPr lang="tr-TR" sz="1800" dirty="0" smtClean="0"/>
          </a:p>
          <a:p>
            <a:pPr>
              <a:buNone/>
            </a:pPr>
            <a:r>
              <a:rPr lang="tr-TR" sz="1800" dirty="0" smtClean="0"/>
              <a:t>Arter- </a:t>
            </a:r>
            <a:r>
              <a:rPr lang="tr-TR" sz="1800" dirty="0" err="1" smtClean="0"/>
              <a:t>Arteriol</a:t>
            </a:r>
            <a:r>
              <a:rPr lang="tr-TR" sz="1800" dirty="0" smtClean="0"/>
              <a:t> sonu                                                              </a:t>
            </a:r>
            <a:r>
              <a:rPr lang="tr-TR" sz="1800" dirty="0" err="1" smtClean="0"/>
              <a:t>Venül</a:t>
            </a:r>
            <a:r>
              <a:rPr lang="tr-TR" sz="1800" dirty="0" smtClean="0"/>
              <a:t> sonu-    </a:t>
            </a:r>
            <a:r>
              <a:rPr lang="tr-TR" sz="1800" dirty="0" err="1" smtClean="0"/>
              <a:t>Ven</a:t>
            </a:r>
            <a:r>
              <a:rPr lang="tr-TR" sz="1800" dirty="0" smtClean="0"/>
              <a:t> </a:t>
            </a:r>
          </a:p>
          <a:p>
            <a:pPr>
              <a:buNone/>
            </a:pPr>
            <a:r>
              <a:rPr lang="tr-TR" sz="1800" dirty="0" smtClean="0"/>
              <a:t>    </a:t>
            </a:r>
          </a:p>
          <a:p>
            <a:pPr>
              <a:lnSpc>
                <a:spcPct val="50000"/>
              </a:lnSpc>
              <a:spcBef>
                <a:spcPts val="0"/>
              </a:spcBef>
              <a:buNone/>
            </a:pPr>
            <a:r>
              <a:rPr lang="tr-TR" sz="1600" dirty="0" smtClean="0"/>
              <a:t>	</a:t>
            </a:r>
          </a:p>
          <a:p>
            <a:pPr>
              <a:lnSpc>
                <a:spcPct val="50000"/>
              </a:lnSpc>
              <a:spcBef>
                <a:spcPts val="0"/>
              </a:spcBef>
              <a:buNone/>
            </a:pPr>
            <a:r>
              <a:rPr lang="tr-TR" sz="1600" dirty="0" smtClean="0"/>
              <a:t>Hidrostatik Basınç                     </a:t>
            </a:r>
            <a:r>
              <a:rPr lang="tr-TR" sz="1800" dirty="0" err="1" smtClean="0"/>
              <a:t>Kolloid</a:t>
            </a:r>
            <a:r>
              <a:rPr lang="tr-TR" sz="1800" dirty="0" smtClean="0"/>
              <a:t> </a:t>
            </a:r>
            <a:r>
              <a:rPr lang="tr-TR" sz="1800" dirty="0" err="1" smtClean="0"/>
              <a:t>Osmotik</a:t>
            </a:r>
            <a:r>
              <a:rPr lang="tr-TR" sz="1800" dirty="0" smtClean="0"/>
              <a:t> Basıncı      </a:t>
            </a:r>
            <a:r>
              <a:rPr lang="tr-TR" sz="1600" dirty="0" smtClean="0"/>
              <a:t>Hidrostatik Basınç             </a:t>
            </a:r>
          </a:p>
          <a:p>
            <a:pPr>
              <a:lnSpc>
                <a:spcPct val="50000"/>
              </a:lnSpc>
              <a:spcBef>
                <a:spcPts val="0"/>
              </a:spcBef>
              <a:buNone/>
            </a:pPr>
            <a:r>
              <a:rPr lang="tr-TR" sz="1600" dirty="0" smtClean="0"/>
              <a:t>	32 </a:t>
            </a:r>
            <a:r>
              <a:rPr lang="tr-TR" sz="1600" dirty="0" err="1" smtClean="0"/>
              <a:t>mmHg</a:t>
            </a:r>
            <a:r>
              <a:rPr lang="tr-TR" sz="1600" dirty="0" smtClean="0"/>
              <a:t>                                                                                         12 </a:t>
            </a:r>
            <a:r>
              <a:rPr lang="tr-TR" sz="1600" dirty="0" err="1" smtClean="0"/>
              <a:t>mmHg</a:t>
            </a:r>
            <a:endParaRPr lang="tr-TR" sz="1600" dirty="0" smtClean="0"/>
          </a:p>
          <a:p>
            <a:pPr>
              <a:lnSpc>
                <a:spcPct val="50000"/>
              </a:lnSpc>
              <a:spcBef>
                <a:spcPts val="0"/>
              </a:spcBef>
              <a:buNone/>
            </a:pPr>
            <a:endParaRPr lang="tr-TR" sz="1600" dirty="0" smtClean="0"/>
          </a:p>
          <a:p>
            <a:pPr>
              <a:lnSpc>
                <a:spcPct val="50000"/>
              </a:lnSpc>
              <a:spcBef>
                <a:spcPts val="0"/>
              </a:spcBef>
              <a:buNone/>
            </a:pPr>
            <a:r>
              <a:rPr lang="tr-TR" sz="1600" dirty="0" err="1" smtClean="0"/>
              <a:t>Filtrasyon</a:t>
            </a:r>
            <a:r>
              <a:rPr lang="tr-TR" sz="1600" dirty="0" smtClean="0"/>
              <a:t> Basıncı                                 </a:t>
            </a:r>
            <a:r>
              <a:rPr lang="tr-TR" sz="1800" dirty="0" smtClean="0"/>
              <a:t>22 </a:t>
            </a:r>
            <a:r>
              <a:rPr lang="tr-TR" sz="1800" dirty="0" err="1" smtClean="0"/>
              <a:t>mmHg</a:t>
            </a:r>
            <a:r>
              <a:rPr lang="tr-TR" sz="1800" dirty="0" smtClean="0"/>
              <a:t>                  </a:t>
            </a:r>
            <a:r>
              <a:rPr lang="tr-TR" sz="1600" dirty="0" err="1" smtClean="0"/>
              <a:t>Filtrasyon</a:t>
            </a:r>
            <a:r>
              <a:rPr lang="tr-TR" sz="1600" dirty="0" smtClean="0"/>
              <a:t> Basıncı </a:t>
            </a:r>
          </a:p>
          <a:p>
            <a:pPr>
              <a:lnSpc>
                <a:spcPct val="50000"/>
              </a:lnSpc>
              <a:spcBef>
                <a:spcPts val="0"/>
              </a:spcBef>
              <a:buNone/>
            </a:pPr>
            <a:r>
              <a:rPr lang="tr-TR" sz="1600" dirty="0" smtClean="0"/>
              <a:t> 	+10 </a:t>
            </a:r>
            <a:r>
              <a:rPr lang="tr-TR" sz="1600" dirty="0" err="1" smtClean="0"/>
              <a:t>mmHg</a:t>
            </a:r>
            <a:r>
              <a:rPr lang="tr-TR" sz="1600" dirty="0" smtClean="0"/>
              <a:t>                                                                                         - 10 </a:t>
            </a:r>
            <a:r>
              <a:rPr lang="tr-TR" sz="1600" dirty="0" err="1" smtClean="0"/>
              <a:t>mmHg</a:t>
            </a:r>
            <a:endParaRPr lang="tr-TR" sz="1800" dirty="0" smtClean="0"/>
          </a:p>
          <a:p>
            <a:pPr>
              <a:buNone/>
            </a:pPr>
            <a:endParaRPr lang="tr-TR" dirty="0" smtClean="0"/>
          </a:p>
          <a:p>
            <a:pPr>
              <a:buNone/>
            </a:pPr>
            <a:r>
              <a:rPr lang="tr-TR" sz="2000" dirty="0" smtClean="0"/>
              <a:t>Sıvı doku aralıklarına itilir                                    Sıvı doku aralıklarından 						   </a:t>
            </a:r>
            <a:r>
              <a:rPr lang="tr-TR" sz="2000" dirty="0" err="1" smtClean="0"/>
              <a:t>kapillere</a:t>
            </a:r>
            <a:r>
              <a:rPr lang="tr-TR" sz="2000" dirty="0" smtClean="0"/>
              <a:t> çekilir</a:t>
            </a:r>
          </a:p>
          <a:p>
            <a:pPr>
              <a:buNone/>
            </a:pPr>
            <a:endParaRPr lang="tr-TR" dirty="0" smtClean="0"/>
          </a:p>
          <a:p>
            <a:pPr>
              <a:buNone/>
            </a:pPr>
            <a:endParaRPr lang="tr-TR" dirty="0" smtClean="0"/>
          </a:p>
          <a:p>
            <a:pPr>
              <a:buNone/>
            </a:pPr>
            <a:endParaRPr lang="tr-TR" dirty="0" smtClean="0"/>
          </a:p>
          <a:p>
            <a:pPr>
              <a:buNone/>
            </a:pPr>
            <a:endParaRPr lang="tr-TR" dirty="0" smtClean="0"/>
          </a:p>
        </p:txBody>
      </p:sp>
      <p:cxnSp>
        <p:nvCxnSpPr>
          <p:cNvPr id="7" name="6 Düz Ok Bağlayıcısı"/>
          <p:cNvCxnSpPr/>
          <p:nvPr/>
        </p:nvCxnSpPr>
        <p:spPr>
          <a:xfrm>
            <a:off x="5508104" y="1772816"/>
            <a:ext cx="2952328"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9" name="8 Düz Ok Bağlayıcısı"/>
          <p:cNvCxnSpPr/>
          <p:nvPr/>
        </p:nvCxnSpPr>
        <p:spPr>
          <a:xfrm flipH="1">
            <a:off x="539552" y="1772816"/>
            <a:ext cx="3168352"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0" name="9 Düz Bağlayıcı"/>
          <p:cNvCxnSpPr/>
          <p:nvPr/>
        </p:nvCxnSpPr>
        <p:spPr>
          <a:xfrm>
            <a:off x="611560" y="3284984"/>
            <a:ext cx="2448272"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4" name="13 Düz Bağlayıcı"/>
          <p:cNvCxnSpPr/>
          <p:nvPr/>
        </p:nvCxnSpPr>
        <p:spPr>
          <a:xfrm>
            <a:off x="5796136" y="3284984"/>
            <a:ext cx="2448272" cy="0"/>
          </a:xfrm>
          <a:prstGeom prst="line">
            <a:avLst/>
          </a:prstGeom>
        </p:spPr>
        <p:style>
          <a:lnRef idx="1">
            <a:schemeClr val="accent1"/>
          </a:lnRef>
          <a:fillRef idx="0">
            <a:schemeClr val="accent1"/>
          </a:fillRef>
          <a:effectRef idx="0">
            <a:schemeClr val="accent1"/>
          </a:effectRef>
          <a:fontRef idx="minor">
            <a:schemeClr val="tx1"/>
          </a:fontRef>
        </p:style>
      </p:cxnSp>
      <p:sp>
        <p:nvSpPr>
          <p:cNvPr id="16" name="15 Yay"/>
          <p:cNvSpPr/>
          <p:nvPr/>
        </p:nvSpPr>
        <p:spPr>
          <a:xfrm>
            <a:off x="2987824" y="2636912"/>
            <a:ext cx="2880320" cy="1080120"/>
          </a:xfrm>
          <a:prstGeom prst="arc">
            <a:avLst>
              <a:gd name="adj1" fmla="val 10519069"/>
              <a:gd name="adj2" fmla="val 263628"/>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tr-TR"/>
          </a:p>
        </p:txBody>
      </p:sp>
      <p:cxnSp>
        <p:nvCxnSpPr>
          <p:cNvPr id="17" name="16 Düz Bağlayıcı"/>
          <p:cNvCxnSpPr/>
          <p:nvPr/>
        </p:nvCxnSpPr>
        <p:spPr>
          <a:xfrm>
            <a:off x="611560" y="4293096"/>
            <a:ext cx="2448272"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8" name="17 Düz Bağlayıcı"/>
          <p:cNvCxnSpPr/>
          <p:nvPr/>
        </p:nvCxnSpPr>
        <p:spPr>
          <a:xfrm>
            <a:off x="5868144" y="4293096"/>
            <a:ext cx="2448272" cy="0"/>
          </a:xfrm>
          <a:prstGeom prst="line">
            <a:avLst/>
          </a:prstGeom>
        </p:spPr>
        <p:style>
          <a:lnRef idx="1">
            <a:schemeClr val="accent1"/>
          </a:lnRef>
          <a:fillRef idx="0">
            <a:schemeClr val="accent1"/>
          </a:fillRef>
          <a:effectRef idx="0">
            <a:schemeClr val="accent1"/>
          </a:effectRef>
          <a:fontRef idx="minor">
            <a:schemeClr val="tx1"/>
          </a:fontRef>
        </p:style>
      </p:cxnSp>
      <p:sp>
        <p:nvSpPr>
          <p:cNvPr id="19" name="18 Yay"/>
          <p:cNvSpPr/>
          <p:nvPr/>
        </p:nvSpPr>
        <p:spPr>
          <a:xfrm>
            <a:off x="3059832" y="3861048"/>
            <a:ext cx="2808312" cy="914400"/>
          </a:xfrm>
          <a:prstGeom prst="arc">
            <a:avLst>
              <a:gd name="adj1" fmla="val 21534620"/>
              <a:gd name="adj2" fmla="val 10796995"/>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tr-TR"/>
          </a:p>
        </p:txBody>
      </p:sp>
      <p:cxnSp>
        <p:nvCxnSpPr>
          <p:cNvPr id="21" name="20 Düz Ok Bağlayıcısı"/>
          <p:cNvCxnSpPr/>
          <p:nvPr/>
        </p:nvCxnSpPr>
        <p:spPr>
          <a:xfrm>
            <a:off x="1043608" y="4221088"/>
            <a:ext cx="0" cy="43204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2" name="21 Düz Ok Bağlayıcısı"/>
          <p:cNvCxnSpPr/>
          <p:nvPr/>
        </p:nvCxnSpPr>
        <p:spPr>
          <a:xfrm>
            <a:off x="2051720" y="4221088"/>
            <a:ext cx="0" cy="43204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3" name="22 Düz Ok Bağlayıcısı"/>
          <p:cNvCxnSpPr/>
          <p:nvPr/>
        </p:nvCxnSpPr>
        <p:spPr>
          <a:xfrm flipV="1">
            <a:off x="6732240" y="4149080"/>
            <a:ext cx="0" cy="50405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5" name="24 Düz Ok Bağlayıcısı"/>
          <p:cNvCxnSpPr/>
          <p:nvPr/>
        </p:nvCxnSpPr>
        <p:spPr>
          <a:xfrm flipH="1" flipV="1">
            <a:off x="7668344" y="4149080"/>
            <a:ext cx="8384" cy="51244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a:xfrm>
            <a:off x="395536" y="260648"/>
            <a:ext cx="8291264" cy="6120680"/>
          </a:xfrm>
        </p:spPr>
        <p:txBody>
          <a:bodyPr/>
          <a:lstStyle/>
          <a:p>
            <a:pPr>
              <a:buNone/>
            </a:pPr>
            <a:r>
              <a:rPr lang="tr-TR" dirty="0" smtClean="0">
                <a:latin typeface="Times New Roman" pitchFamily="18" charset="0"/>
                <a:cs typeface="Times New Roman" pitchFamily="18" charset="0"/>
              </a:rPr>
              <a:t>  </a:t>
            </a:r>
          </a:p>
          <a:p>
            <a:pPr>
              <a:buNone/>
            </a:pPr>
            <a:endParaRPr lang="tr-TR" sz="3200" dirty="0" smtClean="0">
              <a:latin typeface="Times New Roman" pitchFamily="18" charset="0"/>
              <a:cs typeface="Times New Roman" pitchFamily="18" charset="0"/>
            </a:endParaRPr>
          </a:p>
          <a:p>
            <a:pPr>
              <a:buNone/>
            </a:pPr>
            <a:r>
              <a:rPr lang="tr-TR" sz="3200" dirty="0" smtClean="0">
                <a:latin typeface="Times New Roman" pitchFamily="18" charset="0"/>
                <a:cs typeface="Times New Roman" pitchFamily="18" charset="0"/>
              </a:rPr>
              <a:t>   Bu basınçları etkileyebilecek nedenler normal dengeyi bozarak sıvının doku aralıklarında birikimine neden olur.Bu duruma Ödem adı verilir.</a:t>
            </a:r>
          </a:p>
          <a:p>
            <a:pPr>
              <a:buNone/>
            </a:pPr>
            <a:r>
              <a:rPr lang="tr-TR" sz="3200" dirty="0" smtClean="0">
                <a:latin typeface="Times New Roman" pitchFamily="18" charset="0"/>
                <a:cs typeface="Times New Roman" pitchFamily="18" charset="0"/>
              </a:rPr>
              <a:t>   Ödem oluşturan durumlar şunlardır:</a:t>
            </a:r>
          </a:p>
          <a:p>
            <a:pPr>
              <a:buNone/>
            </a:pPr>
            <a:r>
              <a:rPr lang="tr-TR" sz="3200" dirty="0" smtClean="0">
                <a:latin typeface="Times New Roman" pitchFamily="18" charset="0"/>
                <a:cs typeface="Times New Roman" pitchFamily="18" charset="0"/>
              </a:rPr>
              <a:t>  1: Plazma proteinleri azalınca</a:t>
            </a:r>
          </a:p>
          <a:p>
            <a:pPr>
              <a:buNone/>
            </a:pPr>
            <a:r>
              <a:rPr lang="tr-TR" sz="3200" dirty="0" smtClean="0">
                <a:latin typeface="Times New Roman" pitchFamily="18" charset="0"/>
                <a:cs typeface="Times New Roman" pitchFamily="18" charset="0"/>
              </a:rPr>
              <a:t>  2.Bedene fazla sıvı yüklenince</a:t>
            </a:r>
          </a:p>
          <a:p>
            <a:pPr>
              <a:buNone/>
            </a:pPr>
            <a:r>
              <a:rPr lang="tr-TR" sz="3200" dirty="0" smtClean="0">
                <a:latin typeface="Times New Roman" pitchFamily="18" charset="0"/>
                <a:cs typeface="Times New Roman" pitchFamily="18" charset="0"/>
              </a:rPr>
              <a:t>  3.</a:t>
            </a:r>
            <a:r>
              <a:rPr lang="tr-TR" sz="3200" dirty="0" err="1" smtClean="0">
                <a:latin typeface="Times New Roman" pitchFamily="18" charset="0"/>
                <a:cs typeface="Times New Roman" pitchFamily="18" charset="0"/>
              </a:rPr>
              <a:t>Kapiller</a:t>
            </a:r>
            <a:r>
              <a:rPr lang="tr-TR" sz="3200" dirty="0" smtClean="0">
                <a:latin typeface="Times New Roman" pitchFamily="18" charset="0"/>
                <a:cs typeface="Times New Roman" pitchFamily="18" charset="0"/>
              </a:rPr>
              <a:t> </a:t>
            </a:r>
            <a:r>
              <a:rPr lang="tr-TR" sz="3200" dirty="0" err="1" smtClean="0">
                <a:latin typeface="Times New Roman" pitchFamily="18" charset="0"/>
                <a:cs typeface="Times New Roman" pitchFamily="18" charset="0"/>
              </a:rPr>
              <a:t>permiabilite</a:t>
            </a:r>
            <a:r>
              <a:rPr lang="tr-TR" sz="3200" dirty="0" smtClean="0">
                <a:latin typeface="Times New Roman" pitchFamily="18" charset="0"/>
                <a:cs typeface="Times New Roman" pitchFamily="18" charset="0"/>
              </a:rPr>
              <a:t> artınca</a:t>
            </a:r>
          </a:p>
          <a:p>
            <a:pPr>
              <a:buNone/>
            </a:pPr>
            <a:r>
              <a:rPr lang="tr-TR" sz="3200" dirty="0" smtClean="0">
                <a:latin typeface="Times New Roman" pitchFamily="18" charset="0"/>
                <a:cs typeface="Times New Roman" pitchFamily="18" charset="0"/>
              </a:rPr>
              <a:t>  4. Lenfatik drenaj bloke olunca</a:t>
            </a:r>
            <a:endParaRPr lang="tr-TR" sz="32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a:xfrm>
            <a:off x="395536" y="260648"/>
            <a:ext cx="8291264" cy="6120680"/>
          </a:xfrm>
        </p:spPr>
        <p:txBody>
          <a:bodyPr>
            <a:normAutofit lnSpcReduction="10000"/>
          </a:bodyPr>
          <a:lstStyle/>
          <a:p>
            <a:pPr>
              <a:buNone/>
            </a:pPr>
            <a:r>
              <a:rPr lang="tr-TR" dirty="0" smtClean="0">
                <a:latin typeface="Times New Roman" pitchFamily="18" charset="0"/>
                <a:cs typeface="Times New Roman" pitchFamily="18" charset="0"/>
              </a:rPr>
              <a:t>  </a:t>
            </a:r>
          </a:p>
          <a:p>
            <a:pPr>
              <a:buNone/>
            </a:pPr>
            <a:r>
              <a:rPr lang="tr-TR" sz="3200" dirty="0" smtClean="0">
                <a:latin typeface="Times New Roman" pitchFamily="18" charset="0"/>
                <a:cs typeface="Times New Roman" pitchFamily="18" charset="0"/>
              </a:rPr>
              <a:t>   Sıvı ve Elektrolitlerin Hareketi</a:t>
            </a:r>
          </a:p>
          <a:p>
            <a:pPr>
              <a:buNone/>
            </a:pPr>
            <a:r>
              <a:rPr lang="tr-TR" sz="3200" dirty="0" smtClean="0">
                <a:latin typeface="Times New Roman" pitchFamily="18" charset="0"/>
                <a:cs typeface="Times New Roman" pitchFamily="18" charset="0"/>
              </a:rPr>
              <a:t>   </a:t>
            </a:r>
            <a:r>
              <a:rPr lang="tr-TR" sz="3200" dirty="0" err="1" smtClean="0">
                <a:latin typeface="Times New Roman" pitchFamily="18" charset="0"/>
                <a:cs typeface="Times New Roman" pitchFamily="18" charset="0"/>
              </a:rPr>
              <a:t>İntraselüler</a:t>
            </a:r>
            <a:r>
              <a:rPr lang="tr-TR" sz="3200" dirty="0" smtClean="0">
                <a:latin typeface="Times New Roman" pitchFamily="18" charset="0"/>
                <a:cs typeface="Times New Roman" pitchFamily="18" charset="0"/>
              </a:rPr>
              <a:t> ve </a:t>
            </a:r>
            <a:r>
              <a:rPr lang="tr-TR" sz="3200" dirty="0" err="1" smtClean="0">
                <a:latin typeface="Times New Roman" pitchFamily="18" charset="0"/>
                <a:cs typeface="Times New Roman" pitchFamily="18" charset="0"/>
              </a:rPr>
              <a:t>ekstraselüler</a:t>
            </a:r>
            <a:r>
              <a:rPr lang="tr-TR" sz="3200" dirty="0" smtClean="0">
                <a:latin typeface="Times New Roman" pitchFamily="18" charset="0"/>
                <a:cs typeface="Times New Roman" pitchFamily="18" charset="0"/>
              </a:rPr>
              <a:t> bölmeler arasında sıvı ve elektrolitler </a:t>
            </a:r>
            <a:r>
              <a:rPr lang="tr-TR" sz="3200" dirty="0" err="1" smtClean="0">
                <a:latin typeface="Times New Roman" pitchFamily="18" charset="0"/>
                <a:cs typeface="Times New Roman" pitchFamily="18" charset="0"/>
              </a:rPr>
              <a:t>ozmoz</a:t>
            </a:r>
            <a:r>
              <a:rPr lang="tr-TR" sz="3200" dirty="0" smtClean="0">
                <a:latin typeface="Times New Roman" pitchFamily="18" charset="0"/>
                <a:cs typeface="Times New Roman" pitchFamily="18" charset="0"/>
              </a:rPr>
              <a:t> ve aktif transport olgularına göre hareket ederler.</a:t>
            </a:r>
          </a:p>
          <a:p>
            <a:pPr>
              <a:buNone/>
            </a:pPr>
            <a:r>
              <a:rPr lang="tr-TR" sz="3200" b="1" dirty="0" smtClean="0">
                <a:latin typeface="Times New Roman" pitchFamily="18" charset="0"/>
                <a:cs typeface="Times New Roman" pitchFamily="18" charset="0"/>
              </a:rPr>
              <a:t>  </a:t>
            </a:r>
            <a:r>
              <a:rPr lang="tr-TR" sz="3200" b="1" dirty="0" err="1" smtClean="0">
                <a:latin typeface="Times New Roman" pitchFamily="18" charset="0"/>
                <a:cs typeface="Times New Roman" pitchFamily="18" charset="0"/>
              </a:rPr>
              <a:t>Ozmolarite</a:t>
            </a:r>
            <a:r>
              <a:rPr lang="tr-TR" sz="3200" b="1" dirty="0" smtClean="0">
                <a:latin typeface="Times New Roman" pitchFamily="18" charset="0"/>
                <a:cs typeface="Times New Roman" pitchFamily="18" charset="0"/>
              </a:rPr>
              <a:t>:</a:t>
            </a:r>
            <a:r>
              <a:rPr lang="tr-TR" sz="3200" dirty="0" smtClean="0">
                <a:latin typeface="Times New Roman" pitchFamily="18" charset="0"/>
                <a:cs typeface="Times New Roman" pitchFamily="18" charset="0"/>
              </a:rPr>
              <a:t>Bir </a:t>
            </a:r>
            <a:r>
              <a:rPr lang="tr-TR" sz="3200" dirty="0" err="1" smtClean="0">
                <a:latin typeface="Times New Roman" pitchFamily="18" charset="0"/>
                <a:cs typeface="Times New Roman" pitchFamily="18" charset="0"/>
              </a:rPr>
              <a:t>solusyondaki</a:t>
            </a:r>
            <a:r>
              <a:rPr lang="tr-TR" sz="3200" dirty="0" smtClean="0">
                <a:latin typeface="Times New Roman" pitchFamily="18" charset="0"/>
                <a:cs typeface="Times New Roman" pitchFamily="18" charset="0"/>
              </a:rPr>
              <a:t> çözülmüş partiküllerin toplam sayısı yada her bir litrede çözülmüş partikül sayısıdır.</a:t>
            </a:r>
          </a:p>
          <a:p>
            <a:pPr>
              <a:buNone/>
            </a:pPr>
            <a:r>
              <a:rPr lang="tr-TR" sz="3200" dirty="0" smtClean="0">
                <a:latin typeface="Times New Roman" pitchFamily="18" charset="0"/>
                <a:cs typeface="Times New Roman" pitchFamily="18" charset="0"/>
              </a:rPr>
              <a:t> </a:t>
            </a:r>
            <a:r>
              <a:rPr lang="tr-TR" sz="3200" b="1" dirty="0" smtClean="0">
                <a:latin typeface="Times New Roman" pitchFamily="18" charset="0"/>
                <a:cs typeface="Times New Roman" pitchFamily="18" charset="0"/>
              </a:rPr>
              <a:t> </a:t>
            </a:r>
            <a:r>
              <a:rPr lang="tr-TR" sz="3200" b="1" dirty="0" err="1" smtClean="0">
                <a:latin typeface="Times New Roman" pitchFamily="18" charset="0"/>
                <a:cs typeface="Times New Roman" pitchFamily="18" charset="0"/>
              </a:rPr>
              <a:t>Ozmoz</a:t>
            </a:r>
            <a:r>
              <a:rPr lang="tr-TR" sz="3200" b="1" dirty="0" smtClean="0">
                <a:latin typeface="Times New Roman" pitchFamily="18" charset="0"/>
                <a:cs typeface="Times New Roman" pitchFamily="18" charset="0"/>
              </a:rPr>
              <a:t>: </a:t>
            </a:r>
            <a:r>
              <a:rPr lang="tr-TR" sz="3200" dirty="0" smtClean="0">
                <a:latin typeface="Times New Roman" pitchFamily="18" charset="0"/>
                <a:cs typeface="Times New Roman" pitchFamily="18" charset="0"/>
              </a:rPr>
              <a:t>Değişik </a:t>
            </a:r>
            <a:r>
              <a:rPr lang="tr-TR" sz="3200" dirty="0" err="1" smtClean="0">
                <a:latin typeface="Times New Roman" pitchFamily="18" charset="0"/>
                <a:cs typeface="Times New Roman" pitchFamily="18" charset="0"/>
              </a:rPr>
              <a:t>ozmolaritesi</a:t>
            </a:r>
            <a:r>
              <a:rPr lang="tr-TR" sz="3200" dirty="0" smtClean="0">
                <a:latin typeface="Times New Roman" pitchFamily="18" charset="0"/>
                <a:cs typeface="Times New Roman" pitchFamily="18" charset="0"/>
              </a:rPr>
              <a:t> olan iki sıvı bölmesi </a:t>
            </a:r>
            <a:r>
              <a:rPr lang="tr-TR" sz="3200" dirty="0" err="1" smtClean="0">
                <a:latin typeface="Times New Roman" pitchFamily="18" charset="0"/>
                <a:cs typeface="Times New Roman" pitchFamily="18" charset="0"/>
              </a:rPr>
              <a:t>semipermiabl</a:t>
            </a:r>
            <a:r>
              <a:rPr lang="tr-TR" sz="3200" dirty="0" smtClean="0">
                <a:latin typeface="Times New Roman" pitchFamily="18" charset="0"/>
                <a:cs typeface="Times New Roman" pitchFamily="18" charset="0"/>
              </a:rPr>
              <a:t>(</a:t>
            </a:r>
            <a:r>
              <a:rPr lang="tr-TR" sz="3200" dirty="0" err="1" smtClean="0">
                <a:latin typeface="Times New Roman" pitchFamily="18" charset="0"/>
                <a:cs typeface="Times New Roman" pitchFamily="18" charset="0"/>
              </a:rPr>
              <a:t>yarıgeçirgen</a:t>
            </a:r>
            <a:r>
              <a:rPr lang="tr-TR" sz="3200" dirty="0" smtClean="0">
                <a:latin typeface="Times New Roman" pitchFamily="18" charset="0"/>
                <a:cs typeface="Times New Roman" pitchFamily="18" charset="0"/>
              </a:rPr>
              <a:t>) bir zarla ayrılırsa su </a:t>
            </a:r>
            <a:r>
              <a:rPr lang="tr-TR" sz="3200" dirty="0" err="1" smtClean="0">
                <a:latin typeface="Times New Roman" pitchFamily="18" charset="0"/>
                <a:cs typeface="Times New Roman" pitchFamily="18" charset="0"/>
              </a:rPr>
              <a:t>ozmolaritenin</a:t>
            </a:r>
            <a:r>
              <a:rPr lang="tr-TR" sz="3200" dirty="0" smtClean="0">
                <a:latin typeface="Times New Roman" pitchFamily="18" charset="0"/>
                <a:cs typeface="Times New Roman" pitchFamily="18" charset="0"/>
              </a:rPr>
              <a:t> fazla olduğu tarafa geçer. </a:t>
            </a:r>
            <a:r>
              <a:rPr lang="tr-TR" sz="3200" dirty="0" err="1" smtClean="0">
                <a:latin typeface="Times New Roman" pitchFamily="18" charset="0"/>
                <a:cs typeface="Times New Roman" pitchFamily="18" charset="0"/>
              </a:rPr>
              <a:t>Ozmoz</a:t>
            </a:r>
            <a:r>
              <a:rPr lang="tr-TR" sz="3200" dirty="0" smtClean="0">
                <a:latin typeface="Times New Roman" pitchFamily="18" charset="0"/>
                <a:cs typeface="Times New Roman" pitchFamily="18" charset="0"/>
              </a:rPr>
              <a:t> iki tarafın </a:t>
            </a:r>
            <a:r>
              <a:rPr lang="tr-TR" sz="3200" dirty="0" err="1" smtClean="0">
                <a:latin typeface="Times New Roman" pitchFamily="18" charset="0"/>
                <a:cs typeface="Times New Roman" pitchFamily="18" charset="0"/>
              </a:rPr>
              <a:t>ozmolaritesi</a:t>
            </a:r>
            <a:r>
              <a:rPr lang="tr-TR" sz="3200" dirty="0" smtClean="0">
                <a:latin typeface="Times New Roman" pitchFamily="18" charset="0"/>
                <a:cs typeface="Times New Roman" pitchFamily="18" charset="0"/>
              </a:rPr>
              <a:t> eşitleninceye kadar devam eder.</a:t>
            </a:r>
          </a:p>
          <a:p>
            <a:pPr>
              <a:buNone/>
            </a:pPr>
            <a:endParaRPr lang="tr-TR" sz="3200" dirty="0" smtClean="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a:xfrm>
            <a:off x="395536" y="260648"/>
            <a:ext cx="8291264" cy="6120680"/>
          </a:xfrm>
        </p:spPr>
        <p:txBody>
          <a:bodyPr>
            <a:normAutofit/>
          </a:bodyPr>
          <a:lstStyle/>
          <a:p>
            <a:pPr>
              <a:buNone/>
            </a:pPr>
            <a:r>
              <a:rPr lang="tr-TR" dirty="0" smtClean="0">
                <a:latin typeface="Times New Roman" pitchFamily="18" charset="0"/>
                <a:cs typeface="Times New Roman" pitchFamily="18" charset="0"/>
              </a:rPr>
              <a:t>  </a:t>
            </a:r>
          </a:p>
          <a:p>
            <a:pPr>
              <a:buNone/>
            </a:pPr>
            <a:r>
              <a:rPr lang="tr-TR" sz="3200" dirty="0" smtClean="0">
                <a:latin typeface="Times New Roman" pitchFamily="18" charset="0"/>
                <a:cs typeface="Times New Roman" pitchFamily="18" charset="0"/>
              </a:rPr>
              <a:t>   </a:t>
            </a:r>
            <a:r>
              <a:rPr lang="tr-TR" sz="3200" b="1" dirty="0" err="1" smtClean="0">
                <a:latin typeface="Times New Roman" pitchFamily="18" charset="0"/>
                <a:cs typeface="Times New Roman" pitchFamily="18" charset="0"/>
              </a:rPr>
              <a:t>Ozmotik</a:t>
            </a:r>
            <a:r>
              <a:rPr lang="tr-TR" sz="3200" b="1" dirty="0" smtClean="0">
                <a:latin typeface="Times New Roman" pitchFamily="18" charset="0"/>
                <a:cs typeface="Times New Roman" pitchFamily="18" charset="0"/>
              </a:rPr>
              <a:t> basınç: </a:t>
            </a:r>
            <a:r>
              <a:rPr lang="tr-TR" sz="3200" dirty="0" err="1" smtClean="0">
                <a:latin typeface="Times New Roman" pitchFamily="18" charset="0"/>
                <a:cs typeface="Times New Roman" pitchFamily="18" charset="0"/>
              </a:rPr>
              <a:t>Ozmoza</a:t>
            </a:r>
            <a:r>
              <a:rPr lang="tr-TR" sz="3200" dirty="0" smtClean="0">
                <a:latin typeface="Times New Roman" pitchFamily="18" charset="0"/>
                <a:cs typeface="Times New Roman" pitchFamily="18" charset="0"/>
              </a:rPr>
              <a:t> karşı gelmek için gereken basınç miktarı olup </a:t>
            </a:r>
            <a:r>
              <a:rPr lang="tr-TR" sz="3200" dirty="0" err="1" smtClean="0">
                <a:latin typeface="Times New Roman" pitchFamily="18" charset="0"/>
                <a:cs typeface="Times New Roman" pitchFamily="18" charset="0"/>
              </a:rPr>
              <a:t>mmHg</a:t>
            </a:r>
            <a:r>
              <a:rPr lang="tr-TR" sz="3200" dirty="0" smtClean="0">
                <a:latin typeface="Times New Roman" pitchFamily="18" charset="0"/>
                <a:cs typeface="Times New Roman" pitchFamily="18" charset="0"/>
              </a:rPr>
              <a:t> ile ifade edilir.</a:t>
            </a:r>
          </a:p>
          <a:p>
            <a:pPr>
              <a:buNone/>
            </a:pPr>
            <a:r>
              <a:rPr lang="tr-TR" sz="3200" dirty="0" smtClean="0">
                <a:latin typeface="Times New Roman" pitchFamily="18" charset="0"/>
                <a:cs typeface="Times New Roman" pitchFamily="18" charset="0"/>
              </a:rPr>
              <a:t>   </a:t>
            </a:r>
            <a:r>
              <a:rPr lang="tr-TR" sz="3200" b="1" dirty="0" err="1" smtClean="0">
                <a:latin typeface="Times New Roman" pitchFamily="18" charset="0"/>
                <a:cs typeface="Times New Roman" pitchFamily="18" charset="0"/>
              </a:rPr>
              <a:t>Ozmol</a:t>
            </a:r>
            <a:r>
              <a:rPr lang="tr-TR" sz="3200" b="1" dirty="0" smtClean="0">
                <a:latin typeface="Times New Roman" pitchFamily="18" charset="0"/>
                <a:cs typeface="Times New Roman" pitchFamily="18" charset="0"/>
              </a:rPr>
              <a:t>: </a:t>
            </a:r>
            <a:r>
              <a:rPr lang="tr-TR" sz="3200" dirty="0" smtClean="0">
                <a:latin typeface="Times New Roman" pitchFamily="18" charset="0"/>
                <a:cs typeface="Times New Roman" pitchFamily="18" charset="0"/>
              </a:rPr>
              <a:t>Suda eriyen maddelerin </a:t>
            </a:r>
            <a:r>
              <a:rPr lang="tr-TR" sz="3200" dirty="0" err="1" smtClean="0">
                <a:latin typeface="Times New Roman" pitchFamily="18" charset="0"/>
                <a:cs typeface="Times New Roman" pitchFamily="18" charset="0"/>
              </a:rPr>
              <a:t>ozmoza</a:t>
            </a:r>
            <a:r>
              <a:rPr lang="tr-TR" sz="3200" dirty="0" smtClean="0">
                <a:latin typeface="Times New Roman" pitchFamily="18" charset="0"/>
                <a:cs typeface="Times New Roman" pitchFamily="18" charset="0"/>
              </a:rPr>
              <a:t> neden olma ve </a:t>
            </a:r>
            <a:r>
              <a:rPr lang="tr-TR" sz="3200" dirty="0" err="1" smtClean="0">
                <a:latin typeface="Times New Roman" pitchFamily="18" charset="0"/>
                <a:cs typeface="Times New Roman" pitchFamily="18" charset="0"/>
              </a:rPr>
              <a:t>ozmotik</a:t>
            </a:r>
            <a:r>
              <a:rPr lang="tr-TR" sz="3200" dirty="0" smtClean="0">
                <a:latin typeface="Times New Roman" pitchFamily="18" charset="0"/>
                <a:cs typeface="Times New Roman" pitchFamily="18" charset="0"/>
              </a:rPr>
              <a:t> basınç oluşturma yeteneğidir.</a:t>
            </a:r>
          </a:p>
          <a:p>
            <a:pPr>
              <a:buNone/>
            </a:pPr>
            <a:r>
              <a:rPr lang="tr-TR" sz="3200" dirty="0" smtClean="0">
                <a:latin typeface="Times New Roman" pitchFamily="18" charset="0"/>
                <a:cs typeface="Times New Roman" pitchFamily="18" charset="0"/>
              </a:rPr>
              <a:t>   </a:t>
            </a:r>
            <a:r>
              <a:rPr lang="tr-TR" sz="3200" b="1" dirty="0" smtClean="0">
                <a:latin typeface="Times New Roman" pitchFamily="18" charset="0"/>
                <a:cs typeface="Times New Roman" pitchFamily="18" charset="0"/>
              </a:rPr>
              <a:t>Aktif transport: </a:t>
            </a:r>
            <a:r>
              <a:rPr lang="tr-TR" sz="3200" dirty="0" smtClean="0">
                <a:latin typeface="Times New Roman" pitchFamily="18" charset="0"/>
                <a:cs typeface="Times New Roman" pitchFamily="18" charset="0"/>
              </a:rPr>
              <a:t>İyonların zardan kimyasal ve elektriksel gücün fazla olduğu tarafa taşınmasıdır.Bu nedenle enerji gerektiren bir olaydır.</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a:xfrm>
            <a:off x="457200" y="476672"/>
            <a:ext cx="8229600" cy="5649491"/>
          </a:xfrm>
        </p:spPr>
        <p:txBody>
          <a:bodyPr/>
          <a:lstStyle/>
          <a:p>
            <a:pPr>
              <a:buNone/>
            </a:pPr>
            <a:r>
              <a:rPr lang="tr-TR" dirty="0" smtClean="0"/>
              <a:t> </a:t>
            </a:r>
            <a:r>
              <a:rPr lang="tr-TR" b="1" dirty="0" smtClean="0">
                <a:solidFill>
                  <a:schemeClr val="accent2"/>
                </a:solidFill>
                <a:latin typeface="Times New Roman" pitchFamily="18" charset="0"/>
                <a:cs typeface="Times New Roman" pitchFamily="18" charset="0"/>
              </a:rPr>
              <a:t>Beden Sıvıları ve Beden Sıvı Bölmeleri</a:t>
            </a:r>
          </a:p>
          <a:p>
            <a:pPr>
              <a:buNone/>
            </a:pPr>
            <a:r>
              <a:rPr lang="tr-TR" sz="2400" dirty="0" smtClean="0">
                <a:latin typeface="Times New Roman" pitchFamily="18" charset="0"/>
                <a:cs typeface="Times New Roman" pitchFamily="18" charset="0"/>
              </a:rPr>
              <a:t>	Orta ağırlıkta (70kg) bir insanda su beden ağırlığının %60 </a:t>
            </a:r>
            <a:r>
              <a:rPr lang="tr-TR" sz="2400" dirty="0" err="1" smtClean="0">
                <a:latin typeface="Times New Roman" pitchFamily="18" charset="0"/>
                <a:cs typeface="Times New Roman" pitchFamily="18" charset="0"/>
              </a:rPr>
              <a:t>ını</a:t>
            </a:r>
            <a:r>
              <a:rPr lang="tr-TR" sz="2400" dirty="0" smtClean="0">
                <a:latin typeface="Times New Roman" pitchFamily="18" charset="0"/>
                <a:cs typeface="Times New Roman" pitchFamily="18" charset="0"/>
              </a:rPr>
              <a:t> oluşturur.Yani 70 kg gelen bir erişkinin bedeninde 40 litre su vardır. Yeni doğanda ise bu oran daha fazla olup bebek büyüdükçe bedene katı maddelerin eklenmesiyle düşer. Örneğin bedendeki su oranı yeni doğanda %77, 6aylık bebekte %72, 2 yaşında çocukta %60 , 39 yaşında erişkin kadında %60-erkekte %50 , 40-59 yaşları arasında kadınlarda %55-erkeklerde ise %47 </a:t>
            </a:r>
            <a:r>
              <a:rPr lang="tr-TR" sz="2400" dirty="0" err="1" smtClean="0">
                <a:latin typeface="Times New Roman" pitchFamily="18" charset="0"/>
                <a:cs typeface="Times New Roman" pitchFamily="18" charset="0"/>
              </a:rPr>
              <a:t>dir</a:t>
            </a:r>
            <a:r>
              <a:rPr lang="tr-TR" sz="2400" dirty="0" smtClean="0">
                <a:latin typeface="Times New Roman" pitchFamily="18" charset="0"/>
                <a:cs typeface="Times New Roman" pitchFamily="18" charset="0"/>
              </a:rPr>
              <a:t>.</a:t>
            </a:r>
          </a:p>
          <a:p>
            <a:pPr>
              <a:buNone/>
            </a:pPr>
            <a:r>
              <a:rPr lang="tr-TR" sz="2400" dirty="0" smtClean="0">
                <a:latin typeface="Times New Roman" pitchFamily="18" charset="0"/>
                <a:cs typeface="Times New Roman" pitchFamily="18" charset="0"/>
              </a:rPr>
              <a:t>    Su bedende kimyasal reaksiyonların gerçekleşmesi için gereklidir.Ayrıca alınan maddelerin bedenin her tarafına ulaştırılması yine su ile olmaktadır.</a:t>
            </a:r>
            <a:endParaRPr lang="tr-TR" sz="24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a:xfrm>
            <a:off x="395536" y="260648"/>
            <a:ext cx="8291264" cy="6120680"/>
          </a:xfrm>
        </p:spPr>
        <p:txBody>
          <a:bodyPr>
            <a:normAutofit lnSpcReduction="10000"/>
          </a:bodyPr>
          <a:lstStyle/>
          <a:p>
            <a:pPr>
              <a:buNone/>
            </a:pPr>
            <a:r>
              <a:rPr lang="tr-TR" dirty="0" smtClean="0">
                <a:latin typeface="Times New Roman" pitchFamily="18" charset="0"/>
                <a:cs typeface="Times New Roman" pitchFamily="18" charset="0"/>
              </a:rPr>
              <a:t>  </a:t>
            </a:r>
            <a:r>
              <a:rPr lang="tr-TR" sz="3200" b="1" dirty="0" smtClean="0">
                <a:solidFill>
                  <a:schemeClr val="accent2"/>
                </a:solidFill>
                <a:latin typeface="Times New Roman" pitchFamily="18" charset="0"/>
                <a:cs typeface="Times New Roman" pitchFamily="18" charset="0"/>
              </a:rPr>
              <a:t>Sıvı ve Elektrolit Dengesini düzenleyen Sistemler</a:t>
            </a:r>
          </a:p>
          <a:p>
            <a:pPr>
              <a:buNone/>
            </a:pPr>
            <a:r>
              <a:rPr lang="tr-TR" sz="3200" dirty="0" smtClean="0">
                <a:latin typeface="Times New Roman" pitchFamily="18" charset="0"/>
                <a:cs typeface="Times New Roman" pitchFamily="18" charset="0"/>
              </a:rPr>
              <a:t> </a:t>
            </a:r>
            <a:r>
              <a:rPr lang="tr-TR" sz="3200" dirty="0" smtClean="0">
                <a:solidFill>
                  <a:schemeClr val="accent2"/>
                </a:solidFill>
                <a:latin typeface="Times New Roman" pitchFamily="18" charset="0"/>
                <a:cs typeface="Times New Roman" pitchFamily="18" charset="0"/>
              </a:rPr>
              <a:t> A) </a:t>
            </a:r>
            <a:r>
              <a:rPr lang="tr-TR" sz="3200" dirty="0" smtClean="0">
                <a:latin typeface="Times New Roman" pitchFamily="18" charset="0"/>
                <a:cs typeface="Times New Roman" pitchFamily="18" charset="0"/>
              </a:rPr>
              <a:t>Endokrin Sistem: </a:t>
            </a:r>
            <a:r>
              <a:rPr lang="tr-TR" sz="3200" dirty="0" err="1" smtClean="0">
                <a:latin typeface="Times New Roman" pitchFamily="18" charset="0"/>
                <a:cs typeface="Times New Roman" pitchFamily="18" charset="0"/>
              </a:rPr>
              <a:t>Antidiüretik</a:t>
            </a:r>
            <a:r>
              <a:rPr lang="tr-TR" sz="3200" dirty="0" smtClean="0">
                <a:latin typeface="Times New Roman" pitchFamily="18" charset="0"/>
                <a:cs typeface="Times New Roman" pitchFamily="18" charset="0"/>
              </a:rPr>
              <a:t> hormon (ADH), </a:t>
            </a:r>
            <a:r>
              <a:rPr lang="tr-TR" sz="3200" dirty="0" err="1" smtClean="0">
                <a:latin typeface="Times New Roman" pitchFamily="18" charset="0"/>
                <a:cs typeface="Times New Roman" pitchFamily="18" charset="0"/>
              </a:rPr>
              <a:t>aldosteron</a:t>
            </a:r>
            <a:r>
              <a:rPr lang="tr-TR" sz="3200" dirty="0" smtClean="0">
                <a:latin typeface="Times New Roman" pitchFamily="18" charset="0"/>
                <a:cs typeface="Times New Roman" pitchFamily="18" charset="0"/>
              </a:rPr>
              <a:t>, </a:t>
            </a:r>
            <a:r>
              <a:rPr lang="tr-TR" sz="3200" dirty="0" err="1" smtClean="0">
                <a:latin typeface="Times New Roman" pitchFamily="18" charset="0"/>
                <a:cs typeface="Times New Roman" pitchFamily="18" charset="0"/>
              </a:rPr>
              <a:t>tiroid</a:t>
            </a:r>
            <a:r>
              <a:rPr lang="tr-TR" sz="3200" dirty="0" smtClean="0">
                <a:latin typeface="Times New Roman" pitchFamily="18" charset="0"/>
                <a:cs typeface="Times New Roman" pitchFamily="18" charset="0"/>
              </a:rPr>
              <a:t> hormonu, </a:t>
            </a:r>
            <a:r>
              <a:rPr lang="tr-TR" sz="3200" dirty="0" err="1" smtClean="0">
                <a:latin typeface="Times New Roman" pitchFamily="18" charset="0"/>
                <a:cs typeface="Times New Roman" pitchFamily="18" charset="0"/>
              </a:rPr>
              <a:t>paratiroid</a:t>
            </a:r>
            <a:r>
              <a:rPr lang="tr-TR" sz="3200" dirty="0" smtClean="0">
                <a:latin typeface="Times New Roman" pitchFamily="18" charset="0"/>
                <a:cs typeface="Times New Roman" pitchFamily="18" charset="0"/>
              </a:rPr>
              <a:t> hormonu, ve </a:t>
            </a:r>
            <a:r>
              <a:rPr lang="tr-TR" sz="3200" dirty="0" err="1" smtClean="0">
                <a:latin typeface="Times New Roman" pitchFamily="18" charset="0"/>
                <a:cs typeface="Times New Roman" pitchFamily="18" charset="0"/>
              </a:rPr>
              <a:t>diüretik</a:t>
            </a:r>
            <a:r>
              <a:rPr lang="tr-TR" sz="3200" dirty="0" smtClean="0">
                <a:latin typeface="Times New Roman" pitchFamily="18" charset="0"/>
                <a:cs typeface="Times New Roman" pitchFamily="18" charset="0"/>
              </a:rPr>
              <a:t> hormonlar sıvı elektrolit dengesine ve bu dengenin sürdürülmesine etkilidir.</a:t>
            </a:r>
          </a:p>
          <a:p>
            <a:pPr>
              <a:buNone/>
            </a:pPr>
            <a:r>
              <a:rPr lang="tr-TR" sz="3200" dirty="0" smtClean="0">
                <a:latin typeface="Times New Roman" pitchFamily="18" charset="0"/>
                <a:cs typeface="Times New Roman" pitchFamily="18" charset="0"/>
              </a:rPr>
              <a:t>    ADH: </a:t>
            </a:r>
            <a:r>
              <a:rPr lang="tr-TR" sz="3200" dirty="0" err="1" smtClean="0">
                <a:latin typeface="Times New Roman" pitchFamily="18" charset="0"/>
                <a:cs typeface="Times New Roman" pitchFamily="18" charset="0"/>
              </a:rPr>
              <a:t>Hipotalamusun</a:t>
            </a:r>
            <a:r>
              <a:rPr lang="tr-TR" sz="3200" dirty="0" smtClean="0">
                <a:latin typeface="Times New Roman" pitchFamily="18" charset="0"/>
                <a:cs typeface="Times New Roman" pitchFamily="18" charset="0"/>
              </a:rPr>
              <a:t> </a:t>
            </a:r>
            <a:r>
              <a:rPr lang="tr-TR" sz="3200" dirty="0" err="1" smtClean="0">
                <a:latin typeface="Times New Roman" pitchFamily="18" charset="0"/>
                <a:cs typeface="Times New Roman" pitchFamily="18" charset="0"/>
              </a:rPr>
              <a:t>nörosekretuvar</a:t>
            </a:r>
            <a:r>
              <a:rPr lang="tr-TR" sz="3200" dirty="0" smtClean="0">
                <a:latin typeface="Times New Roman" pitchFamily="18" charset="0"/>
                <a:cs typeface="Times New Roman" pitchFamily="18" charset="0"/>
              </a:rPr>
              <a:t> hücrelerinde oluşur.</a:t>
            </a:r>
          </a:p>
          <a:p>
            <a:pPr>
              <a:buNone/>
            </a:pPr>
            <a:r>
              <a:rPr lang="tr-TR" sz="3200" dirty="0" smtClean="0">
                <a:latin typeface="Times New Roman" pitchFamily="18" charset="0"/>
                <a:cs typeface="Times New Roman" pitchFamily="18" charset="0"/>
              </a:rPr>
              <a:t>    Hipofiz arka lobundan salgılanır. Böbreğin </a:t>
            </a:r>
            <a:r>
              <a:rPr lang="tr-TR" sz="3200" dirty="0" err="1" smtClean="0">
                <a:latin typeface="Times New Roman" pitchFamily="18" charset="0"/>
                <a:cs typeface="Times New Roman" pitchFamily="18" charset="0"/>
              </a:rPr>
              <a:t>distal</a:t>
            </a:r>
            <a:r>
              <a:rPr lang="tr-TR" sz="3200" dirty="0" smtClean="0">
                <a:latin typeface="Times New Roman" pitchFamily="18" charset="0"/>
                <a:cs typeface="Times New Roman" pitchFamily="18" charset="0"/>
              </a:rPr>
              <a:t> tüpleri ve </a:t>
            </a:r>
            <a:r>
              <a:rPr lang="tr-TR" sz="3200" dirty="0" err="1" smtClean="0">
                <a:latin typeface="Times New Roman" pitchFamily="18" charset="0"/>
                <a:cs typeface="Times New Roman" pitchFamily="18" charset="0"/>
              </a:rPr>
              <a:t>kollektör</a:t>
            </a:r>
            <a:r>
              <a:rPr lang="tr-TR" sz="3200" dirty="0" smtClean="0">
                <a:latin typeface="Times New Roman" pitchFamily="18" charset="0"/>
                <a:cs typeface="Times New Roman" pitchFamily="18" charset="0"/>
              </a:rPr>
              <a:t> kanallarına etki ederek suyun </a:t>
            </a:r>
            <a:r>
              <a:rPr lang="tr-TR" sz="3200" dirty="0" err="1" smtClean="0">
                <a:latin typeface="Times New Roman" pitchFamily="18" charset="0"/>
                <a:cs typeface="Times New Roman" pitchFamily="18" charset="0"/>
              </a:rPr>
              <a:t>reabsorbsiyonuna</a:t>
            </a:r>
            <a:r>
              <a:rPr lang="tr-TR" sz="3200" dirty="0" smtClean="0">
                <a:latin typeface="Times New Roman" pitchFamily="18" charset="0"/>
                <a:cs typeface="Times New Roman" pitchFamily="18" charset="0"/>
              </a:rPr>
              <a:t> neden olur.</a:t>
            </a: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a:xfrm>
            <a:off x="395536" y="260648"/>
            <a:ext cx="8291264" cy="6120680"/>
          </a:xfrm>
        </p:spPr>
        <p:txBody>
          <a:bodyPr>
            <a:normAutofit/>
          </a:bodyPr>
          <a:lstStyle/>
          <a:p>
            <a:pPr>
              <a:buNone/>
            </a:pPr>
            <a:r>
              <a:rPr lang="tr-TR" dirty="0" smtClean="0">
                <a:latin typeface="Times New Roman" pitchFamily="18" charset="0"/>
                <a:cs typeface="Times New Roman" pitchFamily="18" charset="0"/>
              </a:rPr>
              <a:t>  </a:t>
            </a:r>
          </a:p>
          <a:p>
            <a:pPr>
              <a:buNone/>
            </a:pPr>
            <a:r>
              <a:rPr lang="tr-TR" sz="3200" u="sng" dirty="0" smtClean="0">
                <a:latin typeface="Times New Roman" pitchFamily="18" charset="0"/>
                <a:cs typeface="Times New Roman" pitchFamily="18" charset="0"/>
              </a:rPr>
              <a:t>ADH Salgılanmasını Uyaran Durumlar</a:t>
            </a:r>
          </a:p>
          <a:p>
            <a:pPr>
              <a:buNone/>
            </a:pPr>
            <a:r>
              <a:rPr lang="tr-TR" sz="3200" dirty="0" smtClean="0">
                <a:latin typeface="Times New Roman" pitchFamily="18" charset="0"/>
                <a:cs typeface="Times New Roman" pitchFamily="18" charset="0"/>
              </a:rPr>
              <a:t> 1. Hücre dışı sıvıların </a:t>
            </a:r>
            <a:r>
              <a:rPr lang="tr-TR" sz="3200" dirty="0" err="1" smtClean="0">
                <a:latin typeface="Times New Roman" pitchFamily="18" charset="0"/>
                <a:cs typeface="Times New Roman" pitchFamily="18" charset="0"/>
              </a:rPr>
              <a:t>ozmolaritesinin</a:t>
            </a:r>
            <a:r>
              <a:rPr lang="tr-TR" sz="3200" dirty="0" smtClean="0">
                <a:latin typeface="Times New Roman" pitchFamily="18" charset="0"/>
                <a:cs typeface="Times New Roman" pitchFamily="18" charset="0"/>
              </a:rPr>
              <a:t> artmasına neden olan su kaybı,</a:t>
            </a:r>
          </a:p>
          <a:p>
            <a:pPr>
              <a:buNone/>
            </a:pPr>
            <a:r>
              <a:rPr lang="tr-TR" sz="3200" dirty="0" smtClean="0">
                <a:latin typeface="Times New Roman" pitchFamily="18" charset="0"/>
                <a:cs typeface="Times New Roman" pitchFamily="18" charset="0"/>
              </a:rPr>
              <a:t> 2. Kan volümünün azalması,</a:t>
            </a:r>
          </a:p>
          <a:p>
            <a:pPr>
              <a:buNone/>
            </a:pPr>
            <a:r>
              <a:rPr lang="tr-TR" sz="3200" dirty="0" smtClean="0">
                <a:latin typeface="Times New Roman" pitchFamily="18" charset="0"/>
                <a:cs typeface="Times New Roman" pitchFamily="18" charset="0"/>
              </a:rPr>
              <a:t> 3. Morfin sülfat,</a:t>
            </a:r>
          </a:p>
          <a:p>
            <a:pPr>
              <a:buNone/>
            </a:pPr>
            <a:r>
              <a:rPr lang="tr-TR" sz="3200" dirty="0" smtClean="0">
                <a:latin typeface="Times New Roman" pitchFamily="18" charset="0"/>
                <a:cs typeface="Times New Roman" pitchFamily="18" charset="0"/>
              </a:rPr>
              <a:t> 4. Ağrı,</a:t>
            </a:r>
          </a:p>
          <a:p>
            <a:pPr>
              <a:buNone/>
            </a:pPr>
            <a:r>
              <a:rPr lang="tr-TR" sz="3200" dirty="0" smtClean="0">
                <a:latin typeface="Times New Roman" pitchFamily="18" charset="0"/>
                <a:cs typeface="Times New Roman" pitchFamily="18" charset="0"/>
              </a:rPr>
              <a:t> 5. </a:t>
            </a:r>
            <a:r>
              <a:rPr lang="tr-TR" sz="3200" dirty="0" err="1" smtClean="0">
                <a:latin typeface="Times New Roman" pitchFamily="18" charset="0"/>
                <a:cs typeface="Times New Roman" pitchFamily="18" charset="0"/>
              </a:rPr>
              <a:t>Barbitüratlar</a:t>
            </a:r>
            <a:r>
              <a:rPr lang="tr-TR" sz="3200" dirty="0" smtClean="0">
                <a:latin typeface="Times New Roman" pitchFamily="18" charset="0"/>
                <a:cs typeface="Times New Roman" pitchFamily="18" charset="0"/>
              </a:rPr>
              <a:t>,</a:t>
            </a:r>
          </a:p>
          <a:p>
            <a:pPr>
              <a:buNone/>
            </a:pPr>
            <a:r>
              <a:rPr lang="tr-TR" sz="3200" dirty="0" smtClean="0">
                <a:latin typeface="Times New Roman" pitchFamily="18" charset="0"/>
                <a:cs typeface="Times New Roman" pitchFamily="18" charset="0"/>
              </a:rPr>
              <a:t> 6. Anestetikler,</a:t>
            </a:r>
          </a:p>
          <a:p>
            <a:pPr>
              <a:buNone/>
            </a:pPr>
            <a:r>
              <a:rPr lang="tr-TR" sz="3200" dirty="0" smtClean="0">
                <a:latin typeface="Times New Roman" pitchFamily="18" charset="0"/>
                <a:cs typeface="Times New Roman" pitchFamily="18" charset="0"/>
              </a:rPr>
              <a:t> 7. Stres,</a:t>
            </a:r>
          </a:p>
          <a:p>
            <a:pPr>
              <a:buNone/>
            </a:pPr>
            <a:r>
              <a:rPr lang="tr-TR" sz="3200" dirty="0" smtClean="0">
                <a:latin typeface="Times New Roman" pitchFamily="18" charset="0"/>
                <a:cs typeface="Times New Roman" pitchFamily="18" charset="0"/>
              </a:rPr>
              <a:t> 8: Cerrahi travma, kaza ile olan travma</a:t>
            </a:r>
          </a:p>
          <a:p>
            <a:pPr>
              <a:buNone/>
            </a:pPr>
            <a:endParaRPr lang="tr-TR" sz="2800" dirty="0" smtClean="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a:xfrm>
            <a:off x="395536" y="260648"/>
            <a:ext cx="8291264" cy="6120680"/>
          </a:xfrm>
        </p:spPr>
        <p:txBody>
          <a:bodyPr>
            <a:normAutofit/>
          </a:bodyPr>
          <a:lstStyle/>
          <a:p>
            <a:pPr>
              <a:buNone/>
            </a:pPr>
            <a:r>
              <a:rPr lang="tr-TR" dirty="0" smtClean="0">
                <a:latin typeface="Times New Roman" pitchFamily="18" charset="0"/>
                <a:cs typeface="Times New Roman" pitchFamily="18" charset="0"/>
              </a:rPr>
              <a:t>  </a:t>
            </a:r>
          </a:p>
          <a:p>
            <a:pPr>
              <a:buNone/>
            </a:pPr>
            <a:r>
              <a:rPr lang="tr-TR" sz="3200" u="sng" dirty="0" smtClean="0">
                <a:latin typeface="Times New Roman" pitchFamily="18" charset="0"/>
                <a:cs typeface="Times New Roman" pitchFamily="18" charset="0"/>
              </a:rPr>
              <a:t>ADH Yapımını Baskılayan Durumlar</a:t>
            </a:r>
          </a:p>
          <a:p>
            <a:pPr>
              <a:buNone/>
            </a:pPr>
            <a:r>
              <a:rPr lang="tr-TR" sz="3200" dirty="0" smtClean="0">
                <a:latin typeface="Times New Roman" pitchFamily="18" charset="0"/>
                <a:cs typeface="Times New Roman" pitchFamily="18" charset="0"/>
              </a:rPr>
              <a:t>1.Ekstra </a:t>
            </a:r>
            <a:r>
              <a:rPr lang="tr-TR" sz="3200" dirty="0" err="1" smtClean="0">
                <a:latin typeface="Times New Roman" pitchFamily="18" charset="0"/>
                <a:cs typeface="Times New Roman" pitchFamily="18" charset="0"/>
              </a:rPr>
              <a:t>selüler</a:t>
            </a:r>
            <a:r>
              <a:rPr lang="tr-TR" sz="3200" dirty="0" smtClean="0">
                <a:latin typeface="Times New Roman" pitchFamily="18" charset="0"/>
                <a:cs typeface="Times New Roman" pitchFamily="18" charset="0"/>
              </a:rPr>
              <a:t> sıvıların </a:t>
            </a:r>
            <a:r>
              <a:rPr lang="tr-TR" sz="3200" dirty="0" err="1" smtClean="0">
                <a:latin typeface="Times New Roman" pitchFamily="18" charset="0"/>
                <a:cs typeface="Times New Roman" pitchFamily="18" charset="0"/>
              </a:rPr>
              <a:t>hipoozmolaritesi</a:t>
            </a:r>
            <a:r>
              <a:rPr lang="tr-TR" sz="3200" dirty="0" smtClean="0">
                <a:latin typeface="Times New Roman" pitchFamily="18" charset="0"/>
                <a:cs typeface="Times New Roman" pitchFamily="18" charset="0"/>
              </a:rPr>
              <a:t> veya sıvı miktarının artması,</a:t>
            </a:r>
          </a:p>
          <a:p>
            <a:pPr>
              <a:buNone/>
            </a:pPr>
            <a:r>
              <a:rPr lang="tr-TR" sz="3200" dirty="0" smtClean="0">
                <a:latin typeface="Times New Roman" pitchFamily="18" charset="0"/>
                <a:cs typeface="Times New Roman" pitchFamily="18" charset="0"/>
              </a:rPr>
              <a:t>2. Kan volümünün artması,</a:t>
            </a:r>
          </a:p>
          <a:p>
            <a:pPr>
              <a:buNone/>
            </a:pPr>
            <a:r>
              <a:rPr lang="tr-TR" sz="3200" dirty="0" smtClean="0">
                <a:latin typeface="Times New Roman" pitchFamily="18" charset="0"/>
                <a:cs typeface="Times New Roman" pitchFamily="18" charset="0"/>
              </a:rPr>
              <a:t>3. Soğuk,</a:t>
            </a:r>
          </a:p>
          <a:p>
            <a:pPr>
              <a:buNone/>
            </a:pPr>
            <a:r>
              <a:rPr lang="tr-TR" sz="3200" dirty="0" smtClean="0">
                <a:latin typeface="Times New Roman" pitchFamily="18" charset="0"/>
                <a:cs typeface="Times New Roman" pitchFamily="18" charset="0"/>
              </a:rPr>
              <a:t>4.</a:t>
            </a:r>
            <a:r>
              <a:rPr lang="tr-TR" sz="3200" dirty="0" err="1" smtClean="0">
                <a:latin typeface="Times New Roman" pitchFamily="18" charset="0"/>
                <a:cs typeface="Times New Roman" pitchFamily="18" charset="0"/>
              </a:rPr>
              <a:t>Karbondiyoksit</a:t>
            </a:r>
            <a:r>
              <a:rPr lang="tr-TR" sz="3200" dirty="0" smtClean="0">
                <a:latin typeface="Times New Roman" pitchFamily="18" charset="0"/>
                <a:cs typeface="Times New Roman" pitchFamily="18" charset="0"/>
              </a:rPr>
              <a:t> </a:t>
            </a:r>
            <a:r>
              <a:rPr lang="tr-TR" sz="3200" dirty="0" err="1" smtClean="0">
                <a:latin typeface="Times New Roman" pitchFamily="18" charset="0"/>
                <a:cs typeface="Times New Roman" pitchFamily="18" charset="0"/>
              </a:rPr>
              <a:t>inhalasyonu</a:t>
            </a:r>
            <a:r>
              <a:rPr lang="tr-TR" sz="3200" dirty="0" smtClean="0">
                <a:latin typeface="Times New Roman" pitchFamily="18" charset="0"/>
                <a:cs typeface="Times New Roman" pitchFamily="18" charset="0"/>
              </a:rPr>
              <a:t>,</a:t>
            </a:r>
          </a:p>
          <a:p>
            <a:pPr>
              <a:buNone/>
            </a:pPr>
            <a:r>
              <a:rPr lang="tr-TR" sz="3200" dirty="0" smtClean="0">
                <a:latin typeface="Times New Roman" pitchFamily="18" charset="0"/>
                <a:cs typeface="Times New Roman" pitchFamily="18" charset="0"/>
              </a:rPr>
              <a:t>5.Kısa sürede fazla alkol alınması,</a:t>
            </a:r>
          </a:p>
          <a:p>
            <a:pPr>
              <a:buNone/>
            </a:pPr>
            <a:r>
              <a:rPr lang="tr-TR" sz="3200" dirty="0" smtClean="0">
                <a:latin typeface="Times New Roman" pitchFamily="18" charset="0"/>
                <a:cs typeface="Times New Roman" pitchFamily="18" charset="0"/>
              </a:rPr>
              <a:t>6.</a:t>
            </a:r>
            <a:r>
              <a:rPr lang="tr-TR" sz="3200" dirty="0" err="1" smtClean="0">
                <a:latin typeface="Times New Roman" pitchFamily="18" charset="0"/>
                <a:cs typeface="Times New Roman" pitchFamily="18" charset="0"/>
              </a:rPr>
              <a:t>Diüretikler</a:t>
            </a:r>
            <a:r>
              <a:rPr lang="tr-TR" sz="3200" dirty="0" smtClean="0">
                <a:latin typeface="Times New Roman" pitchFamily="18" charset="0"/>
                <a:cs typeface="Times New Roman" pitchFamily="18" charset="0"/>
              </a:rPr>
              <a:t>.</a:t>
            </a:r>
          </a:p>
          <a:p>
            <a:pPr>
              <a:buNone/>
            </a:pPr>
            <a:r>
              <a:rPr lang="tr-TR" sz="3200" dirty="0" smtClean="0">
                <a:latin typeface="Times New Roman" pitchFamily="18" charset="0"/>
                <a:cs typeface="Times New Roman" pitchFamily="18" charset="0"/>
              </a:rPr>
              <a:t>   Bu durumlarda idrar miktarında artma olur.</a:t>
            </a:r>
          </a:p>
          <a:p>
            <a:pPr>
              <a:buNone/>
            </a:pPr>
            <a:r>
              <a:rPr lang="tr-TR" sz="3200" dirty="0" smtClean="0">
                <a:latin typeface="Times New Roman" pitchFamily="18" charset="0"/>
                <a:cs typeface="Times New Roman" pitchFamily="18" charset="0"/>
              </a:rPr>
              <a:t> </a:t>
            </a:r>
          </a:p>
          <a:p>
            <a:pPr>
              <a:buNone/>
            </a:pPr>
            <a:endParaRPr lang="tr-TR" sz="2800" dirty="0" smtClean="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a:xfrm>
            <a:off x="395536" y="260648"/>
            <a:ext cx="8291264" cy="6120680"/>
          </a:xfrm>
        </p:spPr>
        <p:txBody>
          <a:bodyPr>
            <a:normAutofit/>
          </a:bodyPr>
          <a:lstStyle/>
          <a:p>
            <a:pPr>
              <a:buNone/>
            </a:pPr>
            <a:r>
              <a:rPr lang="tr-TR" dirty="0" smtClean="0">
                <a:latin typeface="Times New Roman" pitchFamily="18" charset="0"/>
                <a:cs typeface="Times New Roman" pitchFamily="18" charset="0"/>
              </a:rPr>
              <a:t>  </a:t>
            </a:r>
          </a:p>
          <a:p>
            <a:pPr>
              <a:buNone/>
            </a:pPr>
            <a:r>
              <a:rPr lang="tr-TR" sz="3200" dirty="0" smtClean="0">
                <a:latin typeface="Times New Roman" pitchFamily="18" charset="0"/>
                <a:cs typeface="Times New Roman" pitchFamily="18" charset="0"/>
              </a:rPr>
              <a:t>   </a:t>
            </a:r>
            <a:r>
              <a:rPr lang="tr-TR" sz="3200" dirty="0" err="1" smtClean="0">
                <a:latin typeface="Times New Roman" pitchFamily="18" charset="0"/>
                <a:cs typeface="Times New Roman" pitchFamily="18" charset="0"/>
              </a:rPr>
              <a:t>Aldosteron</a:t>
            </a:r>
            <a:r>
              <a:rPr lang="tr-TR" sz="3200" dirty="0" smtClean="0">
                <a:latin typeface="Times New Roman" pitchFamily="18" charset="0"/>
                <a:cs typeface="Times New Roman" pitchFamily="18" charset="0"/>
              </a:rPr>
              <a:t>: Adrenal korteksten salgılanır.Böbreklerden sodyumu(</a:t>
            </a:r>
            <a:r>
              <a:rPr lang="tr-TR" sz="3200" dirty="0" err="1" smtClean="0">
                <a:latin typeface="Times New Roman" pitchFamily="18" charset="0"/>
                <a:cs typeface="Times New Roman" pitchFamily="18" charset="0"/>
              </a:rPr>
              <a:t>Na</a:t>
            </a:r>
            <a:r>
              <a:rPr lang="tr-TR" sz="3200" dirty="0" smtClean="0">
                <a:latin typeface="Times New Roman" pitchFamily="18" charset="0"/>
                <a:cs typeface="Times New Roman" pitchFamily="18" charset="0"/>
              </a:rPr>
              <a:t>) </a:t>
            </a:r>
            <a:r>
              <a:rPr lang="tr-TR" sz="3200" dirty="0" err="1" smtClean="0">
                <a:latin typeface="Times New Roman" pitchFamily="18" charset="0"/>
                <a:cs typeface="Times New Roman" pitchFamily="18" charset="0"/>
              </a:rPr>
              <a:t>reabsorbe</a:t>
            </a:r>
            <a:r>
              <a:rPr lang="tr-TR" sz="3200" dirty="0" smtClean="0">
                <a:latin typeface="Times New Roman" pitchFamily="18" charset="0"/>
                <a:cs typeface="Times New Roman" pitchFamily="18" charset="0"/>
              </a:rPr>
              <a:t> eder. Sodyum suyu tuttuğu için </a:t>
            </a:r>
            <a:r>
              <a:rPr lang="tr-TR" sz="3200" dirty="0" err="1" smtClean="0">
                <a:latin typeface="Times New Roman" pitchFamily="18" charset="0"/>
                <a:cs typeface="Times New Roman" pitchFamily="18" charset="0"/>
              </a:rPr>
              <a:t>aldosteronun</a:t>
            </a:r>
            <a:r>
              <a:rPr lang="tr-TR" sz="3200" dirty="0" smtClean="0">
                <a:latin typeface="Times New Roman" pitchFamily="18" charset="0"/>
                <a:cs typeface="Times New Roman" pitchFamily="18" charset="0"/>
              </a:rPr>
              <a:t> </a:t>
            </a:r>
            <a:r>
              <a:rPr lang="tr-TR" sz="3200" dirty="0" err="1" smtClean="0">
                <a:latin typeface="Times New Roman" pitchFamily="18" charset="0"/>
                <a:cs typeface="Times New Roman" pitchFamily="18" charset="0"/>
              </a:rPr>
              <a:t>antidiüretik</a:t>
            </a:r>
            <a:r>
              <a:rPr lang="tr-TR" sz="3200" dirty="0" smtClean="0">
                <a:latin typeface="Times New Roman" pitchFamily="18" charset="0"/>
                <a:cs typeface="Times New Roman" pitchFamily="18" charset="0"/>
              </a:rPr>
              <a:t> etkisi vardır.Bedende sodyumun azalması ve </a:t>
            </a:r>
            <a:r>
              <a:rPr lang="tr-TR" sz="3200" dirty="0" err="1" smtClean="0">
                <a:latin typeface="Times New Roman" pitchFamily="18" charset="0"/>
                <a:cs typeface="Times New Roman" pitchFamily="18" charset="0"/>
              </a:rPr>
              <a:t>ekstraselüler</a:t>
            </a:r>
            <a:r>
              <a:rPr lang="tr-TR" sz="3200" dirty="0" smtClean="0">
                <a:latin typeface="Times New Roman" pitchFamily="18" charset="0"/>
                <a:cs typeface="Times New Roman" pitchFamily="18" charset="0"/>
              </a:rPr>
              <a:t> sıvıda potasyumun (K) artması </a:t>
            </a:r>
            <a:r>
              <a:rPr lang="tr-TR" sz="3200" dirty="0" err="1" smtClean="0">
                <a:latin typeface="Times New Roman" pitchFamily="18" charset="0"/>
                <a:cs typeface="Times New Roman" pitchFamily="18" charset="0"/>
              </a:rPr>
              <a:t>aldosteron</a:t>
            </a:r>
            <a:r>
              <a:rPr lang="tr-TR" sz="3200" dirty="0" smtClean="0">
                <a:latin typeface="Times New Roman" pitchFamily="18" charset="0"/>
                <a:cs typeface="Times New Roman" pitchFamily="18" charset="0"/>
              </a:rPr>
              <a:t> salgısını uyarır.Sodyum </a:t>
            </a:r>
            <a:r>
              <a:rPr lang="tr-TR" sz="3200" dirty="0" err="1" smtClean="0">
                <a:latin typeface="Times New Roman" pitchFamily="18" charset="0"/>
                <a:cs typeface="Times New Roman" pitchFamily="18" charset="0"/>
              </a:rPr>
              <a:t>reabsorbe</a:t>
            </a:r>
            <a:r>
              <a:rPr lang="tr-TR" sz="3200" dirty="0" smtClean="0">
                <a:latin typeface="Times New Roman" pitchFamily="18" charset="0"/>
                <a:cs typeface="Times New Roman" pitchFamily="18" charset="0"/>
              </a:rPr>
              <a:t> edilerek kan ve </a:t>
            </a:r>
            <a:r>
              <a:rPr lang="tr-TR" sz="3200" dirty="0" err="1" smtClean="0">
                <a:latin typeface="Times New Roman" pitchFamily="18" charset="0"/>
                <a:cs typeface="Times New Roman" pitchFamily="18" charset="0"/>
              </a:rPr>
              <a:t>ekstraselüler</a:t>
            </a:r>
            <a:r>
              <a:rPr lang="tr-TR" sz="3200" dirty="0" smtClean="0">
                <a:latin typeface="Times New Roman" pitchFamily="18" charset="0"/>
                <a:cs typeface="Times New Roman" pitchFamily="18" charset="0"/>
              </a:rPr>
              <a:t> sıvı volümü düzenlenir.Tersine beden sıvılarında sodyumun artması yada potasyumun azalması </a:t>
            </a:r>
            <a:r>
              <a:rPr lang="tr-TR" sz="3200" dirty="0" err="1" smtClean="0">
                <a:latin typeface="Times New Roman" pitchFamily="18" charset="0"/>
                <a:cs typeface="Times New Roman" pitchFamily="18" charset="0"/>
              </a:rPr>
              <a:t>aldosteron</a:t>
            </a:r>
            <a:r>
              <a:rPr lang="tr-TR" sz="3200" dirty="0" smtClean="0">
                <a:latin typeface="Times New Roman" pitchFamily="18" charset="0"/>
                <a:cs typeface="Times New Roman" pitchFamily="18" charset="0"/>
              </a:rPr>
              <a:t> salgısını baskılar.</a:t>
            </a:r>
          </a:p>
          <a:p>
            <a:pPr>
              <a:buNone/>
            </a:pPr>
            <a:endParaRPr lang="tr-TR" sz="2800" dirty="0" smtClean="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a:xfrm>
            <a:off x="395536" y="260648"/>
            <a:ext cx="8291264" cy="6120680"/>
          </a:xfrm>
        </p:spPr>
        <p:txBody>
          <a:bodyPr>
            <a:normAutofit fontScale="92500" lnSpcReduction="20000"/>
          </a:bodyPr>
          <a:lstStyle/>
          <a:p>
            <a:pPr>
              <a:buNone/>
            </a:pPr>
            <a:r>
              <a:rPr lang="tr-TR" dirty="0" smtClean="0">
                <a:latin typeface="Times New Roman" pitchFamily="18" charset="0"/>
                <a:cs typeface="Times New Roman" pitchFamily="18" charset="0"/>
              </a:rPr>
              <a:t>  </a:t>
            </a:r>
          </a:p>
          <a:p>
            <a:pPr>
              <a:buNone/>
            </a:pPr>
            <a:r>
              <a:rPr lang="tr-TR" sz="3200" dirty="0" smtClean="0">
                <a:latin typeface="Times New Roman" pitchFamily="18" charset="0"/>
                <a:cs typeface="Times New Roman" pitchFamily="18" charset="0"/>
              </a:rPr>
              <a:t>   </a:t>
            </a:r>
            <a:r>
              <a:rPr lang="tr-TR" sz="3500" dirty="0" err="1" smtClean="0">
                <a:latin typeface="Times New Roman" pitchFamily="18" charset="0"/>
                <a:cs typeface="Times New Roman" pitchFamily="18" charset="0"/>
              </a:rPr>
              <a:t>Tiroid</a:t>
            </a:r>
            <a:r>
              <a:rPr lang="tr-TR" sz="3500" dirty="0" smtClean="0">
                <a:latin typeface="Times New Roman" pitchFamily="18" charset="0"/>
                <a:cs typeface="Times New Roman" pitchFamily="18" charset="0"/>
              </a:rPr>
              <a:t>, </a:t>
            </a:r>
            <a:r>
              <a:rPr lang="tr-TR" sz="3500" dirty="0" err="1" smtClean="0">
                <a:latin typeface="Times New Roman" pitchFamily="18" charset="0"/>
                <a:cs typeface="Times New Roman" pitchFamily="18" charset="0"/>
              </a:rPr>
              <a:t>paratiroid</a:t>
            </a:r>
            <a:r>
              <a:rPr lang="tr-TR" sz="3500" dirty="0" smtClean="0">
                <a:latin typeface="Times New Roman" pitchFamily="18" charset="0"/>
                <a:cs typeface="Times New Roman" pitchFamily="18" charset="0"/>
              </a:rPr>
              <a:t> ve </a:t>
            </a:r>
            <a:r>
              <a:rPr lang="tr-TR" sz="3500" dirty="0" err="1" smtClean="0">
                <a:latin typeface="Times New Roman" pitchFamily="18" charset="0"/>
                <a:cs typeface="Times New Roman" pitchFamily="18" charset="0"/>
              </a:rPr>
              <a:t>diüretik</a:t>
            </a:r>
            <a:r>
              <a:rPr lang="tr-TR" sz="3500" dirty="0" smtClean="0">
                <a:latin typeface="Times New Roman" pitchFamily="18" charset="0"/>
                <a:cs typeface="Times New Roman" pitchFamily="18" charset="0"/>
              </a:rPr>
              <a:t> hormonlar</a:t>
            </a:r>
          </a:p>
          <a:p>
            <a:pPr>
              <a:buNone/>
            </a:pPr>
            <a:r>
              <a:rPr lang="tr-TR" sz="3500" dirty="0" smtClean="0">
                <a:latin typeface="Times New Roman" pitchFamily="18" charset="0"/>
                <a:cs typeface="Times New Roman" pitchFamily="18" charset="0"/>
              </a:rPr>
              <a:t>  </a:t>
            </a:r>
            <a:r>
              <a:rPr lang="tr-TR" sz="3500" dirty="0" err="1" smtClean="0">
                <a:latin typeface="Times New Roman" pitchFamily="18" charset="0"/>
                <a:cs typeface="Times New Roman" pitchFamily="18" charset="0"/>
              </a:rPr>
              <a:t>Tiroid</a:t>
            </a:r>
            <a:r>
              <a:rPr lang="tr-TR" sz="3500" dirty="0" smtClean="0">
                <a:latin typeface="Times New Roman" pitchFamily="18" charset="0"/>
                <a:cs typeface="Times New Roman" pitchFamily="18" charset="0"/>
              </a:rPr>
              <a:t> ve </a:t>
            </a:r>
            <a:r>
              <a:rPr lang="tr-TR" sz="3500" dirty="0" err="1" smtClean="0">
                <a:latin typeface="Times New Roman" pitchFamily="18" charset="0"/>
                <a:cs typeface="Times New Roman" pitchFamily="18" charset="0"/>
              </a:rPr>
              <a:t>diüretik</a:t>
            </a:r>
            <a:r>
              <a:rPr lang="tr-TR" sz="3500" dirty="0" smtClean="0">
                <a:latin typeface="Times New Roman" pitchFamily="18" charset="0"/>
                <a:cs typeface="Times New Roman" pitchFamily="18" charset="0"/>
              </a:rPr>
              <a:t> hormonlar normal </a:t>
            </a:r>
            <a:r>
              <a:rPr lang="tr-TR" sz="3500" dirty="0" err="1" smtClean="0">
                <a:latin typeface="Times New Roman" pitchFamily="18" charset="0"/>
                <a:cs typeface="Times New Roman" pitchFamily="18" charset="0"/>
              </a:rPr>
              <a:t>diürez</a:t>
            </a:r>
            <a:r>
              <a:rPr lang="tr-TR" sz="3500" dirty="0" smtClean="0">
                <a:latin typeface="Times New Roman" pitchFamily="18" charset="0"/>
                <a:cs typeface="Times New Roman" pitchFamily="18" charset="0"/>
              </a:rPr>
              <a:t> için gereklidir.</a:t>
            </a:r>
            <a:r>
              <a:rPr lang="tr-TR" sz="3500" dirty="0" err="1" smtClean="0">
                <a:latin typeface="Times New Roman" pitchFamily="18" charset="0"/>
                <a:cs typeface="Times New Roman" pitchFamily="18" charset="0"/>
              </a:rPr>
              <a:t>Tiroid</a:t>
            </a:r>
            <a:r>
              <a:rPr lang="tr-TR" sz="3500" dirty="0" smtClean="0">
                <a:latin typeface="Times New Roman" pitchFamily="18" charset="0"/>
                <a:cs typeface="Times New Roman" pitchFamily="18" charset="0"/>
              </a:rPr>
              <a:t> hormonunun açığa çıkması böbreğe olan kan akımını artırarak </a:t>
            </a:r>
            <a:r>
              <a:rPr lang="tr-TR" sz="3500" dirty="0" err="1" smtClean="0">
                <a:latin typeface="Times New Roman" pitchFamily="18" charset="0"/>
                <a:cs typeface="Times New Roman" pitchFamily="18" charset="0"/>
              </a:rPr>
              <a:t>glomeruler</a:t>
            </a:r>
            <a:r>
              <a:rPr lang="tr-TR" sz="3500" dirty="0" smtClean="0">
                <a:latin typeface="Times New Roman" pitchFamily="18" charset="0"/>
                <a:cs typeface="Times New Roman" pitchFamily="18" charset="0"/>
              </a:rPr>
              <a:t> </a:t>
            </a:r>
            <a:r>
              <a:rPr lang="tr-TR" sz="3500" dirty="0" err="1" smtClean="0">
                <a:latin typeface="Times New Roman" pitchFamily="18" charset="0"/>
                <a:cs typeface="Times New Roman" pitchFamily="18" charset="0"/>
              </a:rPr>
              <a:t>filtrasyonu</a:t>
            </a:r>
            <a:r>
              <a:rPr lang="tr-TR" sz="3500" dirty="0" smtClean="0">
                <a:latin typeface="Times New Roman" pitchFamily="18" charset="0"/>
                <a:cs typeface="Times New Roman" pitchFamily="18" charset="0"/>
              </a:rPr>
              <a:t> artırır. Böylece kişi daha fazla idrara çıkar.</a:t>
            </a:r>
            <a:r>
              <a:rPr lang="tr-TR" sz="3500" dirty="0" err="1" smtClean="0">
                <a:latin typeface="Times New Roman" pitchFamily="18" charset="0"/>
                <a:cs typeface="Times New Roman" pitchFamily="18" charset="0"/>
              </a:rPr>
              <a:t>Diüretik</a:t>
            </a:r>
            <a:r>
              <a:rPr lang="tr-TR" sz="3500" dirty="0" smtClean="0">
                <a:latin typeface="Times New Roman" pitchFamily="18" charset="0"/>
                <a:cs typeface="Times New Roman" pitchFamily="18" charset="0"/>
              </a:rPr>
              <a:t> hormon hipofiz ön lobundan salgılanır ve idrar miktarını direkt olarak artırır.</a:t>
            </a:r>
          </a:p>
          <a:p>
            <a:pPr>
              <a:buNone/>
            </a:pPr>
            <a:r>
              <a:rPr lang="tr-TR" sz="3500" dirty="0" smtClean="0">
                <a:latin typeface="Times New Roman" pitchFamily="18" charset="0"/>
                <a:cs typeface="Times New Roman" pitchFamily="18" charset="0"/>
              </a:rPr>
              <a:t>   </a:t>
            </a:r>
            <a:r>
              <a:rPr lang="tr-TR" sz="3500" dirty="0" err="1" smtClean="0">
                <a:latin typeface="Times New Roman" pitchFamily="18" charset="0"/>
                <a:cs typeface="Times New Roman" pitchFamily="18" charset="0"/>
              </a:rPr>
              <a:t>Paratiroid</a:t>
            </a:r>
            <a:r>
              <a:rPr lang="tr-TR" sz="3500" dirty="0" smtClean="0">
                <a:latin typeface="Times New Roman" pitchFamily="18" charset="0"/>
                <a:cs typeface="Times New Roman" pitchFamily="18" charset="0"/>
              </a:rPr>
              <a:t> hormon(</a:t>
            </a:r>
            <a:r>
              <a:rPr lang="tr-TR" sz="3500" dirty="0" err="1" smtClean="0">
                <a:latin typeface="Times New Roman" pitchFamily="18" charset="0"/>
                <a:cs typeface="Times New Roman" pitchFamily="18" charset="0"/>
              </a:rPr>
              <a:t>parat</a:t>
            </a:r>
            <a:r>
              <a:rPr lang="tr-TR" sz="3500" dirty="0" smtClean="0">
                <a:latin typeface="Times New Roman" pitchFamily="18" charset="0"/>
                <a:cs typeface="Times New Roman" pitchFamily="18" charset="0"/>
              </a:rPr>
              <a:t> hormon) ise beden </a:t>
            </a:r>
            <a:r>
              <a:rPr lang="tr-TR" sz="3500" dirty="0" err="1" smtClean="0">
                <a:latin typeface="Times New Roman" pitchFamily="18" charset="0"/>
                <a:cs typeface="Times New Roman" pitchFamily="18" charset="0"/>
              </a:rPr>
              <a:t>sıvılarındak</a:t>
            </a:r>
            <a:r>
              <a:rPr lang="tr-TR" sz="3500" dirty="0" smtClean="0">
                <a:latin typeface="Times New Roman" pitchFamily="18" charset="0"/>
                <a:cs typeface="Times New Roman" pitchFamily="18" charset="0"/>
              </a:rPr>
              <a:t> kalsiyum ve fosfor iyon konsantrasyonu ile ilgilidir.</a:t>
            </a:r>
            <a:r>
              <a:rPr lang="tr-TR" sz="3500" dirty="0" err="1" smtClean="0">
                <a:latin typeface="Times New Roman" pitchFamily="18" charset="0"/>
                <a:cs typeface="Times New Roman" pitchFamily="18" charset="0"/>
              </a:rPr>
              <a:t>Parat</a:t>
            </a:r>
            <a:r>
              <a:rPr lang="tr-TR" sz="3500" dirty="0" smtClean="0">
                <a:latin typeface="Times New Roman" pitchFamily="18" charset="0"/>
                <a:cs typeface="Times New Roman" pitchFamily="18" charset="0"/>
              </a:rPr>
              <a:t> hormon böbreklere,kemiklere ve GIS e etki ederek kalsiyum emilimini ve fosfor atılımını artırır.Bu nedenle </a:t>
            </a:r>
            <a:r>
              <a:rPr lang="tr-TR" sz="3500" dirty="0" err="1" smtClean="0">
                <a:latin typeface="Times New Roman" pitchFamily="18" charset="0"/>
                <a:cs typeface="Times New Roman" pitchFamily="18" charset="0"/>
              </a:rPr>
              <a:t>parat</a:t>
            </a:r>
            <a:r>
              <a:rPr lang="tr-TR" sz="3500" dirty="0" smtClean="0">
                <a:latin typeface="Times New Roman" pitchFamily="18" charset="0"/>
                <a:cs typeface="Times New Roman" pitchFamily="18" charset="0"/>
              </a:rPr>
              <a:t> hormon dengesizliği kalsiyum ve fosforda şiddetli dengesizliklere yol açar.</a:t>
            </a:r>
          </a:p>
          <a:p>
            <a:pPr>
              <a:buNone/>
            </a:pPr>
            <a:endParaRPr lang="tr-TR" sz="2800" dirty="0" smtClean="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a:xfrm>
            <a:off x="395536" y="260648"/>
            <a:ext cx="8291264" cy="6120680"/>
          </a:xfrm>
        </p:spPr>
        <p:txBody>
          <a:bodyPr>
            <a:normAutofit lnSpcReduction="10000"/>
          </a:bodyPr>
          <a:lstStyle/>
          <a:p>
            <a:pPr>
              <a:buNone/>
            </a:pPr>
            <a:r>
              <a:rPr lang="tr-TR" dirty="0" smtClean="0">
                <a:latin typeface="Times New Roman" pitchFamily="18" charset="0"/>
                <a:cs typeface="Times New Roman" pitchFamily="18" charset="0"/>
              </a:rPr>
              <a:t>  </a:t>
            </a:r>
          </a:p>
          <a:p>
            <a:pPr>
              <a:buNone/>
            </a:pPr>
            <a:r>
              <a:rPr lang="tr-TR" sz="3200" dirty="0" smtClean="0">
                <a:solidFill>
                  <a:schemeClr val="accent2"/>
                </a:solidFill>
                <a:latin typeface="Times New Roman" pitchFamily="18" charset="0"/>
                <a:cs typeface="Times New Roman" pitchFamily="18" charset="0"/>
              </a:rPr>
              <a:t>B) </a:t>
            </a:r>
            <a:r>
              <a:rPr lang="tr-TR" sz="3200" dirty="0" err="1" smtClean="0">
                <a:latin typeface="Times New Roman" pitchFamily="18" charset="0"/>
                <a:cs typeface="Times New Roman" pitchFamily="18" charset="0"/>
              </a:rPr>
              <a:t>Gastrointestinal</a:t>
            </a:r>
            <a:r>
              <a:rPr lang="tr-TR" sz="3200" dirty="0" smtClean="0">
                <a:latin typeface="Times New Roman" pitchFamily="18" charset="0"/>
                <a:cs typeface="Times New Roman" pitchFamily="18" charset="0"/>
              </a:rPr>
              <a:t> Sistem (GIS)</a:t>
            </a:r>
          </a:p>
          <a:p>
            <a:pPr>
              <a:buNone/>
            </a:pPr>
            <a:r>
              <a:rPr lang="tr-TR" sz="3200" dirty="0" smtClean="0">
                <a:latin typeface="Times New Roman" pitchFamily="18" charset="0"/>
                <a:cs typeface="Times New Roman" pitchFamily="18" charset="0"/>
              </a:rPr>
              <a:t>     Besinlerle alınan sıvılar GIS yoluyla </a:t>
            </a:r>
            <a:r>
              <a:rPr lang="tr-TR" sz="3200" dirty="0" err="1" smtClean="0">
                <a:latin typeface="Times New Roman" pitchFamily="18" charset="0"/>
                <a:cs typeface="Times New Roman" pitchFamily="18" charset="0"/>
              </a:rPr>
              <a:t>absorbe</a:t>
            </a:r>
            <a:r>
              <a:rPr lang="tr-TR" sz="3200" dirty="0" smtClean="0">
                <a:latin typeface="Times New Roman" pitchFamily="18" charset="0"/>
                <a:cs typeface="Times New Roman" pitchFamily="18" charset="0"/>
              </a:rPr>
              <a:t> olur.Bunun yanı sıra alınan sıvıların ancak 100 </a:t>
            </a:r>
            <a:r>
              <a:rPr lang="tr-TR" sz="3200" dirty="0" err="1" smtClean="0">
                <a:latin typeface="Times New Roman" pitchFamily="18" charset="0"/>
                <a:cs typeface="Times New Roman" pitchFamily="18" charset="0"/>
              </a:rPr>
              <a:t>ml’si</a:t>
            </a:r>
            <a:r>
              <a:rPr lang="tr-TR" sz="3200" dirty="0" smtClean="0">
                <a:latin typeface="Times New Roman" pitchFamily="18" charset="0"/>
                <a:cs typeface="Times New Roman" pitchFamily="18" charset="0"/>
              </a:rPr>
              <a:t> </a:t>
            </a:r>
            <a:r>
              <a:rPr lang="tr-TR" sz="3200" dirty="0" err="1" smtClean="0">
                <a:latin typeface="Times New Roman" pitchFamily="18" charset="0"/>
                <a:cs typeface="Times New Roman" pitchFamily="18" charset="0"/>
              </a:rPr>
              <a:t>feçesle</a:t>
            </a:r>
            <a:r>
              <a:rPr lang="tr-TR" sz="3200" dirty="0" smtClean="0">
                <a:latin typeface="Times New Roman" pitchFamily="18" charset="0"/>
                <a:cs typeface="Times New Roman" pitchFamily="18" charset="0"/>
              </a:rPr>
              <a:t> atılır.GIS mukozasından sıvı ve elektrolitler her iki doğrultuda hızla taşınabilir. Bazı otoritelere göre her 90 dakikada bir kanın plazma hacmine eşit miktarda sıvı (70 kg bir erkek için 3000 ml) </a:t>
            </a:r>
            <a:r>
              <a:rPr lang="tr-TR" sz="3200" dirty="0" err="1" smtClean="0">
                <a:latin typeface="Times New Roman" pitchFamily="18" charset="0"/>
                <a:cs typeface="Times New Roman" pitchFamily="18" charset="0"/>
              </a:rPr>
              <a:t>intestinal</a:t>
            </a:r>
            <a:r>
              <a:rPr lang="tr-TR" sz="3200" dirty="0" smtClean="0">
                <a:latin typeface="Times New Roman" pitchFamily="18" charset="0"/>
                <a:cs typeface="Times New Roman" pitchFamily="18" charset="0"/>
              </a:rPr>
              <a:t> mukozadan geçer. Bu nedenle </a:t>
            </a:r>
            <a:r>
              <a:rPr lang="tr-TR" sz="3200" dirty="0" err="1" smtClean="0">
                <a:latin typeface="Times New Roman" pitchFamily="18" charset="0"/>
                <a:cs typeface="Times New Roman" pitchFamily="18" charset="0"/>
              </a:rPr>
              <a:t>intestinal</a:t>
            </a:r>
            <a:r>
              <a:rPr lang="tr-TR" sz="3200" dirty="0" smtClean="0">
                <a:latin typeface="Times New Roman" pitchFamily="18" charset="0"/>
                <a:cs typeface="Times New Roman" pitchFamily="18" charset="0"/>
              </a:rPr>
              <a:t> mukozada oluşabilecek her hangi bir olumsuz etken sıvı ve </a:t>
            </a:r>
            <a:r>
              <a:rPr lang="tr-TR" sz="3200" dirty="0" err="1" smtClean="0">
                <a:latin typeface="Times New Roman" pitchFamily="18" charset="0"/>
                <a:cs typeface="Times New Roman" pitchFamily="18" charset="0"/>
              </a:rPr>
              <a:t>elektolit</a:t>
            </a:r>
            <a:r>
              <a:rPr lang="tr-TR" sz="3200" dirty="0" smtClean="0">
                <a:latin typeface="Times New Roman" pitchFamily="18" charset="0"/>
                <a:cs typeface="Times New Roman" pitchFamily="18" charset="0"/>
              </a:rPr>
              <a:t> dengesizliğine yol açar. Örneğin: </a:t>
            </a:r>
            <a:r>
              <a:rPr lang="tr-TR" sz="3200" dirty="0" err="1" smtClean="0">
                <a:latin typeface="Times New Roman" pitchFamily="18" charset="0"/>
                <a:cs typeface="Times New Roman" pitchFamily="18" charset="0"/>
              </a:rPr>
              <a:t>İleus</a:t>
            </a:r>
            <a:r>
              <a:rPr lang="tr-TR" sz="3200" dirty="0" smtClean="0">
                <a:latin typeface="Times New Roman" pitchFamily="18" charset="0"/>
                <a:cs typeface="Times New Roman" pitchFamily="18" charset="0"/>
              </a:rPr>
              <a:t> ve </a:t>
            </a:r>
            <a:r>
              <a:rPr lang="tr-TR" sz="3200" dirty="0" err="1" smtClean="0">
                <a:latin typeface="Times New Roman" pitchFamily="18" charset="0"/>
                <a:cs typeface="Times New Roman" pitchFamily="18" charset="0"/>
              </a:rPr>
              <a:t>diyare</a:t>
            </a:r>
            <a:endParaRPr lang="tr-TR" sz="3200" dirty="0" smtClean="0">
              <a:latin typeface="Times New Roman" pitchFamily="18" charset="0"/>
              <a:cs typeface="Times New Roman" pitchFamily="18" charset="0"/>
            </a:endParaRPr>
          </a:p>
          <a:p>
            <a:pPr>
              <a:buNone/>
            </a:pPr>
            <a:endParaRPr lang="tr-TR" sz="2800" dirty="0" smtClean="0">
              <a:latin typeface="Times New Roman" pitchFamily="18" charset="0"/>
              <a:cs typeface="Times New Roman" pitchFamily="18" charset="0"/>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a:xfrm>
            <a:off x="395536" y="260648"/>
            <a:ext cx="8291264" cy="6120680"/>
          </a:xfrm>
        </p:spPr>
        <p:txBody>
          <a:bodyPr>
            <a:normAutofit/>
          </a:bodyPr>
          <a:lstStyle/>
          <a:p>
            <a:pPr>
              <a:buNone/>
            </a:pPr>
            <a:r>
              <a:rPr lang="tr-TR" dirty="0" smtClean="0">
                <a:latin typeface="Times New Roman" pitchFamily="18" charset="0"/>
                <a:cs typeface="Times New Roman" pitchFamily="18" charset="0"/>
              </a:rPr>
              <a:t>  </a:t>
            </a:r>
          </a:p>
          <a:p>
            <a:pPr>
              <a:buNone/>
            </a:pPr>
            <a:r>
              <a:rPr lang="tr-TR" sz="3200" dirty="0" smtClean="0">
                <a:solidFill>
                  <a:schemeClr val="accent2"/>
                </a:solidFill>
                <a:latin typeface="Times New Roman" pitchFamily="18" charset="0"/>
                <a:cs typeface="Times New Roman" pitchFamily="18" charset="0"/>
              </a:rPr>
              <a:t>C) </a:t>
            </a:r>
            <a:r>
              <a:rPr lang="tr-TR" sz="3200" dirty="0" err="1" smtClean="0">
                <a:latin typeface="Times New Roman" pitchFamily="18" charset="0"/>
                <a:cs typeface="Times New Roman" pitchFamily="18" charset="0"/>
              </a:rPr>
              <a:t>Renal</a:t>
            </a:r>
            <a:r>
              <a:rPr lang="tr-TR" sz="3200" dirty="0" smtClean="0">
                <a:latin typeface="Times New Roman" pitchFamily="18" charset="0"/>
                <a:cs typeface="Times New Roman" pitchFamily="18" charset="0"/>
              </a:rPr>
              <a:t> Sistem: beyinden sonra en karmaşık organımız olan böbrekler </a:t>
            </a:r>
            <a:r>
              <a:rPr lang="tr-TR" sz="3200" dirty="0" err="1" smtClean="0">
                <a:latin typeface="Times New Roman" pitchFamily="18" charset="0"/>
                <a:cs typeface="Times New Roman" pitchFamily="18" charset="0"/>
              </a:rPr>
              <a:t>homeostazisin</a:t>
            </a:r>
            <a:r>
              <a:rPr lang="tr-TR" sz="3200" dirty="0" smtClean="0">
                <a:latin typeface="Times New Roman" pitchFamily="18" charset="0"/>
                <a:cs typeface="Times New Roman" pitchFamily="18" charset="0"/>
              </a:rPr>
              <a:t> ve bedenin iç çevresinin en başta gelen düzenleyicisidir.Suyun, sodyumun ve Hidrojen iyonunun düzenlenmesinde temel sorumluluğu taşır.</a:t>
            </a:r>
          </a:p>
          <a:p>
            <a:pPr>
              <a:buNone/>
            </a:pPr>
            <a:r>
              <a:rPr lang="tr-TR" sz="3200" dirty="0" smtClean="0">
                <a:latin typeface="Times New Roman" pitchFamily="18" charset="0"/>
                <a:cs typeface="Times New Roman" pitchFamily="18" charset="0"/>
              </a:rPr>
              <a:t>   Böbreğin görevleri:</a:t>
            </a:r>
          </a:p>
          <a:p>
            <a:pPr>
              <a:buNone/>
            </a:pPr>
            <a:r>
              <a:rPr lang="tr-TR" sz="3200" dirty="0" smtClean="0">
                <a:latin typeface="Times New Roman" pitchFamily="18" charset="0"/>
                <a:cs typeface="Times New Roman" pitchFamily="18" charset="0"/>
              </a:rPr>
              <a:t> - Kanın artık maddelerden temizlenmesi</a:t>
            </a:r>
          </a:p>
          <a:p>
            <a:pPr>
              <a:buNone/>
            </a:pPr>
            <a:r>
              <a:rPr lang="tr-TR" sz="3200" dirty="0" smtClean="0">
                <a:latin typeface="Times New Roman" pitchFamily="18" charset="0"/>
                <a:cs typeface="Times New Roman" pitchFamily="18" charset="0"/>
              </a:rPr>
              <a:t> - İdrar oluşturmak</a:t>
            </a:r>
          </a:p>
          <a:p>
            <a:pPr>
              <a:buNone/>
            </a:pPr>
            <a:r>
              <a:rPr lang="tr-TR" sz="3200" dirty="0" smtClean="0">
                <a:latin typeface="Times New Roman" pitchFamily="18" charset="0"/>
                <a:cs typeface="Times New Roman" pitchFamily="18" charset="0"/>
              </a:rPr>
              <a:t> -Sıvı-elektrolit ve asit-baz dengesini sağlamaktır.</a:t>
            </a:r>
            <a:endParaRPr lang="tr-TR" sz="2800" dirty="0" smtClean="0">
              <a:latin typeface="Times New Roman" pitchFamily="18" charset="0"/>
              <a:cs typeface="Times New Roman" pitchFamily="18" charset="0"/>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a:xfrm>
            <a:off x="395536" y="260648"/>
            <a:ext cx="8291264" cy="6120680"/>
          </a:xfrm>
        </p:spPr>
        <p:txBody>
          <a:bodyPr>
            <a:noAutofit/>
          </a:bodyPr>
          <a:lstStyle/>
          <a:p>
            <a:pPr>
              <a:buNone/>
            </a:pPr>
            <a:r>
              <a:rPr lang="tr-TR" sz="3200" dirty="0" smtClean="0">
                <a:latin typeface="Times New Roman" pitchFamily="18" charset="0"/>
                <a:cs typeface="Times New Roman" pitchFamily="18" charset="0"/>
              </a:rPr>
              <a:t>  Böbrekler </a:t>
            </a:r>
            <a:r>
              <a:rPr lang="tr-TR" sz="3200" dirty="0" err="1" smtClean="0">
                <a:latin typeface="Times New Roman" pitchFamily="18" charset="0"/>
                <a:cs typeface="Times New Roman" pitchFamily="18" charset="0"/>
              </a:rPr>
              <a:t>nefronlardan</a:t>
            </a:r>
            <a:r>
              <a:rPr lang="tr-TR" sz="3200" dirty="0" smtClean="0">
                <a:latin typeface="Times New Roman" pitchFamily="18" charset="0"/>
                <a:cs typeface="Times New Roman" pitchFamily="18" charset="0"/>
              </a:rPr>
              <a:t> oluşur.Her </a:t>
            </a:r>
            <a:r>
              <a:rPr lang="tr-TR" sz="3200" dirty="0" err="1" smtClean="0">
                <a:latin typeface="Times New Roman" pitchFamily="18" charset="0"/>
                <a:cs typeface="Times New Roman" pitchFamily="18" charset="0"/>
              </a:rPr>
              <a:t>nefron</a:t>
            </a:r>
            <a:r>
              <a:rPr lang="tr-TR" sz="3200" dirty="0" smtClean="0">
                <a:latin typeface="Times New Roman" pitchFamily="18" charset="0"/>
                <a:cs typeface="Times New Roman" pitchFamily="18" charset="0"/>
              </a:rPr>
              <a:t> ise; </a:t>
            </a:r>
            <a:r>
              <a:rPr lang="tr-TR" sz="3200" dirty="0" err="1" smtClean="0">
                <a:latin typeface="Times New Roman" pitchFamily="18" charset="0"/>
                <a:cs typeface="Times New Roman" pitchFamily="18" charset="0"/>
              </a:rPr>
              <a:t>glomerul</a:t>
            </a:r>
            <a:r>
              <a:rPr lang="tr-TR" sz="3200" dirty="0" smtClean="0">
                <a:latin typeface="Times New Roman" pitchFamily="18" charset="0"/>
                <a:cs typeface="Times New Roman" pitchFamily="18" charset="0"/>
              </a:rPr>
              <a:t>, </a:t>
            </a:r>
            <a:r>
              <a:rPr lang="tr-TR" sz="3200" dirty="0" err="1" smtClean="0">
                <a:latin typeface="Times New Roman" pitchFamily="18" charset="0"/>
                <a:cs typeface="Times New Roman" pitchFamily="18" charset="0"/>
              </a:rPr>
              <a:t>bowman</a:t>
            </a:r>
            <a:r>
              <a:rPr lang="tr-TR" sz="3200" dirty="0" smtClean="0">
                <a:latin typeface="Times New Roman" pitchFamily="18" charset="0"/>
                <a:cs typeface="Times New Roman" pitchFamily="18" charset="0"/>
              </a:rPr>
              <a:t> kapsülü,</a:t>
            </a:r>
            <a:r>
              <a:rPr lang="tr-TR" sz="3200" dirty="0" err="1" smtClean="0">
                <a:latin typeface="Times New Roman" pitchFamily="18" charset="0"/>
                <a:cs typeface="Times New Roman" pitchFamily="18" charset="0"/>
              </a:rPr>
              <a:t>proksimaltüp</a:t>
            </a:r>
            <a:r>
              <a:rPr lang="tr-TR" sz="3200" dirty="0" smtClean="0">
                <a:latin typeface="Times New Roman" pitchFamily="18" charset="0"/>
                <a:cs typeface="Times New Roman" pitchFamily="18" charset="0"/>
              </a:rPr>
              <a:t>, </a:t>
            </a:r>
            <a:r>
              <a:rPr lang="tr-TR" sz="3200" dirty="0" err="1" smtClean="0">
                <a:latin typeface="Times New Roman" pitchFamily="18" charset="0"/>
                <a:cs typeface="Times New Roman" pitchFamily="18" charset="0"/>
              </a:rPr>
              <a:t>henle</a:t>
            </a:r>
            <a:r>
              <a:rPr lang="tr-TR" sz="3200" dirty="0" smtClean="0">
                <a:latin typeface="Times New Roman" pitchFamily="18" charset="0"/>
                <a:cs typeface="Times New Roman" pitchFamily="18" charset="0"/>
              </a:rPr>
              <a:t> kulpu,</a:t>
            </a:r>
            <a:r>
              <a:rPr lang="tr-TR" sz="3200" dirty="0" err="1" smtClean="0">
                <a:latin typeface="Times New Roman" pitchFamily="18" charset="0"/>
                <a:cs typeface="Times New Roman" pitchFamily="18" charset="0"/>
              </a:rPr>
              <a:t>distal</a:t>
            </a:r>
            <a:r>
              <a:rPr lang="tr-TR" sz="3200" dirty="0" smtClean="0">
                <a:latin typeface="Times New Roman" pitchFamily="18" charset="0"/>
                <a:cs typeface="Times New Roman" pitchFamily="18" charset="0"/>
              </a:rPr>
              <a:t> tüp, </a:t>
            </a:r>
            <a:r>
              <a:rPr lang="tr-TR" sz="3200" dirty="0" err="1" smtClean="0">
                <a:latin typeface="Times New Roman" pitchFamily="18" charset="0"/>
                <a:cs typeface="Times New Roman" pitchFamily="18" charset="0"/>
              </a:rPr>
              <a:t>kollektör</a:t>
            </a:r>
            <a:r>
              <a:rPr lang="tr-TR" sz="3200" dirty="0" smtClean="0">
                <a:latin typeface="Times New Roman" pitchFamily="18" charset="0"/>
                <a:cs typeface="Times New Roman" pitchFamily="18" charset="0"/>
              </a:rPr>
              <a:t> kanal, </a:t>
            </a:r>
            <a:r>
              <a:rPr lang="tr-TR" sz="3200" dirty="0" err="1" smtClean="0">
                <a:latin typeface="Times New Roman" pitchFamily="18" charset="0"/>
                <a:cs typeface="Times New Roman" pitchFamily="18" charset="0"/>
              </a:rPr>
              <a:t>aferent</a:t>
            </a:r>
            <a:r>
              <a:rPr lang="tr-TR" sz="3200" dirty="0" smtClean="0">
                <a:latin typeface="Times New Roman" pitchFamily="18" charset="0"/>
                <a:cs typeface="Times New Roman" pitchFamily="18" charset="0"/>
              </a:rPr>
              <a:t> damar, </a:t>
            </a:r>
            <a:r>
              <a:rPr lang="tr-TR" sz="3200" dirty="0" err="1" smtClean="0">
                <a:latin typeface="Times New Roman" pitchFamily="18" charset="0"/>
                <a:cs typeface="Times New Roman" pitchFamily="18" charset="0"/>
              </a:rPr>
              <a:t>eferent</a:t>
            </a:r>
            <a:r>
              <a:rPr lang="tr-TR" sz="3200" dirty="0" smtClean="0">
                <a:latin typeface="Times New Roman" pitchFamily="18" charset="0"/>
                <a:cs typeface="Times New Roman" pitchFamily="18" charset="0"/>
              </a:rPr>
              <a:t> damar ve </a:t>
            </a:r>
            <a:r>
              <a:rPr lang="tr-TR" sz="3200" dirty="0" err="1" smtClean="0">
                <a:latin typeface="Times New Roman" pitchFamily="18" charset="0"/>
                <a:cs typeface="Times New Roman" pitchFamily="18" charset="0"/>
              </a:rPr>
              <a:t>kapiller</a:t>
            </a:r>
            <a:r>
              <a:rPr lang="tr-TR" sz="3200" dirty="0" smtClean="0">
                <a:latin typeface="Times New Roman" pitchFamily="18" charset="0"/>
                <a:cs typeface="Times New Roman" pitchFamily="18" charset="0"/>
              </a:rPr>
              <a:t> ağdan oluşur.</a:t>
            </a:r>
          </a:p>
          <a:p>
            <a:pPr>
              <a:buNone/>
            </a:pPr>
            <a:r>
              <a:rPr lang="tr-TR" sz="3200" dirty="0" smtClean="0">
                <a:latin typeface="Times New Roman" pitchFamily="18" charset="0"/>
                <a:cs typeface="Times New Roman" pitchFamily="18" charset="0"/>
              </a:rPr>
              <a:t>   </a:t>
            </a:r>
            <a:r>
              <a:rPr lang="tr-TR" sz="3200" dirty="0" err="1" smtClean="0">
                <a:latin typeface="Times New Roman" pitchFamily="18" charset="0"/>
                <a:cs typeface="Times New Roman" pitchFamily="18" charset="0"/>
              </a:rPr>
              <a:t>Proksimal</a:t>
            </a:r>
            <a:r>
              <a:rPr lang="tr-TR" sz="3200" dirty="0" smtClean="0">
                <a:latin typeface="Times New Roman" pitchFamily="18" charset="0"/>
                <a:cs typeface="Times New Roman" pitchFamily="18" charset="0"/>
              </a:rPr>
              <a:t> tüpte: suyun %85’i, </a:t>
            </a:r>
            <a:r>
              <a:rPr lang="tr-TR" sz="3200" dirty="0" err="1" smtClean="0">
                <a:latin typeface="Times New Roman" pitchFamily="18" charset="0"/>
                <a:cs typeface="Times New Roman" pitchFamily="18" charset="0"/>
              </a:rPr>
              <a:t>Nacl</a:t>
            </a:r>
            <a:r>
              <a:rPr lang="tr-TR" sz="3200" dirty="0" smtClean="0">
                <a:latin typeface="Times New Roman" pitchFamily="18" charset="0"/>
                <a:cs typeface="Times New Roman" pitchFamily="18" charset="0"/>
              </a:rPr>
              <a:t> ve bazı elektrolitler, </a:t>
            </a:r>
            <a:r>
              <a:rPr lang="tr-TR" sz="3200" dirty="0" err="1" smtClean="0">
                <a:latin typeface="Times New Roman" pitchFamily="18" charset="0"/>
                <a:cs typeface="Times New Roman" pitchFamily="18" charset="0"/>
              </a:rPr>
              <a:t>glukoz</a:t>
            </a:r>
            <a:r>
              <a:rPr lang="tr-TR" sz="3200" dirty="0" smtClean="0">
                <a:latin typeface="Times New Roman" pitchFamily="18" charset="0"/>
                <a:cs typeface="Times New Roman" pitchFamily="18" charset="0"/>
              </a:rPr>
              <a:t>, </a:t>
            </a:r>
            <a:r>
              <a:rPr lang="tr-TR" sz="3200" dirty="0" err="1" smtClean="0">
                <a:latin typeface="Times New Roman" pitchFamily="18" charset="0"/>
                <a:cs typeface="Times New Roman" pitchFamily="18" charset="0"/>
              </a:rPr>
              <a:t>kreatin</a:t>
            </a:r>
            <a:r>
              <a:rPr lang="tr-TR" sz="3200" dirty="0" smtClean="0">
                <a:latin typeface="Times New Roman" pitchFamily="18" charset="0"/>
                <a:cs typeface="Times New Roman" pitchFamily="18" charset="0"/>
              </a:rPr>
              <a:t>, amino asitler, C </a:t>
            </a:r>
            <a:r>
              <a:rPr lang="tr-TR" sz="3200" dirty="0" err="1" smtClean="0">
                <a:latin typeface="Times New Roman" pitchFamily="18" charset="0"/>
                <a:cs typeface="Times New Roman" pitchFamily="18" charset="0"/>
              </a:rPr>
              <a:t>vit</a:t>
            </a:r>
            <a:r>
              <a:rPr lang="tr-TR" sz="3200" dirty="0" smtClean="0">
                <a:latin typeface="Times New Roman" pitchFamily="18" charset="0"/>
                <a:cs typeface="Times New Roman" pitchFamily="18" charset="0"/>
              </a:rPr>
              <a:t>. Ve laktoz </a:t>
            </a:r>
            <a:r>
              <a:rPr lang="tr-TR" sz="3200" dirty="0" err="1" smtClean="0">
                <a:latin typeface="Times New Roman" pitchFamily="18" charset="0"/>
                <a:cs typeface="Times New Roman" pitchFamily="18" charset="0"/>
              </a:rPr>
              <a:t>reabsorbe</a:t>
            </a:r>
            <a:r>
              <a:rPr lang="tr-TR" sz="3200" dirty="0" smtClean="0">
                <a:latin typeface="Times New Roman" pitchFamily="18" charset="0"/>
                <a:cs typeface="Times New Roman" pitchFamily="18" charset="0"/>
              </a:rPr>
              <a:t> edilir. Buna zorunlu </a:t>
            </a:r>
            <a:r>
              <a:rPr lang="tr-TR" sz="3200" dirty="0" err="1" smtClean="0">
                <a:latin typeface="Times New Roman" pitchFamily="18" charset="0"/>
                <a:cs typeface="Times New Roman" pitchFamily="18" charset="0"/>
              </a:rPr>
              <a:t>reabsorbsiyon</a:t>
            </a:r>
            <a:r>
              <a:rPr lang="tr-TR" sz="3200" dirty="0" smtClean="0">
                <a:latin typeface="Times New Roman" pitchFamily="18" charset="0"/>
                <a:cs typeface="Times New Roman" pitchFamily="18" charset="0"/>
              </a:rPr>
              <a:t> denir.</a:t>
            </a:r>
          </a:p>
          <a:p>
            <a:pPr>
              <a:buNone/>
            </a:pPr>
            <a:r>
              <a:rPr lang="tr-TR" sz="3200" dirty="0" smtClean="0">
                <a:latin typeface="Times New Roman" pitchFamily="18" charset="0"/>
                <a:cs typeface="Times New Roman" pitchFamily="18" charset="0"/>
              </a:rPr>
              <a:t>   </a:t>
            </a:r>
            <a:r>
              <a:rPr lang="tr-TR" sz="3200" dirty="0" err="1" smtClean="0">
                <a:latin typeface="Times New Roman" pitchFamily="18" charset="0"/>
                <a:cs typeface="Times New Roman" pitchFamily="18" charset="0"/>
              </a:rPr>
              <a:t>Henle</a:t>
            </a:r>
            <a:r>
              <a:rPr lang="tr-TR" sz="3200" dirty="0" smtClean="0">
                <a:latin typeface="Times New Roman" pitchFamily="18" charset="0"/>
                <a:cs typeface="Times New Roman" pitchFamily="18" charset="0"/>
              </a:rPr>
              <a:t> kulpunda: suyun geri kalan kısmı </a:t>
            </a:r>
            <a:r>
              <a:rPr lang="tr-TR" sz="3200" dirty="0" err="1" smtClean="0">
                <a:latin typeface="Times New Roman" pitchFamily="18" charset="0"/>
                <a:cs typeface="Times New Roman" pitchFamily="18" charset="0"/>
              </a:rPr>
              <a:t>reabsorbe</a:t>
            </a:r>
            <a:r>
              <a:rPr lang="tr-TR" sz="3200" dirty="0" smtClean="0">
                <a:latin typeface="Times New Roman" pitchFamily="18" charset="0"/>
                <a:cs typeface="Times New Roman" pitchFamily="18" charset="0"/>
              </a:rPr>
              <a:t> olur.</a:t>
            </a:r>
          </a:p>
          <a:p>
            <a:pPr>
              <a:buNone/>
            </a:pPr>
            <a:r>
              <a:rPr lang="tr-TR" sz="3200" dirty="0" smtClean="0">
                <a:latin typeface="Times New Roman" pitchFamily="18" charset="0"/>
                <a:cs typeface="Times New Roman" pitchFamily="18" charset="0"/>
              </a:rPr>
              <a:t>   </a:t>
            </a:r>
            <a:r>
              <a:rPr lang="tr-TR" sz="3200" dirty="0" err="1" smtClean="0">
                <a:latin typeface="Times New Roman" pitchFamily="18" charset="0"/>
                <a:cs typeface="Times New Roman" pitchFamily="18" charset="0"/>
              </a:rPr>
              <a:t>Distal</a:t>
            </a:r>
            <a:r>
              <a:rPr lang="tr-TR" sz="3200" dirty="0" smtClean="0">
                <a:latin typeface="Times New Roman" pitchFamily="18" charset="0"/>
                <a:cs typeface="Times New Roman" pitchFamily="18" charset="0"/>
              </a:rPr>
              <a:t> tüpte: su bedenin gereksinimine göre </a:t>
            </a:r>
            <a:r>
              <a:rPr lang="tr-TR" sz="3200" dirty="0" err="1" smtClean="0">
                <a:latin typeface="Times New Roman" pitchFamily="18" charset="0"/>
                <a:cs typeface="Times New Roman" pitchFamily="18" charset="0"/>
              </a:rPr>
              <a:t>absorbe</a:t>
            </a:r>
            <a:r>
              <a:rPr lang="tr-TR" sz="3200" dirty="0" smtClean="0">
                <a:latin typeface="Times New Roman" pitchFamily="18" charset="0"/>
                <a:cs typeface="Times New Roman" pitchFamily="18" charset="0"/>
              </a:rPr>
              <a:t> edilir. Bunu ADH kontrol eder. </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a:xfrm>
            <a:off x="395536" y="260648"/>
            <a:ext cx="8291264" cy="6120680"/>
          </a:xfrm>
        </p:spPr>
        <p:txBody>
          <a:bodyPr>
            <a:noAutofit/>
          </a:bodyPr>
          <a:lstStyle/>
          <a:p>
            <a:pPr>
              <a:buNone/>
            </a:pPr>
            <a:r>
              <a:rPr lang="tr-TR" sz="3200" dirty="0" smtClean="0">
                <a:latin typeface="Times New Roman" pitchFamily="18" charset="0"/>
                <a:cs typeface="Times New Roman" pitchFamily="18" charset="0"/>
              </a:rPr>
              <a:t> </a:t>
            </a:r>
            <a:r>
              <a:rPr lang="tr-TR" sz="3200" dirty="0" smtClean="0">
                <a:solidFill>
                  <a:schemeClr val="accent4"/>
                </a:solidFill>
                <a:latin typeface="Times New Roman" pitchFamily="18" charset="0"/>
                <a:cs typeface="Times New Roman" pitchFamily="18" charset="0"/>
              </a:rPr>
              <a:t> </a:t>
            </a:r>
          </a:p>
          <a:p>
            <a:pPr>
              <a:buNone/>
            </a:pPr>
            <a:endParaRPr lang="tr-TR" sz="3200" dirty="0" smtClean="0">
              <a:solidFill>
                <a:schemeClr val="accent4"/>
              </a:solidFill>
              <a:latin typeface="Times New Roman" pitchFamily="18" charset="0"/>
              <a:cs typeface="Times New Roman" pitchFamily="18" charset="0"/>
            </a:endParaRPr>
          </a:p>
          <a:p>
            <a:pPr>
              <a:buNone/>
            </a:pPr>
            <a:r>
              <a:rPr lang="tr-TR" sz="3200" dirty="0" smtClean="0">
                <a:solidFill>
                  <a:schemeClr val="accent4"/>
                </a:solidFill>
                <a:latin typeface="Times New Roman" pitchFamily="18" charset="0"/>
                <a:cs typeface="Times New Roman" pitchFamily="18" charset="0"/>
              </a:rPr>
              <a:t>D) </a:t>
            </a:r>
            <a:r>
              <a:rPr lang="tr-TR" sz="3200" dirty="0" smtClean="0">
                <a:latin typeface="Times New Roman" pitchFamily="18" charset="0"/>
                <a:cs typeface="Times New Roman" pitchFamily="18" charset="0"/>
              </a:rPr>
              <a:t>Sinir </a:t>
            </a:r>
            <a:r>
              <a:rPr lang="tr-TR" sz="3200" dirty="0" err="1" smtClean="0">
                <a:latin typeface="Times New Roman" pitchFamily="18" charset="0"/>
                <a:cs typeface="Times New Roman" pitchFamily="18" charset="0"/>
              </a:rPr>
              <a:t>SistemiBeyin</a:t>
            </a:r>
            <a:r>
              <a:rPr lang="tr-TR" sz="3200" dirty="0" smtClean="0">
                <a:latin typeface="Times New Roman" pitchFamily="18" charset="0"/>
                <a:cs typeface="Times New Roman" pitchFamily="18" charset="0"/>
              </a:rPr>
              <a:t> </a:t>
            </a:r>
            <a:r>
              <a:rPr lang="tr-TR" sz="3200" dirty="0" err="1" smtClean="0">
                <a:latin typeface="Times New Roman" pitchFamily="18" charset="0"/>
                <a:cs typeface="Times New Roman" pitchFamily="18" charset="0"/>
              </a:rPr>
              <a:t>homeostatik</a:t>
            </a:r>
            <a:r>
              <a:rPr lang="tr-TR" sz="3200" dirty="0" smtClean="0">
                <a:latin typeface="Times New Roman" pitchFamily="18" charset="0"/>
                <a:cs typeface="Times New Roman" pitchFamily="18" charset="0"/>
              </a:rPr>
              <a:t> bir düzenleyici olarak su ve sodyum alımını ve atılımını merkezi olarak kontrol eder.Bunu</a:t>
            </a:r>
          </a:p>
          <a:p>
            <a:pPr>
              <a:buNone/>
            </a:pPr>
            <a:r>
              <a:rPr lang="tr-TR" sz="3200" dirty="0" smtClean="0">
                <a:latin typeface="Times New Roman" pitchFamily="18" charset="0"/>
                <a:cs typeface="Times New Roman" pitchFamily="18" charset="0"/>
              </a:rPr>
              <a:t> - Gerekli hormonları üretip depolayarak,</a:t>
            </a:r>
          </a:p>
          <a:p>
            <a:pPr>
              <a:buNone/>
            </a:pPr>
            <a:r>
              <a:rPr lang="tr-TR" sz="3200" dirty="0" smtClean="0">
                <a:latin typeface="Times New Roman" pitchFamily="18" charset="0"/>
                <a:cs typeface="Times New Roman" pitchFamily="18" charset="0"/>
              </a:rPr>
              <a:t> - Beden suyu volümündeki ve </a:t>
            </a:r>
            <a:r>
              <a:rPr lang="tr-TR" sz="3200" dirty="0" err="1" smtClean="0">
                <a:latin typeface="Times New Roman" pitchFamily="18" charset="0"/>
                <a:cs typeface="Times New Roman" pitchFamily="18" charset="0"/>
              </a:rPr>
              <a:t>ozmolaritesindeki</a:t>
            </a:r>
            <a:r>
              <a:rPr lang="tr-TR" sz="3200" dirty="0" smtClean="0">
                <a:latin typeface="Times New Roman" pitchFamily="18" charset="0"/>
                <a:cs typeface="Times New Roman" pitchFamily="18" charset="0"/>
              </a:rPr>
              <a:t> değişmeleri düzeltmek üzere düzenleyici mekanizmaları devreye sokarak gerçekleştirir.</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a:xfrm>
            <a:off x="395536" y="260648"/>
            <a:ext cx="8291264" cy="6120680"/>
          </a:xfrm>
        </p:spPr>
        <p:txBody>
          <a:bodyPr>
            <a:noAutofit/>
          </a:bodyPr>
          <a:lstStyle/>
          <a:p>
            <a:pPr>
              <a:buNone/>
            </a:pPr>
            <a:endParaRPr lang="tr-TR" sz="3200" dirty="0" smtClean="0">
              <a:latin typeface="Times New Roman" pitchFamily="18" charset="0"/>
              <a:cs typeface="Times New Roman" pitchFamily="18" charset="0"/>
            </a:endParaRPr>
          </a:p>
          <a:p>
            <a:pPr>
              <a:buNone/>
            </a:pPr>
            <a:r>
              <a:rPr lang="tr-TR" sz="3200" dirty="0" smtClean="0">
                <a:latin typeface="Times New Roman" pitchFamily="18" charset="0"/>
                <a:cs typeface="Times New Roman" pitchFamily="18" charset="0"/>
              </a:rPr>
              <a:t> </a:t>
            </a:r>
            <a:r>
              <a:rPr lang="tr-TR" sz="3200" dirty="0" smtClean="0">
                <a:solidFill>
                  <a:schemeClr val="accent4"/>
                </a:solidFill>
                <a:latin typeface="Times New Roman" pitchFamily="18" charset="0"/>
                <a:cs typeface="Times New Roman" pitchFamily="18" charset="0"/>
              </a:rPr>
              <a:t> Sıvı - Elektrolit Dengesizlikleri</a:t>
            </a:r>
          </a:p>
          <a:p>
            <a:pPr>
              <a:buNone/>
            </a:pPr>
            <a:r>
              <a:rPr lang="tr-TR" sz="3200" dirty="0" smtClean="0">
                <a:latin typeface="Times New Roman" pitchFamily="18" charset="0"/>
                <a:cs typeface="Times New Roman" pitchFamily="18" charset="0"/>
              </a:rPr>
              <a:t>  </a:t>
            </a:r>
          </a:p>
          <a:p>
            <a:pPr>
              <a:buNone/>
            </a:pPr>
            <a:r>
              <a:rPr lang="tr-TR" sz="3200" dirty="0" smtClean="0">
                <a:latin typeface="Times New Roman" pitchFamily="18" charset="0"/>
                <a:cs typeface="Times New Roman" pitchFamily="18" charset="0"/>
              </a:rPr>
              <a:t>  Tanısı ne olursa olsun hemen hemen her hastanın hastaneden yatmakla sıvı ve elektrolit dengesizliğine aday olduğu söylenebilir.Bazı hastalar hastalıkları, bazıları ise tedavileri nedeniyle sıvı-elektrolit dengesizliklerine daha yatkındır.</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a:xfrm>
            <a:off x="457200" y="476672"/>
            <a:ext cx="8229600" cy="5649491"/>
          </a:xfrm>
        </p:spPr>
        <p:txBody>
          <a:bodyPr/>
          <a:lstStyle/>
          <a:p>
            <a:pPr>
              <a:buNone/>
            </a:pPr>
            <a:r>
              <a:rPr lang="tr-TR" dirty="0" smtClean="0">
                <a:latin typeface="Times New Roman" pitchFamily="18" charset="0"/>
                <a:cs typeface="Times New Roman" pitchFamily="18" charset="0"/>
              </a:rPr>
              <a:t>   Bedende su birbirinden zarlarla ayrılmış bölmelerde bulunur. Bu bölmelerdeki sıvı başlıca iki kısımda incelenir. 1) </a:t>
            </a:r>
            <a:r>
              <a:rPr lang="tr-TR" dirty="0" err="1" smtClean="0">
                <a:latin typeface="Times New Roman" pitchFamily="18" charset="0"/>
                <a:cs typeface="Times New Roman" pitchFamily="18" charset="0"/>
              </a:rPr>
              <a:t>İntraselüler</a:t>
            </a:r>
            <a:r>
              <a:rPr lang="tr-TR" dirty="0" smtClean="0">
                <a:latin typeface="Times New Roman" pitchFamily="18" charset="0"/>
                <a:cs typeface="Times New Roman" pitchFamily="18" charset="0"/>
              </a:rPr>
              <a:t> sıvı (hücre içi sıvısı):</a:t>
            </a:r>
            <a:r>
              <a:rPr lang="tr-TR" dirty="0" err="1" smtClean="0">
                <a:latin typeface="Times New Roman" pitchFamily="18" charset="0"/>
                <a:cs typeface="Times New Roman" pitchFamily="18" charset="0"/>
              </a:rPr>
              <a:t>Metabolik</a:t>
            </a:r>
            <a:r>
              <a:rPr lang="tr-TR" dirty="0" smtClean="0">
                <a:latin typeface="Times New Roman" pitchFamily="18" charset="0"/>
                <a:cs typeface="Times New Roman" pitchFamily="18" charset="0"/>
              </a:rPr>
              <a:t> reaksiyonların oluştuğu bölmedir. 2)</a:t>
            </a:r>
            <a:r>
              <a:rPr lang="tr-TR" dirty="0" err="1" smtClean="0">
                <a:latin typeface="Times New Roman" pitchFamily="18" charset="0"/>
                <a:cs typeface="Times New Roman" pitchFamily="18" charset="0"/>
              </a:rPr>
              <a:t>Ekstraselüler</a:t>
            </a:r>
            <a:r>
              <a:rPr lang="tr-TR" dirty="0" smtClean="0">
                <a:latin typeface="Times New Roman" pitchFamily="18" charset="0"/>
                <a:cs typeface="Times New Roman" pitchFamily="18" charset="0"/>
              </a:rPr>
              <a:t> sıvı (hücre dışı sıvısı):Hücrenin hayati işlevlerini yapabilmesi için gerekli madde alış verişini yaptığı en yakın çevresidir.</a:t>
            </a:r>
          </a:p>
          <a:p>
            <a:pPr>
              <a:buNone/>
            </a:pPr>
            <a:r>
              <a:rPr lang="tr-TR" dirty="0" smtClean="0">
                <a:latin typeface="Times New Roman" pitchFamily="18" charset="0"/>
                <a:cs typeface="Times New Roman" pitchFamily="18" charset="0"/>
              </a:rPr>
              <a:t>    Bu iki sıvı bölmesini birbirinden ayıran zar hücre zarıdır.</a:t>
            </a:r>
          </a:p>
          <a:p>
            <a:pPr>
              <a:buNone/>
            </a:pPr>
            <a:r>
              <a:rPr lang="tr-TR" dirty="0" smtClean="0">
                <a:latin typeface="Times New Roman" pitchFamily="18" charset="0"/>
                <a:cs typeface="Times New Roman" pitchFamily="18" charset="0"/>
              </a:rPr>
              <a:t>    Bu sıvılarda sudan başka erimiş maddeler,elektrolitler de bulunur.Beden sıvı bölmelerini ayıran perdeler suyun serbestçe giriş çıkışına izin verdiği halde elektrolitlerin çoğunun geçişine izin vermez.Bu nedenle bölmelerin her birindeki sıvının içeriği farklıdır.</a:t>
            </a:r>
          </a:p>
          <a:p>
            <a:pPr>
              <a:buNone/>
            </a:pPr>
            <a:r>
              <a:rPr lang="tr-TR" dirty="0" smtClean="0">
                <a:latin typeface="Times New Roman" pitchFamily="18" charset="0"/>
                <a:cs typeface="Times New Roman" pitchFamily="18" charset="0"/>
              </a:rPr>
              <a:t>  </a:t>
            </a:r>
            <a:endParaRPr lang="tr-TR"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a:xfrm>
            <a:off x="395536" y="260648"/>
            <a:ext cx="8291264" cy="6120680"/>
          </a:xfrm>
        </p:spPr>
        <p:txBody>
          <a:bodyPr>
            <a:noAutofit/>
          </a:bodyPr>
          <a:lstStyle/>
          <a:p>
            <a:pPr>
              <a:buNone/>
            </a:pPr>
            <a:endParaRPr lang="tr-TR" sz="3200" dirty="0" smtClean="0">
              <a:latin typeface="Times New Roman" pitchFamily="18" charset="0"/>
              <a:cs typeface="Times New Roman" pitchFamily="18" charset="0"/>
            </a:endParaRPr>
          </a:p>
          <a:p>
            <a:pPr>
              <a:buNone/>
            </a:pPr>
            <a:r>
              <a:rPr lang="tr-TR" sz="3200" dirty="0" smtClean="0">
                <a:latin typeface="Times New Roman" pitchFamily="18" charset="0"/>
                <a:cs typeface="Times New Roman" pitchFamily="18" charset="0"/>
              </a:rPr>
              <a:t> </a:t>
            </a:r>
            <a:r>
              <a:rPr lang="tr-TR" sz="3200" dirty="0" smtClean="0">
                <a:solidFill>
                  <a:schemeClr val="accent4"/>
                </a:solidFill>
                <a:latin typeface="Times New Roman" pitchFamily="18" charset="0"/>
                <a:cs typeface="Times New Roman" pitchFamily="18" charset="0"/>
              </a:rPr>
              <a:t> </a:t>
            </a:r>
            <a:r>
              <a:rPr lang="tr-TR" sz="3200" dirty="0" smtClean="0">
                <a:latin typeface="Times New Roman" pitchFamily="18" charset="0"/>
                <a:cs typeface="Times New Roman" pitchFamily="18" charset="0"/>
              </a:rPr>
              <a:t>Sıvı –elektrolit dengesizliğine katkısı olan bazı hastalıklar</a:t>
            </a:r>
          </a:p>
          <a:p>
            <a:pPr>
              <a:buFontTx/>
              <a:buChar char="-"/>
            </a:pPr>
            <a:r>
              <a:rPr lang="tr-TR" sz="3200" dirty="0" err="1" smtClean="0">
                <a:latin typeface="Times New Roman" pitchFamily="18" charset="0"/>
                <a:cs typeface="Times New Roman" pitchFamily="18" charset="0"/>
              </a:rPr>
              <a:t>Ülseratif</a:t>
            </a:r>
            <a:r>
              <a:rPr lang="tr-TR" sz="3200" dirty="0" smtClean="0">
                <a:latin typeface="Times New Roman" pitchFamily="18" charset="0"/>
                <a:cs typeface="Times New Roman" pitchFamily="18" charset="0"/>
              </a:rPr>
              <a:t> kolit</a:t>
            </a:r>
          </a:p>
          <a:p>
            <a:pPr>
              <a:buFontTx/>
              <a:buChar char="-"/>
            </a:pPr>
            <a:r>
              <a:rPr lang="tr-TR" sz="3200" dirty="0" smtClean="0">
                <a:latin typeface="Times New Roman" pitchFamily="18" charset="0"/>
                <a:cs typeface="Times New Roman" pitchFamily="18" charset="0"/>
              </a:rPr>
              <a:t>Böbrek hastalıkları</a:t>
            </a:r>
          </a:p>
          <a:p>
            <a:pPr>
              <a:buFontTx/>
              <a:buChar char="-"/>
            </a:pPr>
            <a:r>
              <a:rPr lang="tr-TR" sz="3200" dirty="0" smtClean="0">
                <a:latin typeface="Times New Roman" pitchFamily="18" charset="0"/>
                <a:cs typeface="Times New Roman" pitchFamily="18" charset="0"/>
              </a:rPr>
              <a:t>Yanıklar</a:t>
            </a:r>
          </a:p>
          <a:p>
            <a:pPr>
              <a:buFontTx/>
              <a:buChar char="-"/>
            </a:pPr>
            <a:r>
              <a:rPr lang="tr-TR" sz="3200" dirty="0" smtClean="0">
                <a:latin typeface="Times New Roman" pitchFamily="18" charset="0"/>
                <a:cs typeface="Times New Roman" pitchFamily="18" charset="0"/>
              </a:rPr>
              <a:t>Karaciğer sirozu</a:t>
            </a:r>
          </a:p>
          <a:p>
            <a:pPr>
              <a:buFontTx/>
              <a:buChar char="-"/>
            </a:pPr>
            <a:r>
              <a:rPr lang="tr-TR" sz="3200" dirty="0" err="1" smtClean="0">
                <a:latin typeface="Times New Roman" pitchFamily="18" charset="0"/>
                <a:cs typeface="Times New Roman" pitchFamily="18" charset="0"/>
              </a:rPr>
              <a:t>Diyabetes</a:t>
            </a:r>
            <a:r>
              <a:rPr lang="tr-TR" sz="3200" dirty="0" smtClean="0">
                <a:latin typeface="Times New Roman" pitchFamily="18" charset="0"/>
                <a:cs typeface="Times New Roman" pitchFamily="18" charset="0"/>
              </a:rPr>
              <a:t> </a:t>
            </a:r>
            <a:r>
              <a:rPr lang="tr-TR" sz="3200" dirty="0" err="1" smtClean="0">
                <a:latin typeface="Times New Roman" pitchFamily="18" charset="0"/>
                <a:cs typeface="Times New Roman" pitchFamily="18" charset="0"/>
              </a:rPr>
              <a:t>mellitus</a:t>
            </a:r>
            <a:endParaRPr lang="tr-TR" sz="3200" dirty="0" smtClean="0">
              <a:latin typeface="Times New Roman" pitchFamily="18" charset="0"/>
              <a:cs typeface="Times New Roman" pitchFamily="18" charset="0"/>
            </a:endParaRPr>
          </a:p>
          <a:p>
            <a:pPr>
              <a:buFontTx/>
              <a:buChar char="-"/>
            </a:pPr>
            <a:r>
              <a:rPr lang="tr-TR" sz="3200" dirty="0" err="1" smtClean="0">
                <a:latin typeface="Times New Roman" pitchFamily="18" charset="0"/>
                <a:cs typeface="Times New Roman" pitchFamily="18" charset="0"/>
              </a:rPr>
              <a:t>Hormonal</a:t>
            </a:r>
            <a:r>
              <a:rPr lang="tr-TR" sz="3200" dirty="0" smtClean="0">
                <a:latin typeface="Times New Roman" pitchFamily="18" charset="0"/>
                <a:cs typeface="Times New Roman" pitchFamily="18" charset="0"/>
              </a:rPr>
              <a:t> bozukluklar</a:t>
            </a:r>
          </a:p>
          <a:p>
            <a:pPr>
              <a:buNone/>
            </a:pPr>
            <a:endParaRPr lang="tr-TR" sz="3200" dirty="0" smtClean="0">
              <a:latin typeface="Times New Roman" pitchFamily="18" charset="0"/>
              <a:cs typeface="Times New Roman" pitchFamily="18" charset="0"/>
            </a:endParaRP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a:xfrm>
            <a:off x="395536" y="260648"/>
            <a:ext cx="8291264" cy="6120680"/>
          </a:xfrm>
        </p:spPr>
        <p:txBody>
          <a:bodyPr>
            <a:noAutofit/>
          </a:bodyPr>
          <a:lstStyle/>
          <a:p>
            <a:pPr>
              <a:buNone/>
            </a:pPr>
            <a:endParaRPr lang="tr-TR" sz="3200" dirty="0" smtClean="0">
              <a:latin typeface="Times New Roman" pitchFamily="18" charset="0"/>
              <a:cs typeface="Times New Roman" pitchFamily="18" charset="0"/>
            </a:endParaRPr>
          </a:p>
          <a:p>
            <a:pPr>
              <a:buNone/>
            </a:pPr>
            <a:r>
              <a:rPr lang="tr-TR" sz="3200" dirty="0" smtClean="0">
                <a:latin typeface="Times New Roman" pitchFamily="18" charset="0"/>
                <a:cs typeface="Times New Roman" pitchFamily="18" charset="0"/>
              </a:rPr>
              <a:t> </a:t>
            </a:r>
            <a:r>
              <a:rPr lang="tr-TR" sz="3200" dirty="0" smtClean="0">
                <a:solidFill>
                  <a:schemeClr val="accent4"/>
                </a:solidFill>
                <a:latin typeface="Times New Roman" pitchFamily="18" charset="0"/>
                <a:cs typeface="Times New Roman" pitchFamily="18" charset="0"/>
              </a:rPr>
              <a:t> </a:t>
            </a:r>
            <a:r>
              <a:rPr lang="tr-TR" sz="3200" dirty="0" smtClean="0">
                <a:latin typeface="Times New Roman" pitchFamily="18" charset="0"/>
                <a:cs typeface="Times New Roman" pitchFamily="18" charset="0"/>
              </a:rPr>
              <a:t>Sıvı –elektrolit dengesizliğine katkısı olan bazı tedaviler</a:t>
            </a:r>
          </a:p>
          <a:p>
            <a:pPr>
              <a:buFontTx/>
              <a:buChar char="-"/>
            </a:pPr>
            <a:r>
              <a:rPr lang="tr-TR" sz="3200" dirty="0" smtClean="0">
                <a:latin typeface="Times New Roman" pitchFamily="18" charset="0"/>
                <a:cs typeface="Times New Roman" pitchFamily="18" charset="0"/>
              </a:rPr>
              <a:t>Cerrahi tedaviler</a:t>
            </a:r>
          </a:p>
          <a:p>
            <a:pPr>
              <a:buFontTx/>
              <a:buChar char="-"/>
            </a:pPr>
            <a:r>
              <a:rPr lang="tr-TR" sz="3200" dirty="0" err="1" smtClean="0">
                <a:latin typeface="Times New Roman" pitchFamily="18" charset="0"/>
                <a:cs typeface="Times New Roman" pitchFamily="18" charset="0"/>
              </a:rPr>
              <a:t>Diüretik</a:t>
            </a:r>
            <a:r>
              <a:rPr lang="tr-TR" sz="3200" dirty="0" smtClean="0">
                <a:latin typeface="Times New Roman" pitchFamily="18" charset="0"/>
                <a:cs typeface="Times New Roman" pitchFamily="18" charset="0"/>
              </a:rPr>
              <a:t> alınması</a:t>
            </a:r>
          </a:p>
          <a:p>
            <a:pPr>
              <a:buFontTx/>
              <a:buChar char="-"/>
            </a:pPr>
            <a:r>
              <a:rPr lang="tr-TR" sz="3200" dirty="0" smtClean="0">
                <a:latin typeface="Times New Roman" pitchFamily="18" charset="0"/>
                <a:cs typeface="Times New Roman" pitchFamily="18" charset="0"/>
              </a:rPr>
              <a:t>Düşük sodyumlu diyet alınması</a:t>
            </a:r>
          </a:p>
          <a:p>
            <a:pPr>
              <a:buFontTx/>
              <a:buChar char="-"/>
            </a:pPr>
            <a:r>
              <a:rPr lang="tr-TR" sz="3200" dirty="0" smtClean="0">
                <a:latin typeface="Times New Roman" pitchFamily="18" charset="0"/>
                <a:cs typeface="Times New Roman" pitchFamily="18" charset="0"/>
              </a:rPr>
              <a:t>IV tedaviler</a:t>
            </a:r>
          </a:p>
          <a:p>
            <a:pPr>
              <a:buFontTx/>
              <a:buChar char="-"/>
            </a:pPr>
            <a:r>
              <a:rPr lang="tr-TR" sz="3200" dirty="0" smtClean="0">
                <a:latin typeface="Times New Roman" pitchFamily="18" charset="0"/>
                <a:cs typeface="Times New Roman" pitchFamily="18" charset="0"/>
              </a:rPr>
              <a:t>Hormon tedavileri (örneğin </a:t>
            </a:r>
            <a:r>
              <a:rPr lang="tr-TR" sz="3200" dirty="0" err="1" smtClean="0">
                <a:latin typeface="Times New Roman" pitchFamily="18" charset="0"/>
                <a:cs typeface="Times New Roman" pitchFamily="18" charset="0"/>
              </a:rPr>
              <a:t>steroidler</a:t>
            </a:r>
            <a:r>
              <a:rPr lang="tr-TR" sz="3200" dirty="0" smtClean="0">
                <a:latin typeface="Times New Roman" pitchFamily="18" charset="0"/>
                <a:cs typeface="Times New Roman" pitchFamily="18" charset="0"/>
              </a:rPr>
              <a:t>)</a:t>
            </a:r>
          </a:p>
          <a:p>
            <a:pPr>
              <a:buNone/>
            </a:pPr>
            <a:endParaRPr lang="tr-TR" sz="3200" dirty="0" smtClean="0">
              <a:latin typeface="Times New Roman" pitchFamily="18" charset="0"/>
              <a:cs typeface="Times New Roman" pitchFamily="18" charset="0"/>
            </a:endParaRP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a:xfrm>
            <a:off x="395536" y="260648"/>
            <a:ext cx="8291264" cy="6120680"/>
          </a:xfrm>
        </p:spPr>
        <p:txBody>
          <a:bodyPr>
            <a:noAutofit/>
          </a:bodyPr>
          <a:lstStyle/>
          <a:p>
            <a:pPr>
              <a:buNone/>
            </a:pPr>
            <a:endParaRPr lang="tr-TR" sz="3200" dirty="0" smtClean="0">
              <a:latin typeface="Times New Roman" pitchFamily="18" charset="0"/>
              <a:cs typeface="Times New Roman" pitchFamily="18" charset="0"/>
            </a:endParaRPr>
          </a:p>
          <a:p>
            <a:pPr>
              <a:buNone/>
            </a:pPr>
            <a:r>
              <a:rPr lang="tr-TR" sz="2800" dirty="0" smtClean="0">
                <a:latin typeface="Times New Roman" pitchFamily="18" charset="0"/>
                <a:cs typeface="Times New Roman" pitchFamily="18" charset="0"/>
              </a:rPr>
              <a:t>  </a:t>
            </a:r>
            <a:r>
              <a:rPr lang="tr-TR" sz="2800" dirty="0" smtClean="0">
                <a:solidFill>
                  <a:schemeClr val="accent2"/>
                </a:solidFill>
                <a:latin typeface="Times New Roman" pitchFamily="18" charset="0"/>
                <a:cs typeface="Times New Roman" pitchFamily="18" charset="0"/>
              </a:rPr>
              <a:t>su- sodyum dengesizlikleri</a:t>
            </a:r>
          </a:p>
          <a:p>
            <a:pPr>
              <a:buNone/>
            </a:pPr>
            <a:r>
              <a:rPr lang="tr-TR" sz="2800" dirty="0" smtClean="0">
                <a:latin typeface="Times New Roman" pitchFamily="18" charset="0"/>
                <a:cs typeface="Times New Roman" pitchFamily="18" charset="0"/>
              </a:rPr>
              <a:t>   Su ve </a:t>
            </a:r>
            <a:r>
              <a:rPr lang="tr-TR" sz="2800" dirty="0" err="1" smtClean="0">
                <a:latin typeface="Times New Roman" pitchFamily="18" charset="0"/>
                <a:cs typeface="Times New Roman" pitchFamily="18" charset="0"/>
              </a:rPr>
              <a:t>Na</a:t>
            </a:r>
            <a:r>
              <a:rPr lang="tr-TR" sz="2800" dirty="0" smtClean="0">
                <a:latin typeface="Times New Roman" pitchFamily="18" charset="0"/>
                <a:cs typeface="Times New Roman" pitchFamily="18" charset="0"/>
              </a:rPr>
              <a:t> dengesizlikleri karşımıza değişik biçimlerde çıkar.</a:t>
            </a:r>
          </a:p>
          <a:p>
            <a:pPr>
              <a:buNone/>
            </a:pPr>
            <a:r>
              <a:rPr lang="tr-TR" sz="2800" dirty="0" smtClean="0">
                <a:latin typeface="Times New Roman" pitchFamily="18" charset="0"/>
                <a:cs typeface="Times New Roman" pitchFamily="18" charset="0"/>
              </a:rPr>
              <a:t>1)</a:t>
            </a:r>
            <a:r>
              <a:rPr lang="tr-TR" sz="2800" dirty="0" err="1" smtClean="0">
                <a:latin typeface="Times New Roman" pitchFamily="18" charset="0"/>
                <a:cs typeface="Times New Roman" pitchFamily="18" charset="0"/>
              </a:rPr>
              <a:t>Ozmolar</a:t>
            </a:r>
            <a:r>
              <a:rPr lang="tr-TR" sz="2800" dirty="0" smtClean="0">
                <a:latin typeface="Times New Roman" pitchFamily="18" charset="0"/>
                <a:cs typeface="Times New Roman" pitchFamily="18" charset="0"/>
              </a:rPr>
              <a:t> dengesizlikler</a:t>
            </a:r>
          </a:p>
          <a:p>
            <a:pPr>
              <a:buNone/>
            </a:pPr>
            <a:r>
              <a:rPr lang="tr-TR" sz="2800" dirty="0" smtClean="0">
                <a:latin typeface="Times New Roman" pitchFamily="18" charset="0"/>
                <a:cs typeface="Times New Roman" pitchFamily="18" charset="0"/>
              </a:rPr>
              <a:t>   a) </a:t>
            </a:r>
            <a:r>
              <a:rPr lang="tr-TR" sz="2800" dirty="0" err="1" smtClean="0">
                <a:latin typeface="Times New Roman" pitchFamily="18" charset="0"/>
                <a:cs typeface="Times New Roman" pitchFamily="18" charset="0"/>
              </a:rPr>
              <a:t>Hiperozmolar</a:t>
            </a:r>
            <a:r>
              <a:rPr lang="tr-TR" sz="2800" dirty="0" smtClean="0">
                <a:latin typeface="Times New Roman" pitchFamily="18" charset="0"/>
                <a:cs typeface="Times New Roman" pitchFamily="18" charset="0"/>
              </a:rPr>
              <a:t> dengesizlik:Bedendeki su miktarı azalmış veya </a:t>
            </a:r>
            <a:r>
              <a:rPr lang="tr-TR" sz="2800" dirty="0" err="1" smtClean="0">
                <a:latin typeface="Times New Roman" pitchFamily="18" charset="0"/>
                <a:cs typeface="Times New Roman" pitchFamily="18" charset="0"/>
              </a:rPr>
              <a:t>Na</a:t>
            </a:r>
            <a:r>
              <a:rPr lang="tr-TR" sz="2800" baseline="30000" dirty="0" smtClean="0">
                <a:latin typeface="Times New Roman" pitchFamily="18" charset="0"/>
                <a:cs typeface="Times New Roman" pitchFamily="18" charset="0"/>
              </a:rPr>
              <a:t>+</a:t>
            </a:r>
            <a:r>
              <a:rPr lang="tr-TR" sz="2800" dirty="0" smtClean="0">
                <a:latin typeface="Times New Roman" pitchFamily="18" charset="0"/>
                <a:cs typeface="Times New Roman" pitchFamily="18" charset="0"/>
              </a:rPr>
              <a:t> miktarı artmıştır. Hücreler büzülmüştür.</a:t>
            </a:r>
          </a:p>
          <a:p>
            <a:pPr>
              <a:buNone/>
            </a:pPr>
            <a:r>
              <a:rPr lang="tr-TR" sz="2800" dirty="0" smtClean="0">
                <a:latin typeface="Times New Roman" pitchFamily="18" charset="0"/>
                <a:cs typeface="Times New Roman" pitchFamily="18" charset="0"/>
              </a:rPr>
              <a:t>   b) </a:t>
            </a:r>
            <a:r>
              <a:rPr lang="tr-TR" sz="2800" dirty="0" err="1" smtClean="0">
                <a:latin typeface="Times New Roman" pitchFamily="18" charset="0"/>
                <a:cs typeface="Times New Roman" pitchFamily="18" charset="0"/>
              </a:rPr>
              <a:t>Hipoozmolar</a:t>
            </a:r>
            <a:r>
              <a:rPr lang="tr-TR" sz="2800" dirty="0" smtClean="0">
                <a:latin typeface="Times New Roman" pitchFamily="18" charset="0"/>
                <a:cs typeface="Times New Roman" pitchFamily="18" charset="0"/>
              </a:rPr>
              <a:t> dengesizlik: Bedendeki su miktarı artmış veya </a:t>
            </a:r>
            <a:r>
              <a:rPr lang="tr-TR" sz="2800" dirty="0" err="1" smtClean="0">
                <a:latin typeface="Times New Roman" pitchFamily="18" charset="0"/>
                <a:cs typeface="Times New Roman" pitchFamily="18" charset="0"/>
              </a:rPr>
              <a:t>Na</a:t>
            </a:r>
            <a:r>
              <a:rPr lang="tr-TR" sz="2800" baseline="30000" dirty="0" smtClean="0">
                <a:latin typeface="Times New Roman" pitchFamily="18" charset="0"/>
                <a:cs typeface="Times New Roman" pitchFamily="18" charset="0"/>
              </a:rPr>
              <a:t>+</a:t>
            </a:r>
            <a:r>
              <a:rPr lang="tr-TR" sz="2800" dirty="0" smtClean="0">
                <a:latin typeface="Times New Roman" pitchFamily="18" charset="0"/>
                <a:cs typeface="Times New Roman" pitchFamily="18" charset="0"/>
              </a:rPr>
              <a:t> miktarı azalmıştır.Hücreler şişmiştir.</a:t>
            </a:r>
          </a:p>
          <a:p>
            <a:pPr>
              <a:buNone/>
            </a:pPr>
            <a:r>
              <a:rPr lang="tr-TR" sz="2800" dirty="0" smtClean="0">
                <a:latin typeface="Times New Roman" pitchFamily="18" charset="0"/>
                <a:cs typeface="Times New Roman" pitchFamily="18" charset="0"/>
              </a:rPr>
              <a:t>2)</a:t>
            </a:r>
            <a:r>
              <a:rPr lang="tr-TR" sz="2800" dirty="0" err="1" smtClean="0">
                <a:latin typeface="Times New Roman" pitchFamily="18" charset="0"/>
                <a:cs typeface="Times New Roman" pitchFamily="18" charset="0"/>
              </a:rPr>
              <a:t>Volum</a:t>
            </a:r>
            <a:r>
              <a:rPr lang="tr-TR" sz="2800" dirty="0" smtClean="0">
                <a:latin typeface="Times New Roman" pitchFamily="18" charset="0"/>
                <a:cs typeface="Times New Roman" pitchFamily="18" charset="0"/>
              </a:rPr>
              <a:t> dengesizlikleri: </a:t>
            </a:r>
            <a:r>
              <a:rPr lang="tr-TR" sz="2800" dirty="0" err="1" smtClean="0">
                <a:latin typeface="Times New Roman" pitchFamily="18" charset="0"/>
                <a:cs typeface="Times New Roman" pitchFamily="18" charset="0"/>
              </a:rPr>
              <a:t>Na</a:t>
            </a:r>
            <a:r>
              <a:rPr lang="tr-TR" sz="2800" baseline="30000" dirty="0" smtClean="0">
                <a:latin typeface="Times New Roman" pitchFamily="18" charset="0"/>
                <a:cs typeface="Times New Roman" pitchFamily="18" charset="0"/>
              </a:rPr>
              <a:t>+</a:t>
            </a:r>
            <a:r>
              <a:rPr lang="tr-TR" sz="2800" dirty="0" smtClean="0">
                <a:latin typeface="Times New Roman" pitchFamily="18" charset="0"/>
                <a:cs typeface="Times New Roman" pitchFamily="18" charset="0"/>
              </a:rPr>
              <a:t> ve su oranı </a:t>
            </a:r>
            <a:r>
              <a:rPr lang="tr-TR" sz="2800" dirty="0" err="1" smtClean="0">
                <a:latin typeface="Times New Roman" pitchFamily="18" charset="0"/>
                <a:cs typeface="Times New Roman" pitchFamily="18" charset="0"/>
              </a:rPr>
              <a:t>izotoniktir</a:t>
            </a:r>
            <a:r>
              <a:rPr lang="tr-TR" sz="2800" dirty="0" smtClean="0">
                <a:latin typeface="Times New Roman" pitchFamily="18" charset="0"/>
                <a:cs typeface="Times New Roman" pitchFamily="18" charset="0"/>
              </a:rPr>
              <a:t>. Hücrelerde bozulma yoktur. </a:t>
            </a:r>
            <a:r>
              <a:rPr lang="tr-TR" sz="2800" dirty="0" err="1" smtClean="0">
                <a:latin typeface="Times New Roman" pitchFamily="18" charset="0"/>
                <a:cs typeface="Times New Roman" pitchFamily="18" charset="0"/>
              </a:rPr>
              <a:t>Volum</a:t>
            </a:r>
            <a:r>
              <a:rPr lang="tr-TR" sz="2800" dirty="0" smtClean="0">
                <a:latin typeface="Times New Roman" pitchFamily="18" charset="0"/>
                <a:cs typeface="Times New Roman" pitchFamily="18" charset="0"/>
              </a:rPr>
              <a:t> artmış veya azalmıştır.</a:t>
            </a:r>
          </a:p>
          <a:p>
            <a:pPr>
              <a:buNone/>
            </a:pPr>
            <a:endParaRPr lang="tr-TR" sz="2800" dirty="0" smtClean="0">
              <a:latin typeface="Times New Roman" pitchFamily="18" charset="0"/>
              <a:cs typeface="Times New Roman" pitchFamily="18" charset="0"/>
            </a:endParaRP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a:xfrm>
            <a:off x="395536" y="260648"/>
            <a:ext cx="8291264" cy="6120680"/>
          </a:xfrm>
        </p:spPr>
        <p:txBody>
          <a:bodyPr>
            <a:noAutofit/>
          </a:bodyPr>
          <a:lstStyle/>
          <a:p>
            <a:pPr>
              <a:buNone/>
            </a:pPr>
            <a:r>
              <a:rPr lang="tr-TR" sz="2800" b="1" dirty="0" err="1" smtClean="0">
                <a:latin typeface="Times New Roman" pitchFamily="18" charset="0"/>
                <a:cs typeface="Times New Roman" pitchFamily="18" charset="0"/>
              </a:rPr>
              <a:t>Hiperozmolar</a:t>
            </a:r>
            <a:r>
              <a:rPr lang="tr-TR" sz="2800" b="1" dirty="0" smtClean="0">
                <a:latin typeface="Times New Roman" pitchFamily="18" charset="0"/>
                <a:cs typeface="Times New Roman" pitchFamily="18" charset="0"/>
              </a:rPr>
              <a:t> Dengesizlik</a:t>
            </a:r>
          </a:p>
          <a:p>
            <a:pPr>
              <a:buNone/>
            </a:pPr>
            <a:r>
              <a:rPr lang="tr-TR" sz="2800" dirty="0" smtClean="0">
                <a:latin typeface="Times New Roman" pitchFamily="18" charset="0"/>
                <a:cs typeface="Times New Roman" pitchFamily="18" charset="0"/>
              </a:rPr>
              <a:t> Su eksikliği veya </a:t>
            </a:r>
            <a:r>
              <a:rPr lang="tr-TR" sz="2800" dirty="0" err="1" smtClean="0">
                <a:latin typeface="Times New Roman" pitchFamily="18" charset="0"/>
                <a:cs typeface="Times New Roman" pitchFamily="18" charset="0"/>
              </a:rPr>
              <a:t>Na</a:t>
            </a:r>
            <a:r>
              <a:rPr lang="tr-TR" sz="2800" baseline="30000" dirty="0" smtClean="0">
                <a:latin typeface="Times New Roman" pitchFamily="18" charset="0"/>
                <a:cs typeface="Times New Roman" pitchFamily="18" charset="0"/>
              </a:rPr>
              <a:t>+</a:t>
            </a:r>
            <a:r>
              <a:rPr lang="tr-TR" sz="2800" dirty="0" smtClean="0">
                <a:latin typeface="Times New Roman" pitchFamily="18" charset="0"/>
                <a:cs typeface="Times New Roman" pitchFamily="18" charset="0"/>
              </a:rPr>
              <a:t> fazlalığı nedeniyle olur. </a:t>
            </a:r>
            <a:r>
              <a:rPr lang="tr-TR" sz="2800" dirty="0" err="1" smtClean="0">
                <a:latin typeface="Times New Roman" pitchFamily="18" charset="0"/>
                <a:cs typeface="Times New Roman" pitchFamily="18" charset="0"/>
              </a:rPr>
              <a:t>Ekstraselüler</a:t>
            </a:r>
            <a:r>
              <a:rPr lang="tr-TR" sz="2800" dirty="0" smtClean="0">
                <a:latin typeface="Times New Roman" pitchFamily="18" charset="0"/>
                <a:cs typeface="Times New Roman" pitchFamily="18" charset="0"/>
              </a:rPr>
              <a:t> sıvının </a:t>
            </a:r>
            <a:r>
              <a:rPr lang="tr-TR" sz="2800" dirty="0" err="1" smtClean="0">
                <a:latin typeface="Times New Roman" pitchFamily="18" charset="0"/>
                <a:cs typeface="Times New Roman" pitchFamily="18" charset="0"/>
              </a:rPr>
              <a:t>ozmolaritesi</a:t>
            </a:r>
            <a:r>
              <a:rPr lang="tr-TR" sz="2800" dirty="0" smtClean="0">
                <a:latin typeface="Times New Roman" pitchFamily="18" charset="0"/>
                <a:cs typeface="Times New Roman" pitchFamily="18" charset="0"/>
              </a:rPr>
              <a:t> artmıştır.</a:t>
            </a:r>
          </a:p>
          <a:p>
            <a:pPr>
              <a:buNone/>
            </a:pPr>
            <a:r>
              <a:rPr lang="tr-TR" sz="2800" dirty="0" smtClean="0">
                <a:latin typeface="Times New Roman" pitchFamily="18" charset="0"/>
                <a:cs typeface="Times New Roman" pitchFamily="18" charset="0"/>
              </a:rPr>
              <a:t>Belirti ve Bulgular: </a:t>
            </a:r>
            <a:r>
              <a:rPr lang="tr-TR" sz="2800" dirty="0" err="1" smtClean="0">
                <a:latin typeface="Times New Roman" pitchFamily="18" charset="0"/>
                <a:cs typeface="Times New Roman" pitchFamily="18" charset="0"/>
              </a:rPr>
              <a:t>Dehidratasyon</a:t>
            </a:r>
            <a:r>
              <a:rPr lang="tr-TR" sz="2800" dirty="0" smtClean="0">
                <a:latin typeface="Times New Roman" pitchFamily="18" charset="0"/>
                <a:cs typeface="Times New Roman" pitchFamily="18" charset="0"/>
              </a:rPr>
              <a:t> belirtileridir.Kan viskozitesi artar,TA düşer,susama hissi,deri turgorunda azalma (cilt sıkıştırılırsa eski haline hemen dönemez), göz küreleri çukura kaçar,ateş yükselir, </a:t>
            </a:r>
            <a:r>
              <a:rPr lang="tr-TR" sz="2800" dirty="0" err="1" smtClean="0">
                <a:latin typeface="Times New Roman" pitchFamily="18" charset="0"/>
                <a:cs typeface="Times New Roman" pitchFamily="18" charset="0"/>
              </a:rPr>
              <a:t>huzursuzlukve</a:t>
            </a:r>
            <a:r>
              <a:rPr lang="tr-TR" sz="2800" dirty="0" smtClean="0">
                <a:latin typeface="Times New Roman" pitchFamily="18" charset="0"/>
                <a:cs typeface="Times New Roman" pitchFamily="18" charset="0"/>
              </a:rPr>
              <a:t> çok ileri durumlarda koma görülür.İdrar </a:t>
            </a:r>
            <a:r>
              <a:rPr lang="tr-TR" sz="2800" dirty="0" err="1" smtClean="0">
                <a:latin typeface="Times New Roman" pitchFamily="18" charset="0"/>
                <a:cs typeface="Times New Roman" pitchFamily="18" charset="0"/>
              </a:rPr>
              <a:t>dansitesi</a:t>
            </a:r>
            <a:r>
              <a:rPr lang="tr-TR" sz="2800" dirty="0" smtClean="0">
                <a:latin typeface="Times New Roman" pitchFamily="18" charset="0"/>
                <a:cs typeface="Times New Roman" pitchFamily="18" charset="0"/>
              </a:rPr>
              <a:t> artar (1030 ve üstü), hemoglobin artar, serum </a:t>
            </a:r>
            <a:r>
              <a:rPr lang="tr-TR" sz="2800" dirty="0" err="1" smtClean="0">
                <a:latin typeface="Times New Roman" pitchFamily="18" charset="0"/>
                <a:cs typeface="Times New Roman" pitchFamily="18" charset="0"/>
              </a:rPr>
              <a:t>Na</a:t>
            </a:r>
            <a:r>
              <a:rPr lang="tr-TR" sz="2800" dirty="0" smtClean="0">
                <a:latin typeface="Times New Roman" pitchFamily="18" charset="0"/>
                <a:cs typeface="Times New Roman" pitchFamily="18" charset="0"/>
              </a:rPr>
              <a:t> 150 </a:t>
            </a:r>
            <a:r>
              <a:rPr lang="tr-TR" sz="2800" dirty="0" err="1" smtClean="0">
                <a:latin typeface="Times New Roman" pitchFamily="18" charset="0"/>
                <a:cs typeface="Times New Roman" pitchFamily="18" charset="0"/>
              </a:rPr>
              <a:t>mEq</a:t>
            </a:r>
            <a:r>
              <a:rPr lang="tr-TR" sz="2800" dirty="0" smtClean="0">
                <a:latin typeface="Times New Roman" pitchFamily="18" charset="0"/>
                <a:cs typeface="Times New Roman" pitchFamily="18" charset="0"/>
              </a:rPr>
              <a:t>/</a:t>
            </a:r>
            <a:r>
              <a:rPr lang="tr-TR" sz="2800" dirty="0" err="1" smtClean="0">
                <a:latin typeface="Times New Roman" pitchFamily="18" charset="0"/>
                <a:cs typeface="Times New Roman" pitchFamily="18" charset="0"/>
              </a:rPr>
              <a:t>L’nin</a:t>
            </a:r>
            <a:r>
              <a:rPr lang="tr-TR" sz="2800" dirty="0" smtClean="0">
                <a:latin typeface="Times New Roman" pitchFamily="18" charset="0"/>
                <a:cs typeface="Times New Roman" pitchFamily="18" charset="0"/>
              </a:rPr>
              <a:t> üzerine çıkar.Kilo kaybı vardır.(hafif vakalarda total beden ağırlığının %2’si,orta ve şiddetli vakalarda %6’sı, Çok şiddetli vakalarda ise %7-14’ü kaybedilir.Çok ileri durumlarda böbrek çalışması durur.</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a:xfrm>
            <a:off x="395536" y="260648"/>
            <a:ext cx="8291264" cy="6120680"/>
          </a:xfrm>
        </p:spPr>
        <p:txBody>
          <a:bodyPr>
            <a:noAutofit/>
          </a:bodyPr>
          <a:lstStyle/>
          <a:p>
            <a:pPr>
              <a:buNone/>
            </a:pPr>
            <a:r>
              <a:rPr lang="tr-TR" sz="2800" b="1" dirty="0" smtClean="0">
                <a:latin typeface="Times New Roman" pitchFamily="18" charset="0"/>
                <a:cs typeface="Times New Roman" pitchFamily="18" charset="0"/>
              </a:rPr>
              <a:t>  Tedavi;</a:t>
            </a:r>
            <a:r>
              <a:rPr lang="tr-TR" sz="2800" dirty="0" err="1" smtClean="0">
                <a:latin typeface="Times New Roman" pitchFamily="18" charset="0"/>
                <a:cs typeface="Times New Roman" pitchFamily="18" charset="0"/>
              </a:rPr>
              <a:t>Dehidratasyon</a:t>
            </a:r>
            <a:r>
              <a:rPr lang="tr-TR" sz="2800" dirty="0" smtClean="0">
                <a:latin typeface="Times New Roman" pitchFamily="18" charset="0"/>
                <a:cs typeface="Times New Roman" pitchFamily="18" charset="0"/>
              </a:rPr>
              <a:t> hafifse ağızdan sıvıların verilmesi yeterli olabilir.Ağır ise %5 </a:t>
            </a:r>
            <a:r>
              <a:rPr lang="tr-TR" sz="2800" dirty="0" err="1" smtClean="0">
                <a:latin typeface="Times New Roman" pitchFamily="18" charset="0"/>
                <a:cs typeface="Times New Roman" pitchFamily="18" charset="0"/>
              </a:rPr>
              <a:t>lik</a:t>
            </a:r>
            <a:r>
              <a:rPr lang="tr-TR" sz="2800" dirty="0" smtClean="0">
                <a:latin typeface="Times New Roman" pitchFamily="18" charset="0"/>
                <a:cs typeface="Times New Roman" pitchFamily="18" charset="0"/>
              </a:rPr>
              <a:t> dekstroz IV verilir. Eğer </a:t>
            </a:r>
            <a:r>
              <a:rPr lang="tr-TR" sz="2800" dirty="0" err="1" smtClean="0">
                <a:latin typeface="Times New Roman" pitchFamily="18" charset="0"/>
                <a:cs typeface="Times New Roman" pitchFamily="18" charset="0"/>
              </a:rPr>
              <a:t>dehidratasyon</a:t>
            </a:r>
            <a:r>
              <a:rPr lang="tr-TR" sz="2800" dirty="0" smtClean="0">
                <a:latin typeface="Times New Roman" pitchFamily="18" charset="0"/>
                <a:cs typeface="Times New Roman" pitchFamily="18" charset="0"/>
              </a:rPr>
              <a:t> </a:t>
            </a:r>
            <a:r>
              <a:rPr lang="tr-TR" sz="2800" dirty="0" err="1" smtClean="0">
                <a:latin typeface="Times New Roman" pitchFamily="18" charset="0"/>
                <a:cs typeface="Times New Roman" pitchFamily="18" charset="0"/>
              </a:rPr>
              <a:t>hipertonik</a:t>
            </a:r>
            <a:r>
              <a:rPr lang="tr-TR" sz="2800" dirty="0" smtClean="0">
                <a:latin typeface="Times New Roman" pitchFamily="18" charset="0"/>
                <a:cs typeface="Times New Roman" pitchFamily="18" charset="0"/>
              </a:rPr>
              <a:t> </a:t>
            </a:r>
            <a:r>
              <a:rPr lang="tr-TR" sz="2800" dirty="0" err="1" smtClean="0">
                <a:latin typeface="Times New Roman" pitchFamily="18" charset="0"/>
                <a:cs typeface="Times New Roman" pitchFamily="18" charset="0"/>
              </a:rPr>
              <a:t>solusyonların</a:t>
            </a:r>
            <a:r>
              <a:rPr lang="tr-TR" sz="2800" dirty="0" smtClean="0">
                <a:latin typeface="Times New Roman" pitchFamily="18" charset="0"/>
                <a:cs typeface="Times New Roman" pitchFamily="18" charset="0"/>
              </a:rPr>
              <a:t> fazla verilmesine bağlı olarak ortaya çıktıysa IV olarak %09’luk </a:t>
            </a:r>
            <a:r>
              <a:rPr lang="tr-TR" sz="2800" dirty="0" err="1" smtClean="0">
                <a:latin typeface="Times New Roman" pitchFamily="18" charset="0"/>
                <a:cs typeface="Times New Roman" pitchFamily="18" charset="0"/>
              </a:rPr>
              <a:t>NaCl</a:t>
            </a:r>
            <a:r>
              <a:rPr lang="tr-TR" sz="2800" dirty="0" smtClean="0">
                <a:latin typeface="Times New Roman" pitchFamily="18" charset="0"/>
                <a:cs typeface="Times New Roman" pitchFamily="18" charset="0"/>
              </a:rPr>
              <a:t> verilmez, veriliyorsa kesilir.</a:t>
            </a:r>
          </a:p>
          <a:p>
            <a:pPr>
              <a:buNone/>
            </a:pPr>
            <a:r>
              <a:rPr lang="tr-TR" sz="2800" b="1" dirty="0" smtClean="0">
                <a:latin typeface="Times New Roman" pitchFamily="18" charset="0"/>
                <a:cs typeface="Times New Roman" pitchFamily="18" charset="0"/>
              </a:rPr>
              <a:t>Klinik Bakım:</a:t>
            </a:r>
            <a:r>
              <a:rPr lang="tr-TR" sz="2800" dirty="0" smtClean="0">
                <a:latin typeface="Times New Roman" pitchFamily="18" charset="0"/>
                <a:cs typeface="Times New Roman" pitchFamily="18" charset="0"/>
              </a:rPr>
              <a:t>Bakımın amaçları;</a:t>
            </a:r>
          </a:p>
          <a:p>
            <a:pPr>
              <a:buNone/>
            </a:pPr>
            <a:r>
              <a:rPr lang="tr-TR" sz="2800" dirty="0" smtClean="0">
                <a:solidFill>
                  <a:schemeClr val="accent2"/>
                </a:solidFill>
                <a:latin typeface="Times New Roman" pitchFamily="18" charset="0"/>
                <a:cs typeface="Times New Roman" pitchFamily="18" charset="0"/>
              </a:rPr>
              <a:t>1)</a:t>
            </a:r>
            <a:r>
              <a:rPr lang="tr-TR" sz="2800" dirty="0" smtClean="0">
                <a:latin typeface="Times New Roman" pitchFamily="18" charset="0"/>
                <a:cs typeface="Times New Roman" pitchFamily="18" charset="0"/>
              </a:rPr>
              <a:t>Kaybolan sıvıyı yerine koymak,</a:t>
            </a:r>
          </a:p>
          <a:p>
            <a:pPr marL="514350" indent="-514350">
              <a:buNone/>
            </a:pPr>
            <a:r>
              <a:rPr lang="tr-TR" sz="2800" dirty="0" smtClean="0">
                <a:solidFill>
                  <a:schemeClr val="accent2"/>
                </a:solidFill>
                <a:latin typeface="Times New Roman" pitchFamily="18" charset="0"/>
                <a:cs typeface="Times New Roman" pitchFamily="18" charset="0"/>
              </a:rPr>
              <a:t>2)</a:t>
            </a:r>
            <a:r>
              <a:rPr lang="tr-TR" sz="2800" dirty="0" err="1" smtClean="0">
                <a:latin typeface="Times New Roman" pitchFamily="18" charset="0"/>
                <a:cs typeface="Times New Roman" pitchFamily="18" charset="0"/>
              </a:rPr>
              <a:t>Dehidratasyon</a:t>
            </a:r>
            <a:r>
              <a:rPr lang="tr-TR" sz="2800" dirty="0" smtClean="0">
                <a:latin typeface="Times New Roman" pitchFamily="18" charset="0"/>
                <a:cs typeface="Times New Roman" pitchFamily="18" charset="0"/>
              </a:rPr>
              <a:t> komplikasyonlarını önlemek</a:t>
            </a:r>
          </a:p>
          <a:p>
            <a:pPr marL="514350" indent="-514350">
              <a:buNone/>
            </a:pPr>
            <a:r>
              <a:rPr lang="tr-TR" sz="2800" dirty="0" smtClean="0">
                <a:latin typeface="Times New Roman" pitchFamily="18" charset="0"/>
                <a:cs typeface="Times New Roman" pitchFamily="18" charset="0"/>
              </a:rPr>
              <a:t>     -Şok   - Böbrek Yetmezliği  - Ateş</a:t>
            </a:r>
          </a:p>
          <a:p>
            <a:pPr marL="514350" indent="-514350">
              <a:buNone/>
            </a:pPr>
            <a:r>
              <a:rPr lang="tr-TR" sz="2800" dirty="0" smtClean="0">
                <a:solidFill>
                  <a:schemeClr val="accent2"/>
                </a:solidFill>
                <a:latin typeface="Times New Roman" pitchFamily="18" charset="0"/>
                <a:cs typeface="Times New Roman" pitchFamily="18" charset="0"/>
              </a:rPr>
              <a:t>3)</a:t>
            </a:r>
            <a:r>
              <a:rPr lang="tr-TR" sz="2800" dirty="0" smtClean="0">
                <a:latin typeface="Times New Roman" pitchFamily="18" charset="0"/>
                <a:cs typeface="Times New Roman" pitchFamily="18" charset="0"/>
              </a:rPr>
              <a:t>Tedavinin komplikasyonlarını önlemek</a:t>
            </a:r>
          </a:p>
          <a:p>
            <a:pPr marL="514350" indent="-514350">
              <a:buNone/>
            </a:pPr>
            <a:r>
              <a:rPr lang="tr-TR" sz="2800" dirty="0" smtClean="0">
                <a:latin typeface="Times New Roman" pitchFamily="18" charset="0"/>
                <a:cs typeface="Times New Roman" pitchFamily="18" charset="0"/>
              </a:rPr>
              <a:t>   -Kan şekeri yükselmesi -Dolaşım yüklenmesi –</a:t>
            </a:r>
            <a:r>
              <a:rPr lang="tr-TR" sz="2800" dirty="0" err="1" smtClean="0"/>
              <a:t>Na</a:t>
            </a:r>
            <a:r>
              <a:rPr lang="tr-TR" sz="2800" baseline="30000" dirty="0" smtClean="0"/>
              <a:t>+</a:t>
            </a:r>
            <a:r>
              <a:rPr lang="tr-TR" sz="2800" dirty="0" smtClean="0"/>
              <a:t> </a:t>
            </a:r>
            <a:r>
              <a:rPr lang="tr-TR" sz="2800" dirty="0" smtClean="0">
                <a:latin typeface="Times New Roman" pitchFamily="18" charset="0"/>
                <a:cs typeface="Times New Roman" pitchFamily="18" charset="0"/>
              </a:rPr>
              <a:t>yüklenmesi</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a:xfrm>
            <a:off x="395536" y="260648"/>
            <a:ext cx="8291264" cy="6120680"/>
          </a:xfrm>
        </p:spPr>
        <p:txBody>
          <a:bodyPr>
            <a:noAutofit/>
          </a:bodyPr>
          <a:lstStyle/>
          <a:p>
            <a:pPr>
              <a:buNone/>
            </a:pPr>
            <a:r>
              <a:rPr lang="tr-TR" sz="2800" b="1" dirty="0" smtClean="0">
                <a:latin typeface="Times New Roman" pitchFamily="18" charset="0"/>
                <a:cs typeface="Times New Roman" pitchFamily="18" charset="0"/>
              </a:rPr>
              <a:t> </a:t>
            </a:r>
          </a:p>
          <a:p>
            <a:pPr>
              <a:buNone/>
            </a:pPr>
            <a:endParaRPr lang="tr-TR" sz="2800" b="1" dirty="0" smtClean="0">
              <a:latin typeface="Times New Roman" pitchFamily="18" charset="0"/>
              <a:cs typeface="Times New Roman" pitchFamily="18" charset="0"/>
            </a:endParaRPr>
          </a:p>
          <a:p>
            <a:pPr>
              <a:buNone/>
            </a:pPr>
            <a:r>
              <a:rPr lang="tr-TR" sz="2800" b="1" dirty="0" smtClean="0">
                <a:latin typeface="Times New Roman" pitchFamily="18" charset="0"/>
                <a:cs typeface="Times New Roman" pitchFamily="18" charset="0"/>
              </a:rPr>
              <a:t> </a:t>
            </a:r>
            <a:r>
              <a:rPr lang="tr-TR" sz="2800" dirty="0" smtClean="0">
                <a:latin typeface="Times New Roman" pitchFamily="18" charset="0"/>
                <a:cs typeface="Times New Roman" pitchFamily="18" charset="0"/>
              </a:rPr>
              <a:t>B</a:t>
            </a:r>
            <a:r>
              <a:rPr lang="tr-TR" sz="3200" dirty="0" smtClean="0">
                <a:latin typeface="Times New Roman" pitchFamily="18" charset="0"/>
                <a:cs typeface="Times New Roman" pitchFamily="18" charset="0"/>
              </a:rPr>
              <a:t>u amaçlar doğrultusunda</a:t>
            </a:r>
          </a:p>
          <a:p>
            <a:pPr>
              <a:buFont typeface="Arial" charset="0"/>
              <a:buChar char="•"/>
            </a:pPr>
            <a:r>
              <a:rPr lang="tr-TR" sz="3200" dirty="0" smtClean="0">
                <a:latin typeface="Times New Roman" pitchFamily="18" charset="0"/>
                <a:cs typeface="Times New Roman" pitchFamily="18" charset="0"/>
              </a:rPr>
              <a:t>Hastanın IV mayi hızı dikkatle izlenir</a:t>
            </a:r>
          </a:p>
          <a:p>
            <a:pPr>
              <a:buFont typeface="Arial" charset="0"/>
              <a:buChar char="•"/>
            </a:pPr>
            <a:r>
              <a:rPr lang="tr-TR" sz="3200" dirty="0" smtClean="0">
                <a:latin typeface="Times New Roman" pitchFamily="18" charset="0"/>
                <a:cs typeface="Times New Roman" pitchFamily="18" charset="0"/>
              </a:rPr>
              <a:t>Aldığı-çıkardığı dikkatle izlenir</a:t>
            </a:r>
          </a:p>
          <a:p>
            <a:pPr>
              <a:buFont typeface="Arial" charset="0"/>
              <a:buChar char="•"/>
            </a:pPr>
            <a:r>
              <a:rPr lang="tr-TR" sz="3200" dirty="0" smtClean="0">
                <a:latin typeface="Times New Roman" pitchFamily="18" charset="0"/>
                <a:cs typeface="Times New Roman" pitchFamily="18" charset="0"/>
              </a:rPr>
              <a:t>Beden ısısı iki saatte bir ölçülür</a:t>
            </a:r>
          </a:p>
          <a:p>
            <a:pPr>
              <a:buFont typeface="Arial" charset="0"/>
              <a:buChar char="•"/>
            </a:pPr>
            <a:r>
              <a:rPr lang="tr-TR" sz="3200" dirty="0" smtClean="0">
                <a:latin typeface="Times New Roman" pitchFamily="18" charset="0"/>
                <a:cs typeface="Times New Roman" pitchFamily="18" charset="0"/>
              </a:rPr>
              <a:t>Mümkünse hasta tartılır</a:t>
            </a:r>
          </a:p>
          <a:p>
            <a:pPr>
              <a:buFont typeface="Arial" charset="0"/>
              <a:buChar char="•"/>
            </a:pPr>
            <a:r>
              <a:rPr lang="tr-TR" sz="3200" b="1" dirty="0" smtClean="0">
                <a:solidFill>
                  <a:schemeClr val="accent2"/>
                </a:solidFill>
                <a:latin typeface="Times New Roman" pitchFamily="18" charset="0"/>
                <a:cs typeface="Times New Roman" pitchFamily="18" charset="0"/>
              </a:rPr>
              <a:t>Saatte 25 ml veya 24 saatte 500 ml den az idrar hekime rapor edilir. ABY belirtisi!!!</a:t>
            </a:r>
          </a:p>
          <a:p>
            <a:pPr>
              <a:buNone/>
            </a:pPr>
            <a:endParaRPr lang="tr-TR" sz="2800" b="1" dirty="0" smtClean="0">
              <a:solidFill>
                <a:schemeClr val="accent2"/>
              </a:solidFill>
              <a:latin typeface="Times New Roman" pitchFamily="18" charset="0"/>
              <a:cs typeface="Times New Roman" pitchFamily="18" charset="0"/>
            </a:endParaRP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a:xfrm>
            <a:off x="395536" y="260648"/>
            <a:ext cx="8291264" cy="6120680"/>
          </a:xfrm>
        </p:spPr>
        <p:txBody>
          <a:bodyPr>
            <a:noAutofit/>
          </a:bodyPr>
          <a:lstStyle/>
          <a:p>
            <a:pPr>
              <a:buNone/>
            </a:pPr>
            <a:r>
              <a:rPr lang="tr-TR" sz="2800" b="1" dirty="0" smtClean="0">
                <a:latin typeface="Times New Roman" pitchFamily="18" charset="0"/>
                <a:cs typeface="Times New Roman" pitchFamily="18" charset="0"/>
              </a:rPr>
              <a:t>   </a:t>
            </a:r>
            <a:r>
              <a:rPr lang="tr-TR" sz="2800" b="1" dirty="0" err="1" smtClean="0">
                <a:latin typeface="Times New Roman" pitchFamily="18" charset="0"/>
                <a:cs typeface="Times New Roman" pitchFamily="18" charset="0"/>
              </a:rPr>
              <a:t>Hipoozmolar</a:t>
            </a:r>
            <a:r>
              <a:rPr lang="tr-TR" sz="2800" b="1" dirty="0" smtClean="0">
                <a:latin typeface="Times New Roman" pitchFamily="18" charset="0"/>
                <a:cs typeface="Times New Roman" pitchFamily="18" charset="0"/>
              </a:rPr>
              <a:t> Dengesizlik</a:t>
            </a:r>
          </a:p>
          <a:p>
            <a:pPr>
              <a:buNone/>
            </a:pPr>
            <a:r>
              <a:rPr lang="tr-TR" sz="2800" dirty="0" smtClean="0">
                <a:latin typeface="Times New Roman" pitchFamily="18" charset="0"/>
                <a:cs typeface="Times New Roman" pitchFamily="18" charset="0"/>
              </a:rPr>
              <a:t>   Su fazlalığı veya </a:t>
            </a:r>
            <a:r>
              <a:rPr lang="tr-TR" sz="2800" dirty="0" err="1" smtClean="0">
                <a:latin typeface="Times New Roman" pitchFamily="18" charset="0"/>
                <a:cs typeface="Times New Roman" pitchFamily="18" charset="0"/>
              </a:rPr>
              <a:t>Na</a:t>
            </a:r>
            <a:r>
              <a:rPr lang="tr-TR" sz="2800" baseline="30000" dirty="0" smtClean="0">
                <a:latin typeface="Times New Roman" pitchFamily="18" charset="0"/>
                <a:cs typeface="Times New Roman" pitchFamily="18" charset="0"/>
              </a:rPr>
              <a:t>+</a:t>
            </a:r>
            <a:r>
              <a:rPr lang="tr-TR" sz="2800" dirty="0" smtClean="0">
                <a:latin typeface="Times New Roman" pitchFamily="18" charset="0"/>
                <a:cs typeface="Times New Roman" pitchFamily="18" charset="0"/>
              </a:rPr>
              <a:t> azlığı sonucunda ortaya çıkar. Bazen </a:t>
            </a:r>
            <a:r>
              <a:rPr lang="tr-TR" sz="2800" dirty="0" err="1" smtClean="0">
                <a:latin typeface="Times New Roman" pitchFamily="18" charset="0"/>
                <a:cs typeface="Times New Roman" pitchFamily="18" charset="0"/>
              </a:rPr>
              <a:t>Na</a:t>
            </a:r>
            <a:r>
              <a:rPr lang="tr-TR" sz="2800" dirty="0" smtClean="0">
                <a:latin typeface="Times New Roman" pitchFamily="18" charset="0"/>
                <a:cs typeface="Times New Roman" pitchFamily="18" charset="0"/>
              </a:rPr>
              <a:t> normal olduğu halde </a:t>
            </a:r>
            <a:r>
              <a:rPr lang="tr-TR" sz="2800" dirty="0" err="1" smtClean="0">
                <a:latin typeface="Times New Roman" pitchFamily="18" charset="0"/>
                <a:cs typeface="Times New Roman" pitchFamily="18" charset="0"/>
              </a:rPr>
              <a:t>hipoozmolar</a:t>
            </a:r>
            <a:r>
              <a:rPr lang="tr-TR" sz="2800" dirty="0" smtClean="0">
                <a:latin typeface="Times New Roman" pitchFamily="18" charset="0"/>
                <a:cs typeface="Times New Roman" pitchFamily="18" charset="0"/>
              </a:rPr>
              <a:t> dengesizlik görülebilir.Bunun nedeni’</a:t>
            </a:r>
            <a:r>
              <a:rPr lang="tr-TR" sz="2800" dirty="0" smtClean="0"/>
              <a:t> </a:t>
            </a:r>
            <a:r>
              <a:rPr lang="tr-TR" sz="2800" dirty="0" err="1" smtClean="0">
                <a:latin typeface="Times New Roman" pitchFamily="18" charset="0"/>
                <a:cs typeface="Times New Roman" pitchFamily="18" charset="0"/>
              </a:rPr>
              <a:t>Na</a:t>
            </a:r>
            <a:r>
              <a:rPr lang="tr-TR" sz="2800" baseline="30000" dirty="0" smtClean="0">
                <a:latin typeface="Times New Roman" pitchFamily="18" charset="0"/>
                <a:cs typeface="Times New Roman" pitchFamily="18" charset="0"/>
              </a:rPr>
              <a:t>+</a:t>
            </a:r>
            <a:r>
              <a:rPr lang="tr-TR" sz="2800" dirty="0" smtClean="0">
                <a:latin typeface="Times New Roman" pitchFamily="18" charset="0"/>
                <a:cs typeface="Times New Roman" pitchFamily="18" charset="0"/>
              </a:rPr>
              <a:t> </a:t>
            </a:r>
            <a:r>
              <a:rPr lang="tr-TR" sz="2800" dirty="0" err="1" smtClean="0">
                <a:latin typeface="Times New Roman" pitchFamily="18" charset="0"/>
                <a:cs typeface="Times New Roman" pitchFamily="18" charset="0"/>
              </a:rPr>
              <a:t>nın</a:t>
            </a:r>
            <a:r>
              <a:rPr lang="tr-TR" sz="2800" dirty="0" smtClean="0">
                <a:latin typeface="Times New Roman" pitchFamily="18" charset="0"/>
                <a:cs typeface="Times New Roman" pitchFamily="18" charset="0"/>
              </a:rPr>
              <a:t> fazla suda </a:t>
            </a:r>
            <a:r>
              <a:rPr lang="tr-TR" sz="2800" dirty="0" err="1" smtClean="0">
                <a:latin typeface="Times New Roman" pitchFamily="18" charset="0"/>
                <a:cs typeface="Times New Roman" pitchFamily="18" charset="0"/>
              </a:rPr>
              <a:t>dilüe</a:t>
            </a:r>
            <a:r>
              <a:rPr lang="tr-TR" sz="2800" dirty="0" smtClean="0">
                <a:latin typeface="Times New Roman" pitchFamily="18" charset="0"/>
                <a:cs typeface="Times New Roman" pitchFamily="18" charset="0"/>
              </a:rPr>
              <a:t> olmasıdır.</a:t>
            </a:r>
          </a:p>
          <a:p>
            <a:pPr>
              <a:buNone/>
            </a:pPr>
            <a:r>
              <a:rPr lang="tr-TR" sz="2800" dirty="0" smtClean="0">
                <a:latin typeface="Times New Roman" pitchFamily="18" charset="0"/>
                <a:cs typeface="Times New Roman" pitchFamily="18" charset="0"/>
              </a:rPr>
              <a:t>    Belirti ve Bulgular: Susama hissi kaybolur.Böbrekler sağlıklı ise </a:t>
            </a:r>
            <a:r>
              <a:rPr lang="tr-TR" sz="2800" dirty="0" err="1" smtClean="0">
                <a:latin typeface="Times New Roman" pitchFamily="18" charset="0"/>
                <a:cs typeface="Times New Roman" pitchFamily="18" charset="0"/>
              </a:rPr>
              <a:t>poliüri</a:t>
            </a:r>
            <a:r>
              <a:rPr lang="tr-TR" sz="2800" dirty="0" smtClean="0">
                <a:latin typeface="Times New Roman" pitchFamily="18" charset="0"/>
                <a:cs typeface="Times New Roman" pitchFamily="18" charset="0"/>
              </a:rPr>
              <a:t>, sağlıksız ise </a:t>
            </a:r>
            <a:r>
              <a:rPr lang="tr-TR" sz="2800" dirty="0" err="1" smtClean="0">
                <a:latin typeface="Times New Roman" pitchFamily="18" charset="0"/>
                <a:cs typeface="Times New Roman" pitchFamily="18" charset="0"/>
              </a:rPr>
              <a:t>oligüri</a:t>
            </a:r>
            <a:r>
              <a:rPr lang="tr-TR" sz="2800" dirty="0" smtClean="0">
                <a:latin typeface="Times New Roman" pitchFamily="18" charset="0"/>
                <a:cs typeface="Times New Roman" pitchFamily="18" charset="0"/>
              </a:rPr>
              <a:t> görülür.Hasta </a:t>
            </a:r>
            <a:r>
              <a:rPr lang="tr-TR" sz="2800" dirty="0" err="1" smtClean="0">
                <a:latin typeface="Times New Roman" pitchFamily="18" charset="0"/>
                <a:cs typeface="Times New Roman" pitchFamily="18" charset="0"/>
              </a:rPr>
              <a:t>irritabldır</a:t>
            </a:r>
            <a:r>
              <a:rPr lang="tr-TR" sz="2800" dirty="0" smtClean="0">
                <a:latin typeface="Times New Roman" pitchFamily="18" charset="0"/>
                <a:cs typeface="Times New Roman" pitchFamily="18" charset="0"/>
              </a:rPr>
              <a:t>. </a:t>
            </a:r>
            <a:r>
              <a:rPr lang="tr-TR" sz="2800" dirty="0" err="1" smtClean="0">
                <a:latin typeface="Times New Roman" pitchFamily="18" charset="0"/>
                <a:cs typeface="Times New Roman" pitchFamily="18" charset="0"/>
              </a:rPr>
              <a:t>Mental</a:t>
            </a:r>
            <a:r>
              <a:rPr lang="tr-TR" sz="2800" dirty="0" smtClean="0">
                <a:latin typeface="Times New Roman" pitchFamily="18" charset="0"/>
                <a:cs typeface="Times New Roman" pitchFamily="18" charset="0"/>
              </a:rPr>
              <a:t> bozukluk,oryantasyon bozukluğu, </a:t>
            </a:r>
            <a:r>
              <a:rPr lang="tr-TR" sz="2800" dirty="0" err="1" smtClean="0">
                <a:latin typeface="Times New Roman" pitchFamily="18" charset="0"/>
                <a:cs typeface="Times New Roman" pitchFamily="18" charset="0"/>
              </a:rPr>
              <a:t>konvulsiyon</a:t>
            </a:r>
            <a:r>
              <a:rPr lang="tr-TR" sz="2800" dirty="0" smtClean="0">
                <a:latin typeface="Times New Roman" pitchFamily="18" charset="0"/>
                <a:cs typeface="Times New Roman" pitchFamily="18" charset="0"/>
              </a:rPr>
              <a:t> ve koma,bulantı,kusma,halsizlik,</a:t>
            </a:r>
            <a:r>
              <a:rPr lang="tr-TR" sz="2800" dirty="0" err="1" smtClean="0">
                <a:latin typeface="Times New Roman" pitchFamily="18" charset="0"/>
                <a:cs typeface="Times New Roman" pitchFamily="18" charset="0"/>
              </a:rPr>
              <a:t>adele</a:t>
            </a:r>
            <a:r>
              <a:rPr lang="tr-TR" sz="2800" dirty="0" smtClean="0">
                <a:latin typeface="Times New Roman" pitchFamily="18" charset="0"/>
                <a:cs typeface="Times New Roman" pitchFamily="18" charset="0"/>
              </a:rPr>
              <a:t> </a:t>
            </a:r>
            <a:r>
              <a:rPr lang="tr-TR" sz="2800" dirty="0" err="1" smtClean="0">
                <a:latin typeface="Times New Roman" pitchFamily="18" charset="0"/>
                <a:cs typeface="Times New Roman" pitchFamily="18" charset="0"/>
              </a:rPr>
              <a:t>seyirmeleri</a:t>
            </a:r>
            <a:r>
              <a:rPr lang="tr-TR" sz="2800" dirty="0" smtClean="0">
                <a:latin typeface="Times New Roman" pitchFamily="18" charset="0"/>
                <a:cs typeface="Times New Roman" pitchFamily="18" charset="0"/>
              </a:rPr>
              <a:t> görülür. Serum</a:t>
            </a:r>
            <a:r>
              <a:rPr lang="tr-TR" sz="2800" dirty="0" smtClean="0"/>
              <a:t> </a:t>
            </a:r>
            <a:r>
              <a:rPr lang="tr-TR" sz="2800" dirty="0" err="1" smtClean="0">
                <a:latin typeface="Times New Roman" pitchFamily="18" charset="0"/>
                <a:cs typeface="Times New Roman" pitchFamily="18" charset="0"/>
              </a:rPr>
              <a:t>Na</a:t>
            </a:r>
            <a:r>
              <a:rPr lang="tr-TR" sz="2800" baseline="30000" dirty="0" smtClean="0">
                <a:latin typeface="Times New Roman" pitchFamily="18" charset="0"/>
                <a:cs typeface="Times New Roman" pitchFamily="18" charset="0"/>
              </a:rPr>
              <a:t>+</a:t>
            </a:r>
            <a:r>
              <a:rPr lang="tr-TR" sz="2800" dirty="0" smtClean="0">
                <a:latin typeface="Times New Roman" pitchFamily="18" charset="0"/>
                <a:cs typeface="Times New Roman" pitchFamily="18" charset="0"/>
              </a:rPr>
              <a:t> değeri 120mEq/</a:t>
            </a:r>
            <a:r>
              <a:rPr lang="tr-TR" sz="2800" dirty="0" err="1" smtClean="0">
                <a:latin typeface="Times New Roman" pitchFamily="18" charset="0"/>
                <a:cs typeface="Times New Roman" pitchFamily="18" charset="0"/>
              </a:rPr>
              <a:t>L’nin</a:t>
            </a:r>
            <a:r>
              <a:rPr lang="tr-TR" sz="2800" dirty="0" smtClean="0">
                <a:latin typeface="Times New Roman" pitchFamily="18" charset="0"/>
                <a:cs typeface="Times New Roman" pitchFamily="18" charset="0"/>
              </a:rPr>
              <a:t> altına düşmüştür.</a:t>
            </a:r>
          </a:p>
          <a:p>
            <a:pPr>
              <a:buNone/>
            </a:pPr>
            <a:r>
              <a:rPr lang="tr-TR" sz="2800" dirty="0" smtClean="0">
                <a:latin typeface="Times New Roman" pitchFamily="18" charset="0"/>
                <a:cs typeface="Times New Roman" pitchFamily="18" charset="0"/>
              </a:rPr>
              <a:t>    Tedavi: IV ve ağızdan sıvı alımı kısıtlanır.Beyin ödemi şiddetli ise ve hastada böbrek problemi yoksa </a:t>
            </a:r>
            <a:r>
              <a:rPr lang="tr-TR" sz="2800" dirty="0" err="1" smtClean="0">
                <a:latin typeface="Times New Roman" pitchFamily="18" charset="0"/>
                <a:cs typeface="Times New Roman" pitchFamily="18" charset="0"/>
              </a:rPr>
              <a:t>hipertonik</a:t>
            </a:r>
            <a:r>
              <a:rPr lang="tr-TR" sz="2800" dirty="0" smtClean="0">
                <a:latin typeface="Times New Roman" pitchFamily="18" charset="0"/>
                <a:cs typeface="Times New Roman" pitchFamily="18" charset="0"/>
              </a:rPr>
              <a:t> </a:t>
            </a:r>
            <a:r>
              <a:rPr lang="tr-TR" sz="2800" dirty="0" err="1" smtClean="0">
                <a:latin typeface="Times New Roman" pitchFamily="18" charset="0"/>
                <a:cs typeface="Times New Roman" pitchFamily="18" charset="0"/>
              </a:rPr>
              <a:t>NaCl</a:t>
            </a:r>
            <a:r>
              <a:rPr lang="tr-TR" sz="2800" dirty="0" smtClean="0">
                <a:latin typeface="Times New Roman" pitchFamily="18" charset="0"/>
                <a:cs typeface="Times New Roman" pitchFamily="18" charset="0"/>
              </a:rPr>
              <a:t> IV yolla verilir. </a:t>
            </a:r>
          </a:p>
          <a:p>
            <a:pPr>
              <a:buNone/>
            </a:pPr>
            <a:endParaRPr lang="tr-TR" sz="2800" b="1" dirty="0" smtClean="0">
              <a:latin typeface="Times New Roman" pitchFamily="18" charset="0"/>
              <a:cs typeface="Times New Roman" pitchFamily="18" charset="0"/>
            </a:endParaRPr>
          </a:p>
          <a:p>
            <a:pPr>
              <a:buNone/>
            </a:pPr>
            <a:r>
              <a:rPr lang="tr-TR" sz="2800" b="1" dirty="0" smtClean="0">
                <a:latin typeface="Times New Roman" pitchFamily="18" charset="0"/>
                <a:cs typeface="Times New Roman" pitchFamily="18" charset="0"/>
              </a:rPr>
              <a:t> </a:t>
            </a:r>
            <a:endParaRPr lang="tr-TR" sz="2800" b="1" dirty="0" smtClean="0">
              <a:solidFill>
                <a:schemeClr val="accent2"/>
              </a:solidFill>
              <a:latin typeface="Times New Roman" pitchFamily="18" charset="0"/>
              <a:cs typeface="Times New Roman" pitchFamily="18" charset="0"/>
            </a:endParaRP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a:xfrm>
            <a:off x="395536" y="260648"/>
            <a:ext cx="8291264" cy="6120680"/>
          </a:xfrm>
        </p:spPr>
        <p:txBody>
          <a:bodyPr>
            <a:noAutofit/>
          </a:bodyPr>
          <a:lstStyle/>
          <a:p>
            <a:pPr>
              <a:buNone/>
            </a:pPr>
            <a:r>
              <a:rPr lang="tr-TR" sz="2800" dirty="0" smtClean="0">
                <a:latin typeface="Times New Roman" pitchFamily="18" charset="0"/>
                <a:cs typeface="Times New Roman" pitchFamily="18" charset="0"/>
              </a:rPr>
              <a:t>Klinik bakım sırasında;</a:t>
            </a:r>
          </a:p>
          <a:p>
            <a:pPr>
              <a:buFont typeface="Arial" charset="0"/>
              <a:buChar char="•"/>
            </a:pPr>
            <a:r>
              <a:rPr lang="tr-TR" sz="2800" dirty="0" smtClean="0">
                <a:latin typeface="Times New Roman" pitchFamily="18" charset="0"/>
                <a:cs typeface="Times New Roman" pitchFamily="18" charset="0"/>
              </a:rPr>
              <a:t>IV sıvı takibi yapılır,</a:t>
            </a:r>
          </a:p>
          <a:p>
            <a:pPr>
              <a:buFont typeface="Arial" charset="0"/>
              <a:buChar char="•"/>
            </a:pPr>
            <a:r>
              <a:rPr lang="tr-TR" sz="2800" dirty="0" smtClean="0">
                <a:latin typeface="Times New Roman" pitchFamily="18" charset="0"/>
                <a:cs typeface="Times New Roman" pitchFamily="18" charset="0"/>
              </a:rPr>
              <a:t>Aldığı-çıkardığı sıvılar izlenir,</a:t>
            </a:r>
          </a:p>
          <a:p>
            <a:pPr>
              <a:buFont typeface="Arial" charset="0"/>
              <a:buChar char="•"/>
            </a:pPr>
            <a:r>
              <a:rPr lang="tr-TR" sz="2800" dirty="0" err="1" smtClean="0">
                <a:latin typeface="Times New Roman" pitchFamily="18" charset="0"/>
                <a:cs typeface="Times New Roman" pitchFamily="18" charset="0"/>
              </a:rPr>
              <a:t>Hipetonik</a:t>
            </a:r>
            <a:r>
              <a:rPr lang="tr-TR" sz="2800" dirty="0" smtClean="0">
                <a:latin typeface="Times New Roman" pitchFamily="18" charset="0"/>
                <a:cs typeface="Times New Roman" pitchFamily="18" charset="0"/>
              </a:rPr>
              <a:t> </a:t>
            </a:r>
            <a:r>
              <a:rPr lang="tr-TR" sz="2800" dirty="0" err="1" smtClean="0">
                <a:latin typeface="Times New Roman" pitchFamily="18" charset="0"/>
                <a:cs typeface="Times New Roman" pitchFamily="18" charset="0"/>
              </a:rPr>
              <a:t>solusyon</a:t>
            </a:r>
            <a:r>
              <a:rPr lang="tr-TR" sz="2800" dirty="0" smtClean="0">
                <a:latin typeface="Times New Roman" pitchFamily="18" charset="0"/>
                <a:cs typeface="Times New Roman" pitchFamily="18" charset="0"/>
              </a:rPr>
              <a:t> veriliyorsa </a:t>
            </a:r>
            <a:r>
              <a:rPr lang="tr-TR" sz="2800" dirty="0" err="1" smtClean="0">
                <a:latin typeface="Times New Roman" pitchFamily="18" charset="0"/>
                <a:cs typeface="Times New Roman" pitchFamily="18" charset="0"/>
              </a:rPr>
              <a:t>Na</a:t>
            </a:r>
            <a:r>
              <a:rPr lang="tr-TR" sz="2800" dirty="0" smtClean="0">
                <a:latin typeface="Times New Roman" pitchFamily="18" charset="0"/>
                <a:cs typeface="Times New Roman" pitchFamily="18" charset="0"/>
              </a:rPr>
              <a:t> fazlalığı belirtileri açısından hasta izlenir,</a:t>
            </a:r>
          </a:p>
          <a:p>
            <a:pPr>
              <a:buFont typeface="Arial" charset="0"/>
              <a:buChar char="•"/>
            </a:pPr>
            <a:r>
              <a:rPr lang="tr-TR" sz="2800" dirty="0" smtClean="0">
                <a:latin typeface="Times New Roman" pitchFamily="18" charset="0"/>
                <a:cs typeface="Times New Roman" pitchFamily="18" charset="0"/>
              </a:rPr>
              <a:t> Dolaşım yüklenmesi belirtileri açısından hasta izlenir.</a:t>
            </a:r>
          </a:p>
          <a:p>
            <a:pPr>
              <a:buNone/>
            </a:pPr>
            <a:r>
              <a:rPr lang="tr-TR" sz="2800" b="1" dirty="0" smtClean="0">
                <a:latin typeface="Times New Roman" pitchFamily="18" charset="0"/>
                <a:cs typeface="Times New Roman" pitchFamily="18" charset="0"/>
              </a:rPr>
              <a:t>   </a:t>
            </a:r>
            <a:r>
              <a:rPr lang="tr-TR" sz="2800" b="1" dirty="0" err="1" smtClean="0">
                <a:latin typeface="Times New Roman" pitchFamily="18" charset="0"/>
                <a:cs typeface="Times New Roman" pitchFamily="18" charset="0"/>
              </a:rPr>
              <a:t>Volum</a:t>
            </a:r>
            <a:r>
              <a:rPr lang="tr-TR" sz="2800" b="1" dirty="0" smtClean="0">
                <a:latin typeface="Times New Roman" pitchFamily="18" charset="0"/>
                <a:cs typeface="Times New Roman" pitchFamily="18" charset="0"/>
              </a:rPr>
              <a:t> Dengesizlikleri</a:t>
            </a:r>
          </a:p>
          <a:p>
            <a:pPr>
              <a:buNone/>
            </a:pPr>
            <a:r>
              <a:rPr lang="tr-TR" sz="2800" b="1" dirty="0" smtClean="0">
                <a:latin typeface="Times New Roman" pitchFamily="18" charset="0"/>
                <a:cs typeface="Times New Roman" pitchFamily="18" charset="0"/>
              </a:rPr>
              <a:t>   </a:t>
            </a:r>
            <a:r>
              <a:rPr lang="tr-TR" sz="2800" dirty="0" err="1" smtClean="0">
                <a:latin typeface="Times New Roman" pitchFamily="18" charset="0"/>
                <a:cs typeface="Times New Roman" pitchFamily="18" charset="0"/>
              </a:rPr>
              <a:t>İzotonik</a:t>
            </a:r>
            <a:r>
              <a:rPr lang="tr-TR" sz="2800" dirty="0" smtClean="0">
                <a:latin typeface="Times New Roman" pitchFamily="18" charset="0"/>
                <a:cs typeface="Times New Roman" pitchFamily="18" charset="0"/>
              </a:rPr>
              <a:t> dengesizlikler de denir. </a:t>
            </a:r>
            <a:r>
              <a:rPr lang="tr-TR" sz="2800" dirty="0" err="1" smtClean="0">
                <a:latin typeface="Times New Roman" pitchFamily="18" charset="0"/>
                <a:cs typeface="Times New Roman" pitchFamily="18" charset="0"/>
              </a:rPr>
              <a:t>Na</a:t>
            </a:r>
            <a:r>
              <a:rPr lang="tr-TR" sz="2800" dirty="0" smtClean="0">
                <a:latin typeface="Times New Roman" pitchFamily="18" charset="0"/>
                <a:cs typeface="Times New Roman" pitchFamily="18" charset="0"/>
              </a:rPr>
              <a:t> ve su bir arada azalır ya da çoğalır. Bu da direkt olarak </a:t>
            </a:r>
            <a:r>
              <a:rPr lang="tr-TR" sz="2800" dirty="0" err="1" smtClean="0">
                <a:latin typeface="Times New Roman" pitchFamily="18" charset="0"/>
                <a:cs typeface="Times New Roman" pitchFamily="18" charset="0"/>
              </a:rPr>
              <a:t>ekstraselüler</a:t>
            </a:r>
            <a:r>
              <a:rPr lang="tr-TR" sz="2800" dirty="0" smtClean="0">
                <a:latin typeface="Times New Roman" pitchFamily="18" charset="0"/>
                <a:cs typeface="Times New Roman" pitchFamily="18" charset="0"/>
              </a:rPr>
              <a:t> sıvı hacminin artması ve azalmasıyla ilgilidir. </a:t>
            </a:r>
            <a:r>
              <a:rPr lang="tr-TR" sz="2800" dirty="0" err="1" smtClean="0">
                <a:latin typeface="Times New Roman" pitchFamily="18" charset="0"/>
                <a:cs typeface="Times New Roman" pitchFamily="18" charset="0"/>
              </a:rPr>
              <a:t>Ektraselüler</a:t>
            </a:r>
            <a:r>
              <a:rPr lang="tr-TR" sz="2800" dirty="0" smtClean="0">
                <a:latin typeface="Times New Roman" pitchFamily="18" charset="0"/>
                <a:cs typeface="Times New Roman" pitchFamily="18" charset="0"/>
              </a:rPr>
              <a:t> sıvı </a:t>
            </a:r>
            <a:r>
              <a:rPr lang="tr-TR" sz="2800" dirty="0" err="1" smtClean="0">
                <a:latin typeface="Times New Roman" pitchFamily="18" charset="0"/>
                <a:cs typeface="Times New Roman" pitchFamily="18" charset="0"/>
              </a:rPr>
              <a:t>hacmı</a:t>
            </a:r>
            <a:r>
              <a:rPr lang="tr-TR" sz="2800" dirty="0" smtClean="0">
                <a:latin typeface="Times New Roman" pitchFamily="18" charset="0"/>
                <a:cs typeface="Times New Roman" pitchFamily="18" charset="0"/>
              </a:rPr>
              <a:t> artarsa dolaşım yüklenir ve ödem olur. Azaldığında ise </a:t>
            </a:r>
            <a:r>
              <a:rPr lang="tr-TR" sz="2800" dirty="0" err="1" smtClean="0">
                <a:latin typeface="Times New Roman" pitchFamily="18" charset="0"/>
                <a:cs typeface="Times New Roman" pitchFamily="18" charset="0"/>
              </a:rPr>
              <a:t>dehidratasyon</a:t>
            </a:r>
            <a:r>
              <a:rPr lang="tr-TR" sz="2800" dirty="0" smtClean="0">
                <a:latin typeface="Times New Roman" pitchFamily="18" charset="0"/>
                <a:cs typeface="Times New Roman" pitchFamily="18" charset="0"/>
              </a:rPr>
              <a:t> ve dolaşım yetmezliği ortaya çıkar.</a:t>
            </a:r>
          </a:p>
          <a:p>
            <a:pPr>
              <a:buNone/>
            </a:pPr>
            <a:r>
              <a:rPr lang="tr-TR" sz="2800" b="1" dirty="0" smtClean="0">
                <a:latin typeface="Times New Roman" pitchFamily="18" charset="0"/>
                <a:cs typeface="Times New Roman" pitchFamily="18" charset="0"/>
              </a:rPr>
              <a:t> </a:t>
            </a:r>
            <a:endParaRPr lang="tr-TR" sz="2800" b="1" dirty="0" smtClean="0">
              <a:solidFill>
                <a:schemeClr val="accent2"/>
              </a:solidFill>
              <a:latin typeface="Times New Roman" pitchFamily="18" charset="0"/>
              <a:cs typeface="Times New Roman" pitchFamily="18" charset="0"/>
            </a:endParaRP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a:xfrm>
            <a:off x="395536" y="260648"/>
            <a:ext cx="8291264" cy="6120680"/>
          </a:xfrm>
        </p:spPr>
        <p:txBody>
          <a:bodyPr>
            <a:noAutofit/>
          </a:bodyPr>
          <a:lstStyle/>
          <a:p>
            <a:pPr>
              <a:buNone/>
            </a:pPr>
            <a:r>
              <a:rPr lang="tr-TR" sz="2800" b="1" dirty="0" smtClean="0">
                <a:solidFill>
                  <a:schemeClr val="accent2"/>
                </a:solidFill>
                <a:latin typeface="Times New Roman" pitchFamily="18" charset="0"/>
                <a:cs typeface="Times New Roman" pitchFamily="18" charset="0"/>
              </a:rPr>
              <a:t>   Potasyum(K) Dengesizlikleri </a:t>
            </a:r>
          </a:p>
          <a:p>
            <a:pPr>
              <a:buNone/>
            </a:pPr>
            <a:r>
              <a:rPr lang="tr-TR" sz="2800" dirty="0" smtClean="0">
                <a:latin typeface="Times New Roman" pitchFamily="18" charset="0"/>
                <a:cs typeface="Times New Roman" pitchFamily="18" charset="0"/>
              </a:rPr>
              <a:t>   K hücre içi sıvıların en önemli iyonudur.Hücre içinde 141mEq/L hücre dışında ise 3.5-5mEq/l değerinde bulunur. Hücre bütünlüğünü bozan herhangi bir durum K da önemli dengesizliklere yol açar.Potasyum dengesi bozulduğunda;</a:t>
            </a:r>
          </a:p>
          <a:p>
            <a:pPr>
              <a:buNone/>
            </a:pPr>
            <a:r>
              <a:rPr lang="tr-TR" sz="2800" dirty="0" smtClean="0">
                <a:latin typeface="Times New Roman" pitchFamily="18" charset="0"/>
                <a:cs typeface="Times New Roman" pitchFamily="18" charset="0"/>
              </a:rPr>
              <a:t> *kardiyak *</a:t>
            </a:r>
            <a:r>
              <a:rPr lang="tr-TR" sz="2800" dirty="0" err="1" smtClean="0">
                <a:latin typeface="Times New Roman" pitchFamily="18" charset="0"/>
                <a:cs typeface="Times New Roman" pitchFamily="18" charset="0"/>
              </a:rPr>
              <a:t>selüler</a:t>
            </a:r>
            <a:r>
              <a:rPr lang="tr-TR" sz="2800" dirty="0" smtClean="0">
                <a:latin typeface="Times New Roman" pitchFamily="18" charset="0"/>
                <a:cs typeface="Times New Roman" pitchFamily="18" charset="0"/>
              </a:rPr>
              <a:t>  *</a:t>
            </a:r>
            <a:r>
              <a:rPr lang="tr-TR" sz="2800" dirty="0" err="1" smtClean="0">
                <a:latin typeface="Times New Roman" pitchFamily="18" charset="0"/>
                <a:cs typeface="Times New Roman" pitchFamily="18" charset="0"/>
              </a:rPr>
              <a:t>nöromuskuler</a:t>
            </a:r>
            <a:r>
              <a:rPr lang="tr-TR" sz="2800" dirty="0" smtClean="0">
                <a:latin typeface="Times New Roman" pitchFamily="18" charset="0"/>
                <a:cs typeface="Times New Roman" pitchFamily="18" charset="0"/>
              </a:rPr>
              <a:t> fonksiyonlar etkilenir.</a:t>
            </a:r>
          </a:p>
          <a:p>
            <a:pPr>
              <a:buNone/>
            </a:pPr>
            <a:r>
              <a:rPr lang="tr-TR" sz="2800" dirty="0" smtClean="0">
                <a:latin typeface="Times New Roman" pitchFamily="18" charset="0"/>
                <a:cs typeface="Times New Roman" pitchFamily="18" charset="0"/>
              </a:rPr>
              <a:t>    Azlığına </a:t>
            </a:r>
            <a:r>
              <a:rPr lang="tr-TR" sz="2800" dirty="0" err="1" smtClean="0">
                <a:latin typeface="Times New Roman" pitchFamily="18" charset="0"/>
                <a:cs typeface="Times New Roman" pitchFamily="18" charset="0"/>
              </a:rPr>
              <a:t>hipopotasemi</a:t>
            </a:r>
            <a:r>
              <a:rPr lang="tr-TR" sz="2800" dirty="0" smtClean="0">
                <a:latin typeface="Times New Roman" pitchFamily="18" charset="0"/>
                <a:cs typeface="Times New Roman" pitchFamily="18" charset="0"/>
              </a:rPr>
              <a:t> veya </a:t>
            </a:r>
            <a:r>
              <a:rPr lang="tr-TR" sz="2800" dirty="0" err="1" smtClean="0">
                <a:latin typeface="Times New Roman" pitchFamily="18" charset="0"/>
                <a:cs typeface="Times New Roman" pitchFamily="18" charset="0"/>
              </a:rPr>
              <a:t>hipokalemi</a:t>
            </a:r>
            <a:r>
              <a:rPr lang="tr-TR" sz="2800" dirty="0" smtClean="0">
                <a:latin typeface="Times New Roman" pitchFamily="18" charset="0"/>
                <a:cs typeface="Times New Roman" pitchFamily="18" charset="0"/>
              </a:rPr>
              <a:t> fazlalığına ise </a:t>
            </a:r>
            <a:r>
              <a:rPr lang="tr-TR" sz="2800" dirty="0" err="1" smtClean="0">
                <a:latin typeface="Times New Roman" pitchFamily="18" charset="0"/>
                <a:cs typeface="Times New Roman" pitchFamily="18" charset="0"/>
              </a:rPr>
              <a:t>hiperpotasemi</a:t>
            </a:r>
            <a:r>
              <a:rPr lang="tr-TR" sz="2800" dirty="0" smtClean="0">
                <a:latin typeface="Times New Roman" pitchFamily="18" charset="0"/>
                <a:cs typeface="Times New Roman" pitchFamily="18" charset="0"/>
              </a:rPr>
              <a:t> veya </a:t>
            </a:r>
            <a:r>
              <a:rPr lang="tr-TR" sz="2800" dirty="0" err="1" smtClean="0">
                <a:latin typeface="Times New Roman" pitchFamily="18" charset="0"/>
                <a:cs typeface="Times New Roman" pitchFamily="18" charset="0"/>
              </a:rPr>
              <a:t>hiperkalemi</a:t>
            </a:r>
            <a:r>
              <a:rPr lang="tr-TR" sz="2800" dirty="0" smtClean="0">
                <a:latin typeface="Times New Roman" pitchFamily="18" charset="0"/>
                <a:cs typeface="Times New Roman" pitchFamily="18" charset="0"/>
              </a:rPr>
              <a:t> adı verilir.Her ikisi de öldürücüdür.</a:t>
            </a: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a:xfrm>
            <a:off x="395536" y="116632"/>
            <a:ext cx="8291264" cy="6264696"/>
          </a:xfrm>
        </p:spPr>
        <p:txBody>
          <a:bodyPr>
            <a:noAutofit/>
          </a:bodyPr>
          <a:lstStyle/>
          <a:p>
            <a:pPr>
              <a:buNone/>
            </a:pPr>
            <a:r>
              <a:rPr lang="tr-TR" sz="2800" b="1" dirty="0" smtClean="0">
                <a:solidFill>
                  <a:schemeClr val="accent2"/>
                </a:solidFill>
                <a:latin typeface="Times New Roman" pitchFamily="18" charset="0"/>
                <a:cs typeface="Times New Roman" pitchFamily="18" charset="0"/>
              </a:rPr>
              <a:t>   </a:t>
            </a:r>
            <a:r>
              <a:rPr lang="tr-TR" sz="2800" b="1" dirty="0" err="1" smtClean="0">
                <a:solidFill>
                  <a:schemeClr val="accent2"/>
                </a:solidFill>
                <a:latin typeface="Times New Roman" pitchFamily="18" charset="0"/>
                <a:cs typeface="Times New Roman" pitchFamily="18" charset="0"/>
              </a:rPr>
              <a:t>Hipokalemi</a:t>
            </a:r>
            <a:r>
              <a:rPr lang="tr-TR" sz="2800" b="1" dirty="0" smtClean="0">
                <a:solidFill>
                  <a:schemeClr val="accent2"/>
                </a:solidFill>
                <a:latin typeface="Times New Roman" pitchFamily="18" charset="0"/>
                <a:cs typeface="Times New Roman" pitchFamily="18" charset="0"/>
              </a:rPr>
              <a:t> (</a:t>
            </a:r>
            <a:r>
              <a:rPr lang="tr-TR" sz="2800" b="1" dirty="0" err="1" smtClean="0">
                <a:solidFill>
                  <a:schemeClr val="accent2"/>
                </a:solidFill>
                <a:latin typeface="Times New Roman" pitchFamily="18" charset="0"/>
                <a:cs typeface="Times New Roman" pitchFamily="18" charset="0"/>
              </a:rPr>
              <a:t>Hipopotasemi</a:t>
            </a:r>
            <a:r>
              <a:rPr lang="tr-TR" sz="2800" b="1" dirty="0" smtClean="0">
                <a:solidFill>
                  <a:schemeClr val="accent2"/>
                </a:solidFill>
                <a:latin typeface="Times New Roman" pitchFamily="18" charset="0"/>
                <a:cs typeface="Times New Roman" pitchFamily="18" charset="0"/>
              </a:rPr>
              <a:t>)</a:t>
            </a:r>
          </a:p>
          <a:p>
            <a:pPr>
              <a:buNone/>
            </a:pPr>
            <a:r>
              <a:rPr lang="tr-TR" sz="2800" dirty="0" smtClean="0">
                <a:latin typeface="Times New Roman" pitchFamily="18" charset="0"/>
                <a:cs typeface="Times New Roman" pitchFamily="18" charset="0"/>
              </a:rPr>
              <a:t>   Serum </a:t>
            </a:r>
            <a:r>
              <a:rPr lang="tr-TR" sz="2800" dirty="0" smtClean="0"/>
              <a:t>K</a:t>
            </a:r>
            <a:r>
              <a:rPr lang="tr-TR" sz="2800" baseline="30000" dirty="0" smtClean="0"/>
              <a:t>+ </a:t>
            </a:r>
            <a:r>
              <a:rPr lang="tr-TR" sz="2800" dirty="0" smtClean="0">
                <a:latin typeface="Times New Roman" pitchFamily="18" charset="0"/>
                <a:cs typeface="Times New Roman" pitchFamily="18" charset="0"/>
              </a:rPr>
              <a:t>değerinin 3.5 </a:t>
            </a:r>
            <a:r>
              <a:rPr lang="tr-TR" sz="2800" dirty="0" err="1" smtClean="0">
                <a:latin typeface="Times New Roman" pitchFamily="18" charset="0"/>
                <a:cs typeface="Times New Roman" pitchFamily="18" charset="0"/>
              </a:rPr>
              <a:t>mEq</a:t>
            </a:r>
            <a:r>
              <a:rPr lang="tr-TR" sz="2800" dirty="0" smtClean="0">
                <a:latin typeface="Times New Roman" pitchFamily="18" charset="0"/>
                <a:cs typeface="Times New Roman" pitchFamily="18" charset="0"/>
              </a:rPr>
              <a:t>/</a:t>
            </a:r>
            <a:r>
              <a:rPr lang="tr-TR" sz="2800" dirty="0" err="1" smtClean="0">
                <a:latin typeface="Times New Roman" pitchFamily="18" charset="0"/>
                <a:cs typeface="Times New Roman" pitchFamily="18" charset="0"/>
              </a:rPr>
              <a:t>L’nin</a:t>
            </a:r>
            <a:r>
              <a:rPr lang="tr-TR" sz="2800" dirty="0" smtClean="0">
                <a:latin typeface="Times New Roman" pitchFamily="18" charset="0"/>
                <a:cs typeface="Times New Roman" pitchFamily="18" charset="0"/>
              </a:rPr>
              <a:t> altında olmasıdır. Günlük gereksinim erişkinlerde 40mEq/L </a:t>
            </a:r>
            <a:r>
              <a:rPr lang="tr-TR" sz="2800" dirty="0" err="1" smtClean="0">
                <a:latin typeface="Times New Roman" pitchFamily="18" charset="0"/>
                <a:cs typeface="Times New Roman" pitchFamily="18" charset="0"/>
              </a:rPr>
              <a:t>dir</a:t>
            </a:r>
            <a:r>
              <a:rPr lang="tr-TR" sz="2800" dirty="0" smtClean="0">
                <a:latin typeface="Times New Roman" pitchFamily="18" charset="0"/>
                <a:cs typeface="Times New Roman" pitchFamily="18" charset="0"/>
              </a:rPr>
              <a:t>.</a:t>
            </a:r>
          </a:p>
          <a:p>
            <a:pPr>
              <a:buNone/>
            </a:pPr>
            <a:r>
              <a:rPr lang="tr-TR" sz="2800" dirty="0" smtClean="0">
                <a:latin typeface="Times New Roman" pitchFamily="18" charset="0"/>
                <a:cs typeface="Times New Roman" pitchFamily="18" charset="0"/>
              </a:rPr>
              <a:t>Nedenleri;</a:t>
            </a:r>
          </a:p>
          <a:p>
            <a:pPr>
              <a:buNone/>
            </a:pPr>
            <a:r>
              <a:rPr lang="tr-TR" sz="2800" dirty="0" smtClean="0">
                <a:latin typeface="Times New Roman" pitchFamily="18" charset="0"/>
                <a:cs typeface="Times New Roman" pitchFamily="18" charset="0"/>
              </a:rPr>
              <a:t>Yetersiz K alımı, </a:t>
            </a:r>
            <a:r>
              <a:rPr lang="tr-TR" sz="2800" dirty="0" err="1" smtClean="0">
                <a:latin typeface="Times New Roman" pitchFamily="18" charset="0"/>
                <a:cs typeface="Times New Roman" pitchFamily="18" charset="0"/>
              </a:rPr>
              <a:t>K’nın</a:t>
            </a:r>
            <a:r>
              <a:rPr lang="tr-TR" sz="2800" dirty="0" smtClean="0">
                <a:latin typeface="Times New Roman" pitchFamily="18" charset="0"/>
                <a:cs typeface="Times New Roman" pitchFamily="18" charset="0"/>
              </a:rPr>
              <a:t> fazla kaybı (</a:t>
            </a:r>
            <a:r>
              <a:rPr lang="tr-TR" sz="2800" dirty="0" err="1" smtClean="0">
                <a:latin typeface="Times New Roman" pitchFamily="18" charset="0"/>
                <a:cs typeface="Times New Roman" pitchFamily="18" charset="0"/>
              </a:rPr>
              <a:t>tiazid</a:t>
            </a:r>
            <a:r>
              <a:rPr lang="tr-TR" sz="2800" dirty="0" smtClean="0">
                <a:latin typeface="Times New Roman" pitchFamily="18" charset="0"/>
                <a:cs typeface="Times New Roman" pitchFamily="18" charset="0"/>
              </a:rPr>
              <a:t> grubu </a:t>
            </a:r>
            <a:r>
              <a:rPr lang="tr-TR" sz="2800" dirty="0" err="1" smtClean="0">
                <a:latin typeface="Times New Roman" pitchFamily="18" charset="0"/>
                <a:cs typeface="Times New Roman" pitchFamily="18" charset="0"/>
              </a:rPr>
              <a:t>diüretik</a:t>
            </a:r>
            <a:r>
              <a:rPr lang="tr-TR" sz="2800" dirty="0" smtClean="0">
                <a:latin typeface="Times New Roman" pitchFamily="18" charset="0"/>
                <a:cs typeface="Times New Roman" pitchFamily="18" charset="0"/>
              </a:rPr>
              <a:t>, </a:t>
            </a:r>
            <a:r>
              <a:rPr lang="tr-TR" sz="2800" dirty="0" err="1" smtClean="0">
                <a:latin typeface="Times New Roman" pitchFamily="18" charset="0"/>
                <a:cs typeface="Times New Roman" pitchFamily="18" charset="0"/>
              </a:rPr>
              <a:t>steroid</a:t>
            </a:r>
            <a:r>
              <a:rPr lang="tr-TR" sz="2800" dirty="0" smtClean="0">
                <a:latin typeface="Times New Roman" pitchFamily="18" charset="0"/>
                <a:cs typeface="Times New Roman" pitchFamily="18" charset="0"/>
              </a:rPr>
              <a:t> tedavisi,kusma ve </a:t>
            </a:r>
            <a:r>
              <a:rPr lang="tr-TR" sz="2800" dirty="0" err="1" smtClean="0">
                <a:latin typeface="Times New Roman" pitchFamily="18" charset="0"/>
                <a:cs typeface="Times New Roman" pitchFamily="18" charset="0"/>
              </a:rPr>
              <a:t>diyare</a:t>
            </a:r>
            <a:r>
              <a:rPr lang="tr-TR" sz="2800" dirty="0" smtClean="0">
                <a:latin typeface="Times New Roman" pitchFamily="18" charset="0"/>
                <a:cs typeface="Times New Roman" pitchFamily="18" charset="0"/>
              </a:rPr>
              <a:t>,fazla lavman ve </a:t>
            </a:r>
            <a:r>
              <a:rPr lang="tr-TR" sz="2800" dirty="0" err="1" smtClean="0">
                <a:latin typeface="Times New Roman" pitchFamily="18" charset="0"/>
                <a:cs typeface="Times New Roman" pitchFamily="18" charset="0"/>
              </a:rPr>
              <a:t>laksatif</a:t>
            </a:r>
            <a:r>
              <a:rPr lang="tr-TR" sz="2800" dirty="0" smtClean="0">
                <a:latin typeface="Times New Roman" pitchFamily="18" charset="0"/>
                <a:cs typeface="Times New Roman" pitchFamily="18" charset="0"/>
              </a:rPr>
              <a:t>,)</a:t>
            </a:r>
          </a:p>
          <a:p>
            <a:pPr>
              <a:buNone/>
            </a:pPr>
            <a:r>
              <a:rPr lang="tr-TR" sz="2800" dirty="0" smtClean="0">
                <a:latin typeface="Times New Roman" pitchFamily="18" charset="0"/>
                <a:cs typeface="Times New Roman" pitchFamily="18" charset="0"/>
              </a:rPr>
              <a:t>Belirti ve bulgular: </a:t>
            </a:r>
            <a:r>
              <a:rPr lang="tr-TR" sz="2800" dirty="0" err="1" smtClean="0">
                <a:latin typeface="Times New Roman" pitchFamily="18" charset="0"/>
                <a:cs typeface="Times New Roman" pitchFamily="18" charset="0"/>
              </a:rPr>
              <a:t>Nöromuskuler</a:t>
            </a:r>
            <a:r>
              <a:rPr lang="tr-TR" sz="2800" dirty="0" smtClean="0">
                <a:latin typeface="Times New Roman" pitchFamily="18" charset="0"/>
                <a:cs typeface="Times New Roman" pitchFamily="18" charset="0"/>
              </a:rPr>
              <a:t> </a:t>
            </a:r>
            <a:r>
              <a:rPr lang="tr-TR" sz="2800" dirty="0" err="1" smtClean="0">
                <a:latin typeface="Times New Roman" pitchFamily="18" charset="0"/>
                <a:cs typeface="Times New Roman" pitchFamily="18" charset="0"/>
              </a:rPr>
              <a:t>irritabilitenin</a:t>
            </a:r>
            <a:r>
              <a:rPr lang="tr-TR" sz="2800" dirty="0" smtClean="0">
                <a:latin typeface="Times New Roman" pitchFamily="18" charset="0"/>
                <a:cs typeface="Times New Roman" pitchFamily="18" charset="0"/>
              </a:rPr>
              <a:t> azalmasına bağlı; </a:t>
            </a:r>
            <a:r>
              <a:rPr lang="tr-TR" sz="2800" dirty="0" err="1" smtClean="0">
                <a:latin typeface="Times New Roman" pitchFamily="18" charset="0"/>
                <a:cs typeface="Times New Roman" pitchFamily="18" charset="0"/>
              </a:rPr>
              <a:t>anoreksiya</a:t>
            </a:r>
            <a:r>
              <a:rPr lang="tr-TR" sz="2800" dirty="0" smtClean="0">
                <a:latin typeface="Times New Roman" pitchFamily="18" charset="0"/>
                <a:cs typeface="Times New Roman" pitchFamily="18" charset="0"/>
              </a:rPr>
              <a:t>, halsizlik, </a:t>
            </a:r>
            <a:r>
              <a:rPr lang="tr-TR" sz="2800" dirty="0" err="1" smtClean="0">
                <a:latin typeface="Times New Roman" pitchFamily="18" charset="0"/>
                <a:cs typeface="Times New Roman" pitchFamily="18" charset="0"/>
              </a:rPr>
              <a:t>laterji</a:t>
            </a:r>
            <a:r>
              <a:rPr lang="tr-TR" sz="2800" dirty="0" smtClean="0">
                <a:latin typeface="Times New Roman" pitchFamily="18" charset="0"/>
                <a:cs typeface="Times New Roman" pitchFamily="18" charset="0"/>
              </a:rPr>
              <a:t>, </a:t>
            </a:r>
            <a:r>
              <a:rPr lang="tr-TR" sz="2800" dirty="0" err="1" smtClean="0">
                <a:latin typeface="Times New Roman" pitchFamily="18" charset="0"/>
                <a:cs typeface="Times New Roman" pitchFamily="18" charset="0"/>
              </a:rPr>
              <a:t>irritabilite</a:t>
            </a:r>
            <a:r>
              <a:rPr lang="tr-TR" sz="2800" dirty="0" smtClean="0">
                <a:latin typeface="Times New Roman" pitchFamily="18" charset="0"/>
                <a:cs typeface="Times New Roman" pitchFamily="18" charset="0"/>
              </a:rPr>
              <a:t>, </a:t>
            </a:r>
            <a:r>
              <a:rPr lang="tr-TR" sz="2800" dirty="0" err="1" smtClean="0">
                <a:latin typeface="Times New Roman" pitchFamily="18" charset="0"/>
                <a:cs typeface="Times New Roman" pitchFamily="18" charset="0"/>
              </a:rPr>
              <a:t>konfuzyon</a:t>
            </a:r>
            <a:r>
              <a:rPr lang="tr-TR" sz="2800" dirty="0" smtClean="0">
                <a:latin typeface="Times New Roman" pitchFamily="18" charset="0"/>
                <a:cs typeface="Times New Roman" pitchFamily="18" charset="0"/>
              </a:rPr>
              <a:t>,yumuşak kas </a:t>
            </a:r>
            <a:r>
              <a:rPr lang="tr-TR" sz="2800" dirty="0" err="1" smtClean="0">
                <a:latin typeface="Times New Roman" pitchFamily="18" charset="0"/>
                <a:cs typeface="Times New Roman" pitchFamily="18" charset="0"/>
              </a:rPr>
              <a:t>tonusu</a:t>
            </a:r>
            <a:r>
              <a:rPr lang="tr-TR" sz="2800" dirty="0" smtClean="0">
                <a:latin typeface="Times New Roman" pitchFamily="18" charset="0"/>
                <a:cs typeface="Times New Roman" pitchFamily="18" charset="0"/>
              </a:rPr>
              <a:t>.</a:t>
            </a:r>
          </a:p>
          <a:p>
            <a:pPr>
              <a:buNone/>
            </a:pPr>
            <a:r>
              <a:rPr lang="tr-TR" sz="2800" dirty="0" smtClean="0">
                <a:latin typeface="Times New Roman" pitchFamily="18" charset="0"/>
                <a:cs typeface="Times New Roman" pitchFamily="18" charset="0"/>
              </a:rPr>
              <a:t>Kalp kasında hücre kaybı nedeniyle;aritmi, kalp blokları, kardiyak </a:t>
            </a:r>
            <a:r>
              <a:rPr lang="tr-TR" sz="2800" dirty="0" err="1" smtClean="0">
                <a:latin typeface="Times New Roman" pitchFamily="18" charset="0"/>
                <a:cs typeface="Times New Roman" pitchFamily="18" charset="0"/>
              </a:rPr>
              <a:t>arrest</a:t>
            </a:r>
            <a:r>
              <a:rPr lang="tr-TR" sz="2800" dirty="0" smtClean="0">
                <a:latin typeface="Times New Roman" pitchFamily="18" charset="0"/>
                <a:cs typeface="Times New Roman" pitchFamily="18" charset="0"/>
              </a:rPr>
              <a:t>, hipotansiyon.</a:t>
            </a:r>
          </a:p>
          <a:p>
            <a:pPr>
              <a:buNone/>
            </a:pPr>
            <a:r>
              <a:rPr lang="tr-TR" sz="2800" dirty="0" smtClean="0">
                <a:latin typeface="Times New Roman" pitchFamily="18" charset="0"/>
                <a:cs typeface="Times New Roman" pitchFamily="18" charset="0"/>
              </a:rPr>
              <a:t>GIS düz kaslarında zayıflığa bağlı </a:t>
            </a:r>
            <a:r>
              <a:rPr lang="tr-TR" sz="2800" dirty="0" err="1" smtClean="0">
                <a:latin typeface="Times New Roman" pitchFamily="18" charset="0"/>
                <a:cs typeface="Times New Roman" pitchFamily="18" charset="0"/>
              </a:rPr>
              <a:t>paralitik</a:t>
            </a:r>
            <a:r>
              <a:rPr lang="tr-TR" sz="2800" dirty="0" smtClean="0">
                <a:latin typeface="Times New Roman" pitchFamily="18" charset="0"/>
                <a:cs typeface="Times New Roman" pitchFamily="18" charset="0"/>
              </a:rPr>
              <a:t> </a:t>
            </a:r>
            <a:r>
              <a:rPr lang="tr-TR" sz="2800" dirty="0" err="1" smtClean="0">
                <a:latin typeface="Times New Roman" pitchFamily="18" charset="0"/>
                <a:cs typeface="Times New Roman" pitchFamily="18" charset="0"/>
              </a:rPr>
              <a:t>ileus</a:t>
            </a:r>
            <a:r>
              <a:rPr lang="tr-TR" sz="2800" dirty="0" smtClean="0">
                <a:latin typeface="Times New Roman" pitchFamily="18" charset="0"/>
                <a:cs typeface="Times New Roman" pitchFamily="18" charset="0"/>
              </a:rPr>
              <a:t>,</a:t>
            </a:r>
          </a:p>
          <a:p>
            <a:pPr>
              <a:buNone/>
            </a:pPr>
            <a:r>
              <a:rPr lang="tr-TR" sz="2800" dirty="0" err="1" smtClean="0">
                <a:latin typeface="Times New Roman" pitchFamily="18" charset="0"/>
                <a:cs typeface="Times New Roman" pitchFamily="18" charset="0"/>
              </a:rPr>
              <a:t>Vasküler</a:t>
            </a:r>
            <a:r>
              <a:rPr lang="tr-TR" sz="2800" dirty="0" smtClean="0">
                <a:latin typeface="Times New Roman" pitchFamily="18" charset="0"/>
                <a:cs typeface="Times New Roman" pitchFamily="18" charset="0"/>
              </a:rPr>
              <a:t> kaslarda zayıflığa bağlı hipotansiyon.</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a:xfrm>
            <a:off x="457200" y="476672"/>
            <a:ext cx="8229600" cy="5649491"/>
          </a:xfrm>
        </p:spPr>
        <p:txBody>
          <a:bodyPr>
            <a:normAutofit fontScale="92500" lnSpcReduction="20000"/>
          </a:bodyPr>
          <a:lstStyle/>
          <a:p>
            <a:pPr>
              <a:buNone/>
            </a:pPr>
            <a:r>
              <a:rPr lang="tr-TR" dirty="0" smtClean="0">
                <a:latin typeface="Times New Roman" pitchFamily="18" charset="0"/>
                <a:cs typeface="Times New Roman" pitchFamily="18" charset="0"/>
              </a:rPr>
              <a:t>   </a:t>
            </a:r>
            <a:r>
              <a:rPr lang="tr-TR" sz="2400" dirty="0" smtClean="0">
                <a:latin typeface="Times New Roman" pitchFamily="18" charset="0"/>
                <a:cs typeface="Times New Roman" pitchFamily="18" charset="0"/>
              </a:rPr>
              <a:t>Bedendeki 40 litre suyun 25 litresi </a:t>
            </a:r>
            <a:r>
              <a:rPr lang="tr-TR" sz="2400" dirty="0" err="1" smtClean="0">
                <a:latin typeface="Times New Roman" pitchFamily="18" charset="0"/>
                <a:cs typeface="Times New Roman" pitchFamily="18" charset="0"/>
              </a:rPr>
              <a:t>intraselüler</a:t>
            </a:r>
            <a:r>
              <a:rPr lang="tr-TR" sz="2400" dirty="0" smtClean="0">
                <a:latin typeface="Times New Roman" pitchFamily="18" charset="0"/>
                <a:cs typeface="Times New Roman" pitchFamily="18" charset="0"/>
              </a:rPr>
              <a:t>, 15 litresi ise </a:t>
            </a:r>
            <a:r>
              <a:rPr lang="tr-TR" sz="2400" dirty="0" err="1" smtClean="0">
                <a:latin typeface="Times New Roman" pitchFamily="18" charset="0"/>
                <a:cs typeface="Times New Roman" pitchFamily="18" charset="0"/>
              </a:rPr>
              <a:t>ekstraselüler</a:t>
            </a:r>
            <a:r>
              <a:rPr lang="tr-TR" sz="2400" dirty="0" smtClean="0">
                <a:latin typeface="Times New Roman" pitchFamily="18" charset="0"/>
                <a:cs typeface="Times New Roman" pitchFamily="18" charset="0"/>
              </a:rPr>
              <a:t> sıvı bölmesinde bulunur.</a:t>
            </a:r>
          </a:p>
          <a:p>
            <a:pPr>
              <a:buNone/>
            </a:pPr>
            <a:r>
              <a:rPr lang="tr-TR" sz="2400" dirty="0" smtClean="0">
                <a:latin typeface="Times New Roman" pitchFamily="18" charset="0"/>
                <a:cs typeface="Times New Roman" pitchFamily="18" charset="0"/>
              </a:rPr>
              <a:t>    </a:t>
            </a:r>
            <a:r>
              <a:rPr lang="tr-TR" sz="2400" dirty="0" err="1" smtClean="0">
                <a:latin typeface="Times New Roman" pitchFamily="18" charset="0"/>
                <a:cs typeface="Times New Roman" pitchFamily="18" charset="0"/>
              </a:rPr>
              <a:t>İntraselüler</a:t>
            </a:r>
            <a:r>
              <a:rPr lang="tr-TR" sz="2400" dirty="0" smtClean="0">
                <a:latin typeface="Times New Roman" pitchFamily="18" charset="0"/>
                <a:cs typeface="Times New Roman" pitchFamily="18" charset="0"/>
              </a:rPr>
              <a:t> sıvı bedendeki 100 trilyon hücre içine dağılmıştır. Fakat bütün hücre içi sıvıların konsantrasyonu birbirine çok benzediğinden </a:t>
            </a:r>
            <a:r>
              <a:rPr lang="tr-TR" sz="2400" dirty="0" err="1" smtClean="0">
                <a:latin typeface="Times New Roman" pitchFamily="18" charset="0"/>
                <a:cs typeface="Times New Roman" pitchFamily="18" charset="0"/>
              </a:rPr>
              <a:t>intraselüler</a:t>
            </a:r>
            <a:r>
              <a:rPr lang="tr-TR" sz="2400" dirty="0" smtClean="0">
                <a:latin typeface="Times New Roman" pitchFamily="18" charset="0"/>
                <a:cs typeface="Times New Roman" pitchFamily="18" charset="0"/>
              </a:rPr>
              <a:t> sıvı bölmesi teorik olarak tek bir geniş sıvı bölmesi olarak kabul edilmektedir.</a:t>
            </a:r>
          </a:p>
          <a:p>
            <a:pPr>
              <a:buNone/>
            </a:pPr>
            <a:r>
              <a:rPr lang="tr-TR" sz="2400" dirty="0" smtClean="0">
                <a:latin typeface="Times New Roman" pitchFamily="18" charset="0"/>
                <a:cs typeface="Times New Roman" pitchFamily="18" charset="0"/>
              </a:rPr>
              <a:t>    Ekstra </a:t>
            </a:r>
            <a:r>
              <a:rPr lang="tr-TR" sz="2400" dirty="0" err="1" smtClean="0">
                <a:latin typeface="Times New Roman" pitchFamily="18" charset="0"/>
                <a:cs typeface="Times New Roman" pitchFamily="18" charset="0"/>
              </a:rPr>
              <a:t>selüler</a:t>
            </a:r>
            <a:r>
              <a:rPr lang="tr-TR" sz="2400" dirty="0" smtClean="0">
                <a:latin typeface="Times New Roman" pitchFamily="18" charset="0"/>
                <a:cs typeface="Times New Roman" pitchFamily="18" charset="0"/>
              </a:rPr>
              <a:t> sıvının başlıca dört alt bölmesi vardır.</a:t>
            </a:r>
          </a:p>
          <a:p>
            <a:pPr>
              <a:buNone/>
            </a:pPr>
            <a:r>
              <a:rPr lang="tr-TR" sz="2400" dirty="0" smtClean="0">
                <a:latin typeface="Times New Roman" pitchFamily="18" charset="0"/>
                <a:cs typeface="Times New Roman" pitchFamily="18" charset="0"/>
              </a:rPr>
              <a:t>    1.Plazma: damar içinde dolaşan sıvıdır.</a:t>
            </a:r>
          </a:p>
          <a:p>
            <a:pPr>
              <a:buNone/>
            </a:pPr>
            <a:r>
              <a:rPr lang="tr-TR" sz="2400" dirty="0" smtClean="0">
                <a:latin typeface="Times New Roman" pitchFamily="18" charset="0"/>
                <a:cs typeface="Times New Roman" pitchFamily="18" charset="0"/>
              </a:rPr>
              <a:t>    2.</a:t>
            </a:r>
            <a:r>
              <a:rPr lang="tr-TR" sz="2400" dirty="0" err="1" smtClean="0">
                <a:latin typeface="Times New Roman" pitchFamily="18" charset="0"/>
                <a:cs typeface="Times New Roman" pitchFamily="18" charset="0"/>
              </a:rPr>
              <a:t>İnterstesiyel</a:t>
            </a:r>
            <a:r>
              <a:rPr lang="tr-TR" sz="2400" dirty="0" smtClean="0">
                <a:latin typeface="Times New Roman" pitchFamily="18" charset="0"/>
                <a:cs typeface="Times New Roman" pitchFamily="18" charset="0"/>
              </a:rPr>
              <a:t> sıvı: hücreleri çevreleye sıvı ortamdır.</a:t>
            </a:r>
          </a:p>
          <a:p>
            <a:pPr>
              <a:buNone/>
            </a:pPr>
            <a:r>
              <a:rPr lang="tr-TR" sz="2400" dirty="0" smtClean="0">
                <a:latin typeface="Times New Roman" pitchFamily="18" charset="0"/>
                <a:cs typeface="Times New Roman" pitchFamily="18" charset="0"/>
              </a:rPr>
              <a:t>    3.Katı bağ dokusu,kıkırdak,kemik gibi dokularda bulunan hücre dışı sıvılar</a:t>
            </a:r>
          </a:p>
          <a:p>
            <a:pPr>
              <a:buNone/>
            </a:pPr>
            <a:r>
              <a:rPr lang="tr-TR" sz="2400" dirty="0" smtClean="0">
                <a:latin typeface="Times New Roman" pitchFamily="18" charset="0"/>
                <a:cs typeface="Times New Roman" pitchFamily="18" charset="0"/>
              </a:rPr>
              <a:t>    4. </a:t>
            </a:r>
            <a:r>
              <a:rPr lang="tr-TR" sz="2400" dirty="0" err="1" smtClean="0">
                <a:latin typeface="Times New Roman" pitchFamily="18" charset="0"/>
                <a:cs typeface="Times New Roman" pitchFamily="18" charset="0"/>
              </a:rPr>
              <a:t>Transselüler</a:t>
            </a:r>
            <a:r>
              <a:rPr lang="tr-TR" sz="2400" dirty="0" smtClean="0">
                <a:latin typeface="Times New Roman" pitchFamily="18" charset="0"/>
                <a:cs typeface="Times New Roman" pitchFamily="18" charset="0"/>
              </a:rPr>
              <a:t> sıvı:Diğer ekstra </a:t>
            </a:r>
            <a:r>
              <a:rPr lang="tr-TR" sz="2400" dirty="0" err="1" smtClean="0">
                <a:latin typeface="Times New Roman" pitchFamily="18" charset="0"/>
                <a:cs typeface="Times New Roman" pitchFamily="18" charset="0"/>
              </a:rPr>
              <a:t>selüler</a:t>
            </a:r>
            <a:r>
              <a:rPr lang="tr-TR" sz="2400" dirty="0" smtClean="0">
                <a:latin typeface="Times New Roman" pitchFamily="18" charset="0"/>
                <a:cs typeface="Times New Roman" pitchFamily="18" charset="0"/>
              </a:rPr>
              <a:t> sıvı kısımlarından bir </a:t>
            </a:r>
            <a:r>
              <a:rPr lang="tr-TR" sz="2400" dirty="0" err="1" smtClean="0">
                <a:latin typeface="Times New Roman" pitchFamily="18" charset="0"/>
                <a:cs typeface="Times New Roman" pitchFamily="18" charset="0"/>
              </a:rPr>
              <a:t>epitel</a:t>
            </a:r>
            <a:r>
              <a:rPr lang="tr-TR" sz="2400" dirty="0" smtClean="0">
                <a:latin typeface="Times New Roman" pitchFamily="18" charset="0"/>
                <a:cs typeface="Times New Roman" pitchFamily="18" charset="0"/>
              </a:rPr>
              <a:t> zar ile ayrılmış sıvı birikintileridir.Örnek:BOS,eklem sıvıları, göz içi sıvısı ,periton ,</a:t>
            </a:r>
            <a:r>
              <a:rPr lang="tr-TR" sz="2400" dirty="0" err="1" smtClean="0">
                <a:latin typeface="Times New Roman" pitchFamily="18" charset="0"/>
                <a:cs typeface="Times New Roman" pitchFamily="18" charset="0"/>
              </a:rPr>
              <a:t>perikard</a:t>
            </a:r>
            <a:r>
              <a:rPr lang="tr-TR" sz="2400" dirty="0" smtClean="0">
                <a:latin typeface="Times New Roman" pitchFamily="18" charset="0"/>
                <a:cs typeface="Times New Roman" pitchFamily="18" charset="0"/>
              </a:rPr>
              <a:t>, plevra sıvıları, sindirim kanal boşluğu ve sindirim bez kanallarındaki, solunum ve sindirim sistemi mukozası ve </a:t>
            </a:r>
            <a:r>
              <a:rPr lang="tr-TR" sz="2400" dirty="0" err="1" smtClean="0">
                <a:latin typeface="Times New Roman" pitchFamily="18" charset="0"/>
                <a:cs typeface="Times New Roman" pitchFamily="18" charset="0"/>
              </a:rPr>
              <a:t>genital</a:t>
            </a:r>
            <a:r>
              <a:rPr lang="tr-TR" sz="2400" dirty="0" smtClean="0">
                <a:latin typeface="Times New Roman" pitchFamily="18" charset="0"/>
                <a:cs typeface="Times New Roman" pitchFamily="18" charset="0"/>
              </a:rPr>
              <a:t> mukoza zarında bulunan sıvılar.</a:t>
            </a:r>
            <a:r>
              <a:rPr lang="tr-TR" sz="2400" dirty="0" err="1" smtClean="0">
                <a:latin typeface="Times New Roman" pitchFamily="18" charset="0"/>
                <a:cs typeface="Times New Roman" pitchFamily="18" charset="0"/>
              </a:rPr>
              <a:t>Transselüler</a:t>
            </a:r>
            <a:r>
              <a:rPr lang="tr-TR" sz="2400" dirty="0" smtClean="0">
                <a:latin typeface="Times New Roman" pitchFamily="18" charset="0"/>
                <a:cs typeface="Times New Roman" pitchFamily="18" charset="0"/>
              </a:rPr>
              <a:t> sıvı bütün beden suyunun % 92.5 ini oluşturur.</a:t>
            </a:r>
            <a:endParaRPr lang="tr-TR" sz="24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a:xfrm>
            <a:off x="395536" y="260648"/>
            <a:ext cx="8291264" cy="6120680"/>
          </a:xfrm>
        </p:spPr>
        <p:txBody>
          <a:bodyPr>
            <a:noAutofit/>
          </a:bodyPr>
          <a:lstStyle/>
          <a:p>
            <a:pPr>
              <a:buNone/>
            </a:pPr>
            <a:r>
              <a:rPr lang="tr-TR" sz="2800" b="1" dirty="0" smtClean="0">
                <a:solidFill>
                  <a:schemeClr val="accent2"/>
                </a:solidFill>
                <a:latin typeface="Times New Roman" pitchFamily="18" charset="0"/>
                <a:cs typeface="Times New Roman" pitchFamily="18" charset="0"/>
              </a:rPr>
              <a:t>   </a:t>
            </a:r>
          </a:p>
          <a:p>
            <a:pPr>
              <a:buNone/>
            </a:pPr>
            <a:r>
              <a:rPr lang="tr-TR" sz="2800" b="1" dirty="0" smtClean="0">
                <a:solidFill>
                  <a:schemeClr val="accent2"/>
                </a:solidFill>
                <a:latin typeface="Times New Roman" pitchFamily="18" charset="0"/>
                <a:cs typeface="Times New Roman" pitchFamily="18" charset="0"/>
              </a:rPr>
              <a:t> </a:t>
            </a:r>
            <a:r>
              <a:rPr lang="tr-TR" sz="2800" dirty="0" smtClean="0">
                <a:latin typeface="Times New Roman" pitchFamily="18" charset="0"/>
                <a:cs typeface="Times New Roman" pitchFamily="18" charset="0"/>
              </a:rPr>
              <a:t>Klinik bakım: Eksik </a:t>
            </a:r>
            <a:r>
              <a:rPr lang="tr-TR" sz="2800" dirty="0" smtClean="0"/>
              <a:t>K</a:t>
            </a:r>
            <a:r>
              <a:rPr lang="tr-TR" sz="2800" baseline="30000" dirty="0" smtClean="0"/>
              <a:t>+</a:t>
            </a:r>
            <a:r>
              <a:rPr lang="tr-TR" sz="2800" dirty="0" smtClean="0">
                <a:latin typeface="Times New Roman" pitchFamily="18" charset="0"/>
                <a:cs typeface="Times New Roman" pitchFamily="18" charset="0"/>
              </a:rPr>
              <a:t> yerine konmalıdır.</a:t>
            </a:r>
          </a:p>
          <a:p>
            <a:pPr>
              <a:buNone/>
            </a:pPr>
            <a:r>
              <a:rPr lang="tr-TR" sz="2800" dirty="0" smtClean="0">
                <a:latin typeface="Times New Roman" pitchFamily="18" charset="0"/>
                <a:cs typeface="Times New Roman" pitchFamily="18" charset="0"/>
              </a:rPr>
              <a:t>*Öncelikle K açısından zengin diyet (muz,portakal, şeftali, domates, kuru üzüm, kuru erik, hurma, kuru yemiş, patates, kayısı, kahve) verilir.</a:t>
            </a:r>
          </a:p>
          <a:p>
            <a:pPr>
              <a:buNone/>
            </a:pPr>
            <a:r>
              <a:rPr lang="tr-TR" sz="2800" dirty="0" smtClean="0">
                <a:latin typeface="Times New Roman" pitchFamily="18" charset="0"/>
                <a:cs typeface="Times New Roman" pitchFamily="18" charset="0"/>
              </a:rPr>
              <a:t>*Oral ilaçlar (</a:t>
            </a:r>
            <a:r>
              <a:rPr lang="tr-TR" sz="2800" dirty="0" smtClean="0"/>
              <a:t>K</a:t>
            </a:r>
            <a:r>
              <a:rPr lang="tr-TR" sz="2800" baseline="30000" dirty="0" smtClean="0"/>
              <a:t>+ </a:t>
            </a:r>
            <a:r>
              <a:rPr lang="tr-TR" sz="2800" dirty="0" smtClean="0">
                <a:latin typeface="Times New Roman" pitchFamily="18" charset="0"/>
                <a:cs typeface="Times New Roman" pitchFamily="18" charset="0"/>
              </a:rPr>
              <a:t>-tripleks, K-</a:t>
            </a:r>
            <a:r>
              <a:rPr lang="tr-TR" sz="2800" dirty="0" err="1" smtClean="0">
                <a:latin typeface="Times New Roman" pitchFamily="18" charset="0"/>
                <a:cs typeface="Times New Roman" pitchFamily="18" charset="0"/>
              </a:rPr>
              <a:t>sitrat</a:t>
            </a:r>
            <a:r>
              <a:rPr lang="tr-TR" sz="2800" dirty="0" smtClean="0">
                <a:latin typeface="Times New Roman" pitchFamily="18" charset="0"/>
                <a:cs typeface="Times New Roman" pitchFamily="18" charset="0"/>
              </a:rPr>
              <a:t>, K-</a:t>
            </a:r>
            <a:r>
              <a:rPr lang="tr-TR" sz="2800" dirty="0" err="1" smtClean="0">
                <a:latin typeface="Times New Roman" pitchFamily="18" charset="0"/>
                <a:cs typeface="Times New Roman" pitchFamily="18" charset="0"/>
              </a:rPr>
              <a:t>glukonat</a:t>
            </a:r>
            <a:r>
              <a:rPr lang="tr-TR" sz="2800" dirty="0" smtClean="0">
                <a:latin typeface="Times New Roman" pitchFamily="18" charset="0"/>
                <a:cs typeface="Times New Roman" pitchFamily="18" charset="0"/>
              </a:rPr>
              <a:t>, </a:t>
            </a:r>
            <a:r>
              <a:rPr lang="tr-TR" sz="2800" dirty="0" err="1" smtClean="0">
                <a:latin typeface="Times New Roman" pitchFamily="18" charset="0"/>
                <a:cs typeface="Times New Roman" pitchFamily="18" charset="0"/>
              </a:rPr>
              <a:t>KCl</a:t>
            </a:r>
            <a:r>
              <a:rPr lang="tr-TR" sz="2800" dirty="0" smtClean="0">
                <a:latin typeface="Times New Roman" pitchFamily="18" charset="0"/>
                <a:cs typeface="Times New Roman" pitchFamily="18" charset="0"/>
              </a:rPr>
              <a:t>) hastanın böbrek fonksiyonları normalse verilebilir.Ayrıca ilaçların ince barsak mukozasında ülserlere yol açabileceği de bilinmelidir.</a:t>
            </a:r>
          </a:p>
          <a:p>
            <a:pPr>
              <a:buNone/>
            </a:pPr>
            <a:r>
              <a:rPr lang="tr-TR" sz="2800" dirty="0" smtClean="0">
                <a:latin typeface="Times New Roman" pitchFamily="18" charset="0"/>
                <a:cs typeface="Times New Roman" pitchFamily="18" charset="0"/>
              </a:rPr>
              <a:t>*IV yolla </a:t>
            </a:r>
            <a:r>
              <a:rPr lang="tr-TR" sz="2800" dirty="0" smtClean="0"/>
              <a:t>K</a:t>
            </a:r>
            <a:r>
              <a:rPr lang="tr-TR" sz="2800" baseline="30000" dirty="0" smtClean="0"/>
              <a:t>+</a:t>
            </a:r>
            <a:r>
              <a:rPr lang="tr-TR" sz="2800" dirty="0" smtClean="0">
                <a:latin typeface="Times New Roman" pitchFamily="18" charset="0"/>
                <a:cs typeface="Times New Roman" pitchFamily="18" charset="0"/>
              </a:rPr>
              <a:t> verilmesi.</a:t>
            </a:r>
            <a:r>
              <a:rPr lang="tr-TR" sz="2800" dirty="0" err="1" smtClean="0">
                <a:latin typeface="Times New Roman" pitchFamily="18" charset="0"/>
                <a:cs typeface="Times New Roman" pitchFamily="18" charset="0"/>
              </a:rPr>
              <a:t>KCl</a:t>
            </a:r>
            <a:r>
              <a:rPr lang="tr-TR" sz="2800" dirty="0" smtClean="0">
                <a:latin typeface="Times New Roman" pitchFamily="18" charset="0"/>
                <a:cs typeface="Times New Roman" pitchFamily="18" charset="0"/>
              </a:rPr>
              <a:t> halindeki </a:t>
            </a:r>
            <a:r>
              <a:rPr lang="tr-TR" sz="2800" dirty="0" err="1" smtClean="0">
                <a:latin typeface="Times New Roman" pitchFamily="18" charset="0"/>
                <a:cs typeface="Times New Roman" pitchFamily="18" charset="0"/>
              </a:rPr>
              <a:t>flakonları</a:t>
            </a:r>
            <a:r>
              <a:rPr lang="tr-TR" sz="2800" dirty="0" smtClean="0">
                <a:latin typeface="Times New Roman" pitchFamily="18" charset="0"/>
                <a:cs typeface="Times New Roman" pitchFamily="18" charset="0"/>
              </a:rPr>
              <a:t> vardır. 1cc= 1mEq K içerir.</a:t>
            </a:r>
          </a:p>
          <a:p>
            <a:pPr>
              <a:buNone/>
            </a:pPr>
            <a:r>
              <a:rPr lang="tr-TR" sz="2800" dirty="0" smtClean="0">
                <a:latin typeface="Times New Roman" pitchFamily="18" charset="0"/>
                <a:cs typeface="Times New Roman" pitchFamily="18" charset="0"/>
              </a:rPr>
              <a:t>  Asla </a:t>
            </a:r>
            <a:r>
              <a:rPr lang="tr-TR" sz="2800" dirty="0" err="1" smtClean="0">
                <a:latin typeface="Times New Roman" pitchFamily="18" charset="0"/>
                <a:cs typeface="Times New Roman" pitchFamily="18" charset="0"/>
              </a:rPr>
              <a:t>vene</a:t>
            </a:r>
            <a:r>
              <a:rPr lang="tr-TR" sz="2800" dirty="0" smtClean="0">
                <a:latin typeface="Times New Roman" pitchFamily="18" charset="0"/>
                <a:cs typeface="Times New Roman" pitchFamily="18" charset="0"/>
              </a:rPr>
              <a:t> direk verilmemeli mutlaka mayi içinde verilmelidir.Mayi verilirken dakikadaki damla sayısı dikkatle izlenmelidir.</a:t>
            </a: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a:xfrm>
            <a:off x="395536" y="260648"/>
            <a:ext cx="8291264" cy="6120680"/>
          </a:xfrm>
        </p:spPr>
        <p:txBody>
          <a:bodyPr>
            <a:noAutofit/>
          </a:bodyPr>
          <a:lstStyle/>
          <a:p>
            <a:pPr>
              <a:buNone/>
            </a:pPr>
            <a:r>
              <a:rPr lang="tr-TR" sz="2800" b="1" dirty="0" smtClean="0">
                <a:solidFill>
                  <a:schemeClr val="accent2"/>
                </a:solidFill>
                <a:latin typeface="Times New Roman" pitchFamily="18" charset="0"/>
                <a:cs typeface="Times New Roman" pitchFamily="18" charset="0"/>
              </a:rPr>
              <a:t>  </a:t>
            </a:r>
          </a:p>
          <a:p>
            <a:pPr>
              <a:buNone/>
            </a:pPr>
            <a:r>
              <a:rPr lang="tr-TR" sz="2800" b="1" dirty="0" smtClean="0">
                <a:solidFill>
                  <a:schemeClr val="accent2"/>
                </a:solidFill>
                <a:latin typeface="Times New Roman" pitchFamily="18" charset="0"/>
                <a:cs typeface="Times New Roman" pitchFamily="18" charset="0"/>
              </a:rPr>
              <a:t> </a:t>
            </a:r>
            <a:r>
              <a:rPr lang="tr-TR" sz="2800" b="1" dirty="0" err="1" smtClean="0">
                <a:solidFill>
                  <a:schemeClr val="accent2"/>
                </a:solidFill>
                <a:latin typeface="Times New Roman" pitchFamily="18" charset="0"/>
                <a:cs typeface="Times New Roman" pitchFamily="18" charset="0"/>
              </a:rPr>
              <a:t>Hiperkalemi</a:t>
            </a:r>
            <a:r>
              <a:rPr lang="tr-TR" sz="2800" b="1" dirty="0" smtClean="0">
                <a:solidFill>
                  <a:schemeClr val="accent2"/>
                </a:solidFill>
                <a:latin typeface="Times New Roman" pitchFamily="18" charset="0"/>
                <a:cs typeface="Times New Roman" pitchFamily="18" charset="0"/>
              </a:rPr>
              <a:t> (</a:t>
            </a:r>
            <a:r>
              <a:rPr lang="tr-TR" sz="2800" b="1" dirty="0" err="1" smtClean="0">
                <a:solidFill>
                  <a:schemeClr val="accent2"/>
                </a:solidFill>
                <a:latin typeface="Times New Roman" pitchFamily="18" charset="0"/>
                <a:cs typeface="Times New Roman" pitchFamily="18" charset="0"/>
              </a:rPr>
              <a:t>Hiperpotasemi</a:t>
            </a:r>
            <a:r>
              <a:rPr lang="tr-TR" sz="2800" b="1" dirty="0" smtClean="0">
                <a:solidFill>
                  <a:schemeClr val="accent2"/>
                </a:solidFill>
                <a:latin typeface="Times New Roman" pitchFamily="18" charset="0"/>
                <a:cs typeface="Times New Roman" pitchFamily="18" charset="0"/>
              </a:rPr>
              <a:t>)</a:t>
            </a:r>
          </a:p>
          <a:p>
            <a:pPr>
              <a:buNone/>
            </a:pPr>
            <a:endParaRPr lang="tr-TR" sz="2800" b="1" dirty="0" smtClean="0">
              <a:solidFill>
                <a:schemeClr val="accent2"/>
              </a:solidFill>
              <a:latin typeface="Times New Roman" pitchFamily="18" charset="0"/>
              <a:cs typeface="Times New Roman" pitchFamily="18" charset="0"/>
            </a:endParaRPr>
          </a:p>
          <a:p>
            <a:pPr>
              <a:buNone/>
            </a:pPr>
            <a:r>
              <a:rPr lang="tr-TR" sz="2800" dirty="0" smtClean="0">
                <a:latin typeface="Times New Roman" pitchFamily="18" charset="0"/>
                <a:cs typeface="Times New Roman" pitchFamily="18" charset="0"/>
              </a:rPr>
              <a:t>Serum </a:t>
            </a:r>
            <a:r>
              <a:rPr lang="tr-TR" sz="2800" dirty="0" smtClean="0"/>
              <a:t>K</a:t>
            </a:r>
            <a:r>
              <a:rPr lang="tr-TR" sz="2800" baseline="30000" dirty="0" smtClean="0"/>
              <a:t>+</a:t>
            </a:r>
            <a:r>
              <a:rPr lang="tr-TR" sz="2800" dirty="0" smtClean="0">
                <a:latin typeface="Times New Roman" pitchFamily="18" charset="0"/>
                <a:cs typeface="Times New Roman" pitchFamily="18" charset="0"/>
              </a:rPr>
              <a:t> değerinin 5mEq/</a:t>
            </a:r>
            <a:r>
              <a:rPr lang="tr-TR" sz="2800" dirty="0" err="1" smtClean="0">
                <a:latin typeface="Times New Roman" pitchFamily="18" charset="0"/>
                <a:cs typeface="Times New Roman" pitchFamily="18" charset="0"/>
              </a:rPr>
              <a:t>L’nin</a:t>
            </a:r>
            <a:r>
              <a:rPr lang="tr-TR" sz="2800" dirty="0" smtClean="0">
                <a:latin typeface="Times New Roman" pitchFamily="18" charset="0"/>
                <a:cs typeface="Times New Roman" pitchFamily="18" charset="0"/>
              </a:rPr>
              <a:t> üzerinde olmasıdır.</a:t>
            </a:r>
          </a:p>
          <a:p>
            <a:pPr>
              <a:buNone/>
            </a:pPr>
            <a:r>
              <a:rPr lang="tr-TR" sz="2800" dirty="0" err="1" smtClean="0">
                <a:latin typeface="Times New Roman" pitchFamily="18" charset="0"/>
                <a:cs typeface="Times New Roman" pitchFamily="18" charset="0"/>
              </a:rPr>
              <a:t>Hiperkalemi</a:t>
            </a:r>
            <a:r>
              <a:rPr lang="tr-TR" sz="2800" dirty="0" smtClean="0">
                <a:latin typeface="Times New Roman" pitchFamily="18" charset="0"/>
                <a:cs typeface="Times New Roman" pitchFamily="18" charset="0"/>
              </a:rPr>
              <a:t> şu durumlarda görülebilir</a:t>
            </a:r>
          </a:p>
          <a:p>
            <a:pPr>
              <a:buNone/>
            </a:pPr>
            <a:r>
              <a:rPr lang="tr-TR" sz="2800" dirty="0" smtClean="0">
                <a:latin typeface="Times New Roman" pitchFamily="18" charset="0"/>
                <a:cs typeface="Times New Roman" pitchFamily="18" charset="0"/>
              </a:rPr>
              <a:t>-Böbrek yetmezliği(</a:t>
            </a:r>
            <a:r>
              <a:rPr lang="tr-TR" sz="2800" dirty="0" smtClean="0"/>
              <a:t>K</a:t>
            </a:r>
            <a:r>
              <a:rPr lang="tr-TR" sz="2800" baseline="30000" dirty="0" smtClean="0"/>
              <a:t>+ </a:t>
            </a:r>
            <a:r>
              <a:rPr lang="tr-TR" sz="2800" dirty="0" smtClean="0">
                <a:latin typeface="Times New Roman" pitchFamily="18" charset="0"/>
                <a:cs typeface="Times New Roman" pitchFamily="18" charset="0"/>
              </a:rPr>
              <a:t>böbrekten atılır)</a:t>
            </a:r>
          </a:p>
          <a:p>
            <a:pPr>
              <a:buNone/>
            </a:pPr>
            <a:r>
              <a:rPr lang="tr-TR" sz="2800" dirty="0" smtClean="0">
                <a:latin typeface="Times New Roman" pitchFamily="18" charset="0"/>
                <a:cs typeface="Times New Roman" pitchFamily="18" charset="0"/>
              </a:rPr>
              <a:t>-Cerrahi sonrası (ADH uyarılır)</a:t>
            </a:r>
          </a:p>
          <a:p>
            <a:pPr>
              <a:buNone/>
            </a:pPr>
            <a:r>
              <a:rPr lang="tr-TR" sz="2800" dirty="0" smtClean="0">
                <a:latin typeface="Times New Roman" pitchFamily="18" charset="0"/>
                <a:cs typeface="Times New Roman" pitchFamily="18" charset="0"/>
              </a:rPr>
              <a:t>-</a:t>
            </a:r>
            <a:r>
              <a:rPr lang="tr-TR" sz="2800" dirty="0" err="1" smtClean="0">
                <a:latin typeface="Times New Roman" pitchFamily="18" charset="0"/>
                <a:cs typeface="Times New Roman" pitchFamily="18" charset="0"/>
              </a:rPr>
              <a:t>Addison</a:t>
            </a:r>
            <a:r>
              <a:rPr lang="tr-TR" sz="2800" dirty="0" smtClean="0">
                <a:latin typeface="Times New Roman" pitchFamily="18" charset="0"/>
                <a:cs typeface="Times New Roman" pitchFamily="18" charset="0"/>
              </a:rPr>
              <a:t> hastalığı (</a:t>
            </a:r>
            <a:r>
              <a:rPr lang="tr-TR" sz="2800" dirty="0" err="1" smtClean="0">
                <a:latin typeface="Times New Roman" pitchFamily="18" charset="0"/>
                <a:cs typeface="Times New Roman" pitchFamily="18" charset="0"/>
              </a:rPr>
              <a:t>Steroidler</a:t>
            </a:r>
            <a:r>
              <a:rPr lang="tr-TR" sz="2800" dirty="0" smtClean="0">
                <a:latin typeface="Times New Roman" pitchFamily="18" charset="0"/>
                <a:cs typeface="Times New Roman" pitchFamily="18" charset="0"/>
              </a:rPr>
              <a:t> azaldığı için</a:t>
            </a:r>
            <a:r>
              <a:rPr lang="tr-TR" sz="2800" dirty="0" smtClean="0"/>
              <a:t> </a:t>
            </a:r>
            <a:r>
              <a:rPr lang="tr-TR" sz="2800" dirty="0" err="1" smtClean="0">
                <a:latin typeface="Times New Roman" pitchFamily="18" charset="0"/>
                <a:cs typeface="Times New Roman" pitchFamily="18" charset="0"/>
              </a:rPr>
              <a:t>Na</a:t>
            </a:r>
            <a:r>
              <a:rPr lang="tr-TR" sz="2800" baseline="30000" dirty="0" smtClean="0">
                <a:latin typeface="Times New Roman" pitchFamily="18" charset="0"/>
                <a:cs typeface="Times New Roman" pitchFamily="18" charset="0"/>
              </a:rPr>
              <a:t>+</a:t>
            </a:r>
            <a:r>
              <a:rPr lang="tr-TR" sz="2800" dirty="0" smtClean="0">
                <a:latin typeface="Times New Roman" pitchFamily="18" charset="0"/>
                <a:cs typeface="Times New Roman" pitchFamily="18" charset="0"/>
              </a:rPr>
              <a:t> tutulamaz </a:t>
            </a:r>
            <a:r>
              <a:rPr lang="tr-TR" sz="2800" dirty="0" smtClean="0"/>
              <a:t>K</a:t>
            </a:r>
            <a:r>
              <a:rPr lang="tr-TR" sz="2800" baseline="30000" dirty="0" smtClean="0"/>
              <a:t>+ </a:t>
            </a:r>
            <a:r>
              <a:rPr lang="tr-TR" sz="2800" dirty="0" smtClean="0">
                <a:latin typeface="Times New Roman" pitchFamily="18" charset="0"/>
                <a:cs typeface="Times New Roman" pitchFamily="18" charset="0"/>
              </a:rPr>
              <a:t>artar)</a:t>
            </a:r>
          </a:p>
          <a:p>
            <a:pPr>
              <a:buNone/>
            </a:pPr>
            <a:r>
              <a:rPr lang="tr-TR" sz="2800" dirty="0" smtClean="0">
                <a:latin typeface="Times New Roman" pitchFamily="18" charset="0"/>
                <a:cs typeface="Times New Roman" pitchFamily="18" charset="0"/>
              </a:rPr>
              <a:t>-Hücrelerden çok fazla</a:t>
            </a:r>
            <a:r>
              <a:rPr lang="tr-TR" sz="2800" dirty="0" smtClean="0"/>
              <a:t> K</a:t>
            </a:r>
            <a:r>
              <a:rPr lang="tr-TR" sz="2800" baseline="30000" dirty="0" smtClean="0"/>
              <a:t>+</a:t>
            </a:r>
            <a:r>
              <a:rPr lang="tr-TR" sz="2800" dirty="0" smtClean="0">
                <a:latin typeface="Times New Roman" pitchFamily="18" charset="0"/>
                <a:cs typeface="Times New Roman" pitchFamily="18" charset="0"/>
              </a:rPr>
              <a:t> açığa çıkması (Hücre yıkımının olduğu açlık, kemoterapi, enfeksiyon vb)</a:t>
            </a: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a:xfrm>
            <a:off x="395536" y="260648"/>
            <a:ext cx="8291264" cy="6120680"/>
          </a:xfrm>
        </p:spPr>
        <p:txBody>
          <a:bodyPr>
            <a:noAutofit/>
          </a:bodyPr>
          <a:lstStyle/>
          <a:p>
            <a:pPr>
              <a:buNone/>
            </a:pPr>
            <a:r>
              <a:rPr lang="tr-TR" sz="2800" b="1" dirty="0" smtClean="0">
                <a:solidFill>
                  <a:schemeClr val="accent2"/>
                </a:solidFill>
                <a:latin typeface="Times New Roman" pitchFamily="18" charset="0"/>
                <a:cs typeface="Times New Roman" pitchFamily="18" charset="0"/>
              </a:rPr>
              <a:t>  </a:t>
            </a:r>
          </a:p>
          <a:p>
            <a:pPr>
              <a:buNone/>
            </a:pPr>
            <a:r>
              <a:rPr lang="tr-TR" sz="2800" b="1" dirty="0" smtClean="0">
                <a:solidFill>
                  <a:schemeClr val="accent2"/>
                </a:solidFill>
                <a:latin typeface="Times New Roman" pitchFamily="18" charset="0"/>
                <a:cs typeface="Times New Roman" pitchFamily="18" charset="0"/>
              </a:rPr>
              <a:t>   </a:t>
            </a:r>
          </a:p>
          <a:p>
            <a:pPr>
              <a:buNone/>
            </a:pPr>
            <a:r>
              <a:rPr lang="tr-TR" sz="2800" dirty="0" smtClean="0">
                <a:latin typeface="Times New Roman" pitchFamily="18" charset="0"/>
                <a:cs typeface="Times New Roman" pitchFamily="18" charset="0"/>
              </a:rPr>
              <a:t>  Belirti ve bulgular:</a:t>
            </a:r>
            <a:r>
              <a:rPr lang="tr-TR" sz="2800" dirty="0" err="1" smtClean="0">
                <a:latin typeface="Times New Roman" pitchFamily="18" charset="0"/>
                <a:cs typeface="Times New Roman" pitchFamily="18" charset="0"/>
              </a:rPr>
              <a:t>Nörömuskuler</a:t>
            </a:r>
            <a:r>
              <a:rPr lang="tr-TR" sz="2800" dirty="0" smtClean="0">
                <a:latin typeface="Times New Roman" pitchFamily="18" charset="0"/>
                <a:cs typeface="Times New Roman" pitchFamily="18" charset="0"/>
              </a:rPr>
              <a:t> fonksiyonlar etkilendiği için </a:t>
            </a:r>
            <a:r>
              <a:rPr lang="tr-TR" sz="2800" dirty="0" err="1" smtClean="0">
                <a:latin typeface="Times New Roman" pitchFamily="18" charset="0"/>
                <a:cs typeface="Times New Roman" pitchFamily="18" charset="0"/>
              </a:rPr>
              <a:t>intestinal</a:t>
            </a:r>
            <a:r>
              <a:rPr lang="tr-TR" sz="2800" dirty="0" smtClean="0">
                <a:latin typeface="Times New Roman" pitchFamily="18" charset="0"/>
                <a:cs typeface="Times New Roman" pitchFamily="18" charset="0"/>
              </a:rPr>
              <a:t> kolik, </a:t>
            </a:r>
            <a:r>
              <a:rPr lang="tr-TR" sz="2800" dirty="0" err="1" smtClean="0">
                <a:latin typeface="Times New Roman" pitchFamily="18" charset="0"/>
                <a:cs typeface="Times New Roman" pitchFamily="18" charset="0"/>
              </a:rPr>
              <a:t>diyare</a:t>
            </a:r>
            <a:r>
              <a:rPr lang="tr-TR" sz="2800" dirty="0" smtClean="0">
                <a:latin typeface="Times New Roman" pitchFamily="18" charset="0"/>
                <a:cs typeface="Times New Roman" pitchFamily="18" charset="0"/>
              </a:rPr>
              <a:t>, konuşma kasları paralizisi.</a:t>
            </a:r>
          </a:p>
          <a:p>
            <a:pPr>
              <a:buNone/>
            </a:pPr>
            <a:r>
              <a:rPr lang="tr-TR" sz="2800" dirty="0" smtClean="0">
                <a:latin typeface="Times New Roman" pitchFamily="18" charset="0"/>
                <a:cs typeface="Times New Roman" pitchFamily="18" charset="0"/>
              </a:rPr>
              <a:t>   Kalp </a:t>
            </a:r>
            <a:r>
              <a:rPr lang="tr-TR" sz="2800" dirty="0" err="1" smtClean="0">
                <a:latin typeface="Times New Roman" pitchFamily="18" charset="0"/>
                <a:cs typeface="Times New Roman" pitchFamily="18" charset="0"/>
              </a:rPr>
              <a:t>impulsları</a:t>
            </a:r>
            <a:r>
              <a:rPr lang="tr-TR" sz="2800" dirty="0" smtClean="0">
                <a:latin typeface="Times New Roman" pitchFamily="18" charset="0"/>
                <a:cs typeface="Times New Roman" pitchFamily="18" charset="0"/>
              </a:rPr>
              <a:t> bozulacağından kardiyak </a:t>
            </a:r>
            <a:r>
              <a:rPr lang="tr-TR" sz="2800" dirty="0" err="1" smtClean="0">
                <a:latin typeface="Times New Roman" pitchFamily="18" charset="0"/>
                <a:cs typeface="Times New Roman" pitchFamily="18" charset="0"/>
              </a:rPr>
              <a:t>arrest</a:t>
            </a:r>
            <a:r>
              <a:rPr lang="tr-TR" sz="2800" dirty="0" smtClean="0">
                <a:latin typeface="Times New Roman" pitchFamily="18" charset="0"/>
                <a:cs typeface="Times New Roman" pitchFamily="18" charset="0"/>
              </a:rPr>
              <a:t>.</a:t>
            </a:r>
          </a:p>
          <a:p>
            <a:pPr>
              <a:buNone/>
            </a:pPr>
            <a:r>
              <a:rPr lang="tr-TR" sz="2800" dirty="0" smtClean="0">
                <a:latin typeface="Times New Roman" pitchFamily="18" charset="0"/>
                <a:cs typeface="Times New Roman" pitchFamily="18" charset="0"/>
              </a:rPr>
              <a:t>   Yanık,şok ve </a:t>
            </a:r>
            <a:r>
              <a:rPr lang="tr-TR" sz="2800" dirty="0" err="1" smtClean="0">
                <a:latin typeface="Times New Roman" pitchFamily="18" charset="0"/>
                <a:cs typeface="Times New Roman" pitchFamily="18" charset="0"/>
              </a:rPr>
              <a:t>dehidratasyon</a:t>
            </a:r>
            <a:r>
              <a:rPr lang="tr-TR" sz="2800" dirty="0" smtClean="0">
                <a:latin typeface="Times New Roman" pitchFamily="18" charset="0"/>
                <a:cs typeface="Times New Roman" pitchFamily="18" charset="0"/>
              </a:rPr>
              <a:t> komplikasyonu olarak </a:t>
            </a:r>
            <a:r>
              <a:rPr lang="tr-TR" sz="2800" dirty="0" err="1" smtClean="0">
                <a:latin typeface="Times New Roman" pitchFamily="18" charset="0"/>
                <a:cs typeface="Times New Roman" pitchFamily="18" charset="0"/>
              </a:rPr>
              <a:t>oligüri</a:t>
            </a:r>
            <a:r>
              <a:rPr lang="tr-TR" sz="2800" dirty="0" smtClean="0">
                <a:latin typeface="Times New Roman" pitchFamily="18" charset="0"/>
                <a:cs typeface="Times New Roman" pitchFamily="18" charset="0"/>
              </a:rPr>
              <a:t> ve anüri.</a:t>
            </a:r>
          </a:p>
          <a:p>
            <a:pPr>
              <a:buNone/>
            </a:pPr>
            <a:r>
              <a:rPr lang="tr-TR" sz="2800" dirty="0" smtClean="0">
                <a:latin typeface="Times New Roman" pitchFamily="18" charset="0"/>
                <a:cs typeface="Times New Roman" pitchFamily="18" charset="0"/>
              </a:rPr>
              <a:t>Klinik Bakım: Amaç serum potasyumunu düşürmektir. Bu nedenle potasyumdan kısıtlı diyet uygulanır.İdrar miktarı yetersizse diyaliz kullanılır. Bağırsaktan potasyumu bağlayıp atan ilaçlar verilir.Örneğin:</a:t>
            </a:r>
            <a:r>
              <a:rPr lang="tr-TR" sz="2800" dirty="0" err="1" smtClean="0">
                <a:latin typeface="Times New Roman" pitchFamily="18" charset="0"/>
                <a:cs typeface="Times New Roman" pitchFamily="18" charset="0"/>
              </a:rPr>
              <a:t>Kayexalate</a:t>
            </a:r>
            <a:r>
              <a:rPr lang="tr-TR" sz="2800" dirty="0" smtClean="0">
                <a:latin typeface="Times New Roman" pitchFamily="18" charset="0"/>
                <a:cs typeface="Times New Roman" pitchFamily="18" charset="0"/>
              </a:rPr>
              <a:t> </a:t>
            </a: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a:xfrm>
            <a:off x="395536" y="260648"/>
            <a:ext cx="8291264" cy="6120680"/>
          </a:xfrm>
        </p:spPr>
        <p:txBody>
          <a:bodyPr>
            <a:noAutofit/>
          </a:bodyPr>
          <a:lstStyle/>
          <a:p>
            <a:pPr>
              <a:buNone/>
            </a:pPr>
            <a:r>
              <a:rPr lang="tr-TR" sz="2800" b="1" dirty="0" smtClean="0">
                <a:solidFill>
                  <a:schemeClr val="accent2"/>
                </a:solidFill>
                <a:latin typeface="Times New Roman" pitchFamily="18" charset="0"/>
                <a:cs typeface="Times New Roman" pitchFamily="18" charset="0"/>
              </a:rPr>
              <a:t>   Kalsiyum ( </a:t>
            </a:r>
            <a:r>
              <a:rPr lang="tr-TR" sz="2800" b="1" dirty="0" err="1" smtClean="0">
                <a:solidFill>
                  <a:schemeClr val="accent2"/>
                </a:solidFill>
                <a:latin typeface="Times New Roman" pitchFamily="18" charset="0"/>
                <a:cs typeface="Times New Roman" pitchFamily="18" charset="0"/>
              </a:rPr>
              <a:t>Ca</a:t>
            </a:r>
            <a:r>
              <a:rPr lang="tr-TR" sz="2800" b="1" baseline="30000" dirty="0" smtClean="0">
                <a:solidFill>
                  <a:schemeClr val="accent2"/>
                </a:solidFill>
                <a:latin typeface="Times New Roman" pitchFamily="18" charset="0"/>
                <a:cs typeface="Times New Roman" pitchFamily="18" charset="0"/>
              </a:rPr>
              <a:t>++</a:t>
            </a:r>
            <a:r>
              <a:rPr lang="tr-TR" sz="2800" b="1" dirty="0" smtClean="0">
                <a:solidFill>
                  <a:schemeClr val="accent2"/>
                </a:solidFill>
                <a:latin typeface="Times New Roman" pitchFamily="18" charset="0"/>
                <a:cs typeface="Times New Roman" pitchFamily="18" charset="0"/>
              </a:rPr>
              <a:t> )Dengesizlikleri</a:t>
            </a:r>
          </a:p>
          <a:p>
            <a:pPr>
              <a:buNone/>
            </a:pPr>
            <a:r>
              <a:rPr lang="tr-TR" sz="2800" dirty="0" smtClean="0">
                <a:latin typeface="Times New Roman" pitchFamily="18" charset="0"/>
                <a:cs typeface="Times New Roman" pitchFamily="18" charset="0"/>
              </a:rPr>
              <a:t>   Kalsiyum normalde serumda 4-5 </a:t>
            </a:r>
            <a:r>
              <a:rPr lang="tr-TR" sz="2800" dirty="0" err="1" smtClean="0">
                <a:latin typeface="Times New Roman" pitchFamily="18" charset="0"/>
                <a:cs typeface="Times New Roman" pitchFamily="18" charset="0"/>
              </a:rPr>
              <a:t>mEq</a:t>
            </a:r>
            <a:r>
              <a:rPr lang="tr-TR" sz="2800" dirty="0" smtClean="0">
                <a:latin typeface="Times New Roman" pitchFamily="18" charset="0"/>
                <a:cs typeface="Times New Roman" pitchFamily="18" charset="0"/>
              </a:rPr>
              <a:t>/L veya %9-11mg oranında bulunur.Günlük gereksinim erişkinlerde 0.8 </a:t>
            </a:r>
            <a:r>
              <a:rPr lang="tr-TR" sz="2800" dirty="0" err="1" smtClean="0">
                <a:latin typeface="Times New Roman" pitchFamily="18" charset="0"/>
                <a:cs typeface="Times New Roman" pitchFamily="18" charset="0"/>
              </a:rPr>
              <a:t>mg’dır</a:t>
            </a:r>
            <a:r>
              <a:rPr lang="tr-TR" sz="2800" dirty="0" smtClean="0">
                <a:latin typeface="Times New Roman" pitchFamily="18" charset="0"/>
                <a:cs typeface="Times New Roman" pitchFamily="18" charset="0"/>
              </a:rPr>
              <a:t>.Bu gereksinim hamilelik ve </a:t>
            </a:r>
            <a:r>
              <a:rPr lang="tr-TR" sz="2800" dirty="0" err="1" smtClean="0">
                <a:latin typeface="Times New Roman" pitchFamily="18" charset="0"/>
                <a:cs typeface="Times New Roman" pitchFamily="18" charset="0"/>
              </a:rPr>
              <a:t>laktasyonda</a:t>
            </a:r>
            <a:r>
              <a:rPr lang="tr-TR" sz="2800" dirty="0" smtClean="0">
                <a:latin typeface="Times New Roman" pitchFamily="18" charset="0"/>
                <a:cs typeface="Times New Roman" pitchFamily="18" charset="0"/>
              </a:rPr>
              <a:t> 1.3-1.5 </a:t>
            </a:r>
            <a:r>
              <a:rPr lang="tr-TR" sz="2800" dirty="0" err="1" smtClean="0">
                <a:latin typeface="Times New Roman" pitchFamily="18" charset="0"/>
                <a:cs typeface="Times New Roman" pitchFamily="18" charset="0"/>
              </a:rPr>
              <a:t>g’a</a:t>
            </a:r>
            <a:r>
              <a:rPr lang="tr-TR" sz="2800" dirty="0" smtClean="0">
                <a:latin typeface="Times New Roman" pitchFamily="18" charset="0"/>
                <a:cs typeface="Times New Roman" pitchFamily="18" charset="0"/>
              </a:rPr>
              <a:t> çıkar.</a:t>
            </a:r>
          </a:p>
          <a:p>
            <a:pPr>
              <a:buNone/>
            </a:pPr>
            <a:r>
              <a:rPr lang="tr-TR" sz="2800" dirty="0" smtClean="0">
                <a:latin typeface="Times New Roman" pitchFamily="18" charset="0"/>
                <a:cs typeface="Times New Roman" pitchFamily="18" charset="0"/>
              </a:rPr>
              <a:t>   Kalsiyumun görevleri;</a:t>
            </a:r>
          </a:p>
          <a:p>
            <a:pPr>
              <a:buNone/>
            </a:pPr>
            <a:r>
              <a:rPr lang="tr-TR" sz="2800" dirty="0" smtClean="0">
                <a:latin typeface="Times New Roman" pitchFamily="18" charset="0"/>
                <a:cs typeface="Times New Roman" pitchFamily="18" charset="0"/>
              </a:rPr>
              <a:t> *Kemik ve dişlerin yapımı için gereklidir.</a:t>
            </a:r>
          </a:p>
          <a:p>
            <a:pPr>
              <a:buNone/>
            </a:pPr>
            <a:r>
              <a:rPr lang="tr-TR" sz="2800" dirty="0" smtClean="0">
                <a:latin typeface="Times New Roman" pitchFamily="18" charset="0"/>
                <a:cs typeface="Times New Roman" pitchFamily="18" charset="0"/>
              </a:rPr>
              <a:t> *</a:t>
            </a:r>
            <a:r>
              <a:rPr lang="tr-TR" sz="2800" dirty="0" err="1" smtClean="0">
                <a:latin typeface="Times New Roman" pitchFamily="18" charset="0"/>
                <a:cs typeface="Times New Roman" pitchFamily="18" charset="0"/>
              </a:rPr>
              <a:t>Nöromuskuler</a:t>
            </a:r>
            <a:r>
              <a:rPr lang="tr-TR" sz="2800" dirty="0" smtClean="0">
                <a:latin typeface="Times New Roman" pitchFamily="18" charset="0"/>
                <a:cs typeface="Times New Roman" pitchFamily="18" charset="0"/>
              </a:rPr>
              <a:t> </a:t>
            </a:r>
            <a:r>
              <a:rPr lang="tr-TR" sz="2800" dirty="0" err="1" smtClean="0">
                <a:latin typeface="Times New Roman" pitchFamily="18" charset="0"/>
                <a:cs typeface="Times New Roman" pitchFamily="18" charset="0"/>
              </a:rPr>
              <a:t>irritabilitenin</a:t>
            </a:r>
            <a:r>
              <a:rPr lang="tr-TR" sz="2800" dirty="0" smtClean="0">
                <a:latin typeface="Times New Roman" pitchFamily="18" charset="0"/>
                <a:cs typeface="Times New Roman" pitchFamily="18" charset="0"/>
              </a:rPr>
              <a:t> normal olması için gereklidir. Ayrıca sinir </a:t>
            </a:r>
            <a:r>
              <a:rPr lang="tr-TR" sz="2800" dirty="0" err="1" smtClean="0">
                <a:latin typeface="Times New Roman" pitchFamily="18" charset="0"/>
                <a:cs typeface="Times New Roman" pitchFamily="18" charset="0"/>
              </a:rPr>
              <a:t>impulslarının</a:t>
            </a:r>
            <a:r>
              <a:rPr lang="tr-TR" sz="2800" dirty="0" smtClean="0">
                <a:latin typeface="Times New Roman" pitchFamily="18" charset="0"/>
                <a:cs typeface="Times New Roman" pitchFamily="18" charset="0"/>
              </a:rPr>
              <a:t> iletimine yardım eder.</a:t>
            </a:r>
          </a:p>
          <a:p>
            <a:pPr>
              <a:buNone/>
            </a:pPr>
            <a:r>
              <a:rPr lang="tr-TR" sz="2800" dirty="0" smtClean="0">
                <a:latin typeface="Times New Roman" pitchFamily="18" charset="0"/>
                <a:cs typeface="Times New Roman" pitchFamily="18" charset="0"/>
              </a:rPr>
              <a:t>*</a:t>
            </a:r>
            <a:r>
              <a:rPr lang="tr-TR" sz="2800" dirty="0" err="1" smtClean="0">
                <a:latin typeface="Times New Roman" pitchFamily="18" charset="0"/>
                <a:cs typeface="Times New Roman" pitchFamily="18" charset="0"/>
              </a:rPr>
              <a:t>Kapiller</a:t>
            </a:r>
            <a:r>
              <a:rPr lang="tr-TR" sz="2800" dirty="0" smtClean="0">
                <a:latin typeface="Times New Roman" pitchFamily="18" charset="0"/>
                <a:cs typeface="Times New Roman" pitchFamily="18" charset="0"/>
              </a:rPr>
              <a:t> </a:t>
            </a:r>
            <a:r>
              <a:rPr lang="tr-TR" sz="2800" dirty="0" err="1" smtClean="0">
                <a:latin typeface="Times New Roman" pitchFamily="18" charset="0"/>
                <a:cs typeface="Times New Roman" pitchFamily="18" charset="0"/>
              </a:rPr>
              <a:t>permiabiliteyi</a:t>
            </a:r>
            <a:r>
              <a:rPr lang="tr-TR" sz="2800" dirty="0" smtClean="0">
                <a:latin typeface="Times New Roman" pitchFamily="18" charset="0"/>
                <a:cs typeface="Times New Roman" pitchFamily="18" charset="0"/>
              </a:rPr>
              <a:t> azaltır.</a:t>
            </a:r>
          </a:p>
          <a:p>
            <a:pPr>
              <a:buNone/>
            </a:pPr>
            <a:r>
              <a:rPr lang="tr-TR" sz="2800" dirty="0" smtClean="0">
                <a:latin typeface="Times New Roman" pitchFamily="18" charset="0"/>
                <a:cs typeface="Times New Roman" pitchFamily="18" charset="0"/>
              </a:rPr>
              <a:t>*Normal kas </a:t>
            </a:r>
            <a:r>
              <a:rPr lang="tr-TR" sz="2800" dirty="0" err="1" smtClean="0">
                <a:latin typeface="Times New Roman" pitchFamily="18" charset="0"/>
                <a:cs typeface="Times New Roman" pitchFamily="18" charset="0"/>
              </a:rPr>
              <a:t>kontraksiyonunu</a:t>
            </a:r>
            <a:r>
              <a:rPr lang="tr-TR" sz="2800" dirty="0" smtClean="0">
                <a:latin typeface="Times New Roman" pitchFamily="18" charset="0"/>
                <a:cs typeface="Times New Roman" pitchFamily="18" charset="0"/>
              </a:rPr>
              <a:t> sağlar</a:t>
            </a:r>
          </a:p>
          <a:p>
            <a:pPr>
              <a:buNone/>
            </a:pPr>
            <a:r>
              <a:rPr lang="tr-TR" sz="2800" dirty="0" smtClean="0">
                <a:latin typeface="Times New Roman" pitchFamily="18" charset="0"/>
                <a:cs typeface="Times New Roman" pitchFamily="18" charset="0"/>
              </a:rPr>
              <a:t>*Kanın pıhtılaşmasında rolü vardır.</a:t>
            </a:r>
          </a:p>
          <a:p>
            <a:pPr>
              <a:buNone/>
            </a:pPr>
            <a:endParaRPr lang="tr-TR" sz="2800" dirty="0" smtClean="0">
              <a:latin typeface="Times New Roman" pitchFamily="18" charset="0"/>
              <a:cs typeface="Times New Roman" pitchFamily="18" charset="0"/>
            </a:endParaRP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a:xfrm>
            <a:off x="395536" y="260648"/>
            <a:ext cx="8291264" cy="6120680"/>
          </a:xfrm>
        </p:spPr>
        <p:txBody>
          <a:bodyPr>
            <a:noAutofit/>
          </a:bodyPr>
          <a:lstStyle/>
          <a:p>
            <a:pPr>
              <a:buNone/>
            </a:pPr>
            <a:r>
              <a:rPr lang="tr-TR" sz="3200" b="1" dirty="0" smtClean="0">
                <a:solidFill>
                  <a:schemeClr val="accent2"/>
                </a:solidFill>
                <a:latin typeface="Times New Roman" pitchFamily="18" charset="0"/>
                <a:cs typeface="Times New Roman" pitchFamily="18" charset="0"/>
              </a:rPr>
              <a:t>   </a:t>
            </a:r>
          </a:p>
          <a:p>
            <a:pPr>
              <a:buNone/>
            </a:pPr>
            <a:r>
              <a:rPr lang="tr-TR" sz="3200" dirty="0" smtClean="0">
                <a:latin typeface="Times New Roman" pitchFamily="18" charset="0"/>
                <a:cs typeface="Times New Roman" pitchFamily="18" charset="0"/>
              </a:rPr>
              <a:t>Kalsiyum en çok süt ve süt ürünlerinde bulunur. Emilimi için D vitaminine gereksinim vardır ve  </a:t>
            </a:r>
            <a:r>
              <a:rPr lang="tr-TR" sz="3200" dirty="0" err="1" smtClean="0">
                <a:latin typeface="Times New Roman" pitchFamily="18" charset="0"/>
                <a:cs typeface="Times New Roman" pitchFamily="18" charset="0"/>
              </a:rPr>
              <a:t>parat</a:t>
            </a:r>
            <a:r>
              <a:rPr lang="tr-TR" sz="3200" dirty="0" smtClean="0">
                <a:latin typeface="Times New Roman" pitchFamily="18" charset="0"/>
                <a:cs typeface="Times New Roman" pitchFamily="18" charset="0"/>
              </a:rPr>
              <a:t> hormonun kontrolü altındadır.Kan </a:t>
            </a:r>
            <a:r>
              <a:rPr lang="tr-TR" sz="3200" dirty="0" err="1" smtClean="0">
                <a:latin typeface="Times New Roman" pitchFamily="18" charset="0"/>
                <a:cs typeface="Times New Roman" pitchFamily="18" charset="0"/>
              </a:rPr>
              <a:t>Ca</a:t>
            </a:r>
            <a:r>
              <a:rPr lang="tr-TR" sz="3200" baseline="30000" dirty="0" smtClean="0">
                <a:latin typeface="Times New Roman" pitchFamily="18" charset="0"/>
                <a:cs typeface="Times New Roman" pitchFamily="18" charset="0"/>
              </a:rPr>
              <a:t>++</a:t>
            </a:r>
            <a:r>
              <a:rPr lang="tr-TR" sz="3200" dirty="0" smtClean="0">
                <a:latin typeface="Times New Roman" pitchFamily="18" charset="0"/>
                <a:cs typeface="Times New Roman" pitchFamily="18" charset="0"/>
              </a:rPr>
              <a:t> düzeyi düşerse </a:t>
            </a:r>
            <a:r>
              <a:rPr lang="tr-TR" sz="3200" dirty="0" err="1" smtClean="0">
                <a:latin typeface="Times New Roman" pitchFamily="18" charset="0"/>
                <a:cs typeface="Times New Roman" pitchFamily="18" charset="0"/>
              </a:rPr>
              <a:t>parat</a:t>
            </a:r>
            <a:r>
              <a:rPr lang="tr-TR" sz="3200" dirty="0" smtClean="0">
                <a:latin typeface="Times New Roman" pitchFamily="18" charset="0"/>
                <a:cs typeface="Times New Roman" pitchFamily="18" charset="0"/>
              </a:rPr>
              <a:t> hormon salgısı artar. </a:t>
            </a:r>
          </a:p>
          <a:p>
            <a:pPr>
              <a:buNone/>
            </a:pPr>
            <a:r>
              <a:rPr lang="tr-TR" sz="3200" dirty="0" err="1" smtClean="0">
                <a:latin typeface="Times New Roman" pitchFamily="18" charset="0"/>
                <a:cs typeface="Times New Roman" pitchFamily="18" charset="0"/>
              </a:rPr>
              <a:t>Parat</a:t>
            </a:r>
            <a:r>
              <a:rPr lang="tr-TR" sz="3200" dirty="0" smtClean="0">
                <a:latin typeface="Times New Roman" pitchFamily="18" charset="0"/>
                <a:cs typeface="Times New Roman" pitchFamily="18" charset="0"/>
              </a:rPr>
              <a:t> hormonun etkileri:</a:t>
            </a:r>
          </a:p>
          <a:p>
            <a:pPr>
              <a:buNone/>
            </a:pPr>
            <a:r>
              <a:rPr lang="tr-TR" sz="3200" dirty="0" smtClean="0">
                <a:latin typeface="Times New Roman" pitchFamily="18" charset="0"/>
                <a:cs typeface="Times New Roman" pitchFamily="18" charset="0"/>
              </a:rPr>
              <a:t>*İdrarla </a:t>
            </a:r>
            <a:r>
              <a:rPr lang="tr-TR" sz="3200" dirty="0" err="1" smtClean="0">
                <a:latin typeface="Times New Roman" pitchFamily="18" charset="0"/>
                <a:cs typeface="Times New Roman" pitchFamily="18" charset="0"/>
              </a:rPr>
              <a:t>Ca</a:t>
            </a:r>
            <a:r>
              <a:rPr lang="tr-TR" sz="3200" baseline="30000" dirty="0" smtClean="0">
                <a:latin typeface="Times New Roman" pitchFamily="18" charset="0"/>
                <a:cs typeface="Times New Roman" pitchFamily="18" charset="0"/>
              </a:rPr>
              <a:t>++</a:t>
            </a:r>
            <a:r>
              <a:rPr lang="tr-TR" sz="3200" dirty="0" smtClean="0">
                <a:latin typeface="Times New Roman" pitchFamily="18" charset="0"/>
                <a:cs typeface="Times New Roman" pitchFamily="18" charset="0"/>
              </a:rPr>
              <a:t> atılımını azaltır.</a:t>
            </a:r>
          </a:p>
          <a:p>
            <a:pPr>
              <a:buNone/>
            </a:pPr>
            <a:r>
              <a:rPr lang="tr-TR" sz="3200" dirty="0" smtClean="0">
                <a:latin typeface="Times New Roman" pitchFamily="18" charset="0"/>
                <a:cs typeface="Times New Roman" pitchFamily="18" charset="0"/>
              </a:rPr>
              <a:t>*Kemiklerden kalsiyumun kana geçmesini sağlar.</a:t>
            </a:r>
          </a:p>
          <a:p>
            <a:pPr>
              <a:buNone/>
            </a:pPr>
            <a:r>
              <a:rPr lang="tr-TR" sz="3200" dirty="0" smtClean="0">
                <a:latin typeface="Times New Roman" pitchFamily="18" charset="0"/>
                <a:cs typeface="Times New Roman" pitchFamily="18" charset="0"/>
              </a:rPr>
              <a:t>*GIS den </a:t>
            </a:r>
            <a:r>
              <a:rPr lang="tr-TR" sz="3200" dirty="0" err="1" smtClean="0">
                <a:latin typeface="Times New Roman" pitchFamily="18" charset="0"/>
                <a:cs typeface="Times New Roman" pitchFamily="18" charset="0"/>
              </a:rPr>
              <a:t>Ca</a:t>
            </a:r>
            <a:r>
              <a:rPr lang="tr-TR" sz="3200" baseline="30000" dirty="0" smtClean="0">
                <a:latin typeface="Times New Roman" pitchFamily="18" charset="0"/>
                <a:cs typeface="Times New Roman" pitchFamily="18" charset="0"/>
              </a:rPr>
              <a:t>++</a:t>
            </a:r>
            <a:r>
              <a:rPr lang="tr-TR" sz="3200" dirty="0" smtClean="0">
                <a:latin typeface="Times New Roman" pitchFamily="18" charset="0"/>
                <a:cs typeface="Times New Roman" pitchFamily="18" charset="0"/>
              </a:rPr>
              <a:t> emilimini artırır.</a:t>
            </a:r>
          </a:p>
          <a:p>
            <a:pPr>
              <a:buNone/>
            </a:pPr>
            <a:endParaRPr lang="tr-TR" sz="2800" dirty="0" smtClean="0">
              <a:latin typeface="Times New Roman" pitchFamily="18" charset="0"/>
              <a:cs typeface="Times New Roman" pitchFamily="18" charset="0"/>
            </a:endParaRP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a:xfrm>
            <a:off x="395536" y="260648"/>
            <a:ext cx="8291264" cy="6120680"/>
          </a:xfrm>
        </p:spPr>
        <p:txBody>
          <a:bodyPr>
            <a:noAutofit/>
          </a:bodyPr>
          <a:lstStyle/>
          <a:p>
            <a:pPr>
              <a:buNone/>
            </a:pPr>
            <a:r>
              <a:rPr lang="tr-TR" sz="3200" b="1" dirty="0" smtClean="0">
                <a:solidFill>
                  <a:schemeClr val="accent2"/>
                </a:solidFill>
                <a:latin typeface="Times New Roman" pitchFamily="18" charset="0"/>
                <a:cs typeface="Times New Roman" pitchFamily="18" charset="0"/>
              </a:rPr>
              <a:t>  </a:t>
            </a:r>
            <a:r>
              <a:rPr lang="tr-TR" sz="3200" b="1" dirty="0" err="1" smtClean="0">
                <a:solidFill>
                  <a:schemeClr val="accent2"/>
                </a:solidFill>
                <a:latin typeface="Times New Roman" pitchFamily="18" charset="0"/>
                <a:cs typeface="Times New Roman" pitchFamily="18" charset="0"/>
              </a:rPr>
              <a:t>Hiperkalsemi</a:t>
            </a:r>
            <a:endParaRPr lang="tr-TR" sz="3200" b="1" dirty="0" smtClean="0">
              <a:solidFill>
                <a:schemeClr val="accent2"/>
              </a:solidFill>
              <a:latin typeface="Times New Roman" pitchFamily="18" charset="0"/>
              <a:cs typeface="Times New Roman" pitchFamily="18" charset="0"/>
            </a:endParaRPr>
          </a:p>
          <a:p>
            <a:pPr>
              <a:buNone/>
            </a:pPr>
            <a:r>
              <a:rPr lang="tr-TR" sz="3200" dirty="0" smtClean="0">
                <a:latin typeface="Times New Roman" pitchFamily="18" charset="0"/>
                <a:cs typeface="Times New Roman" pitchFamily="18" charset="0"/>
              </a:rPr>
              <a:t>Serum</a:t>
            </a:r>
            <a:r>
              <a:rPr lang="tr-TR" sz="3200" b="1" dirty="0" smtClean="0">
                <a:solidFill>
                  <a:schemeClr val="accent2"/>
                </a:solidFill>
                <a:latin typeface="Times New Roman" pitchFamily="18" charset="0"/>
                <a:cs typeface="Times New Roman" pitchFamily="18" charset="0"/>
              </a:rPr>
              <a:t> </a:t>
            </a:r>
            <a:r>
              <a:rPr lang="tr-TR" sz="3200" dirty="0" err="1" smtClean="0">
                <a:latin typeface="Times New Roman" pitchFamily="18" charset="0"/>
                <a:cs typeface="Times New Roman" pitchFamily="18" charset="0"/>
              </a:rPr>
              <a:t>Ca</a:t>
            </a:r>
            <a:r>
              <a:rPr lang="tr-TR" sz="3200" baseline="30000" dirty="0" smtClean="0">
                <a:latin typeface="Times New Roman" pitchFamily="18" charset="0"/>
                <a:cs typeface="Times New Roman" pitchFamily="18" charset="0"/>
              </a:rPr>
              <a:t>++</a:t>
            </a:r>
            <a:r>
              <a:rPr lang="tr-TR" sz="3200" dirty="0" smtClean="0">
                <a:latin typeface="Times New Roman" pitchFamily="18" charset="0"/>
                <a:cs typeface="Times New Roman" pitchFamily="18" charset="0"/>
              </a:rPr>
              <a:t> düzeyinin %11mg’ın üstüne çıkmasıdır.</a:t>
            </a:r>
          </a:p>
          <a:p>
            <a:pPr>
              <a:buNone/>
            </a:pPr>
            <a:r>
              <a:rPr lang="tr-TR" sz="3200" dirty="0" smtClean="0">
                <a:latin typeface="Times New Roman" pitchFamily="18" charset="0"/>
                <a:cs typeface="Times New Roman" pitchFamily="18" charset="0"/>
              </a:rPr>
              <a:t>Nedenleri;</a:t>
            </a:r>
          </a:p>
          <a:p>
            <a:pPr>
              <a:buNone/>
            </a:pPr>
            <a:r>
              <a:rPr lang="tr-TR" sz="3200" dirty="0" smtClean="0">
                <a:latin typeface="Times New Roman" pitchFamily="18" charset="0"/>
                <a:cs typeface="Times New Roman" pitchFamily="18" charset="0"/>
              </a:rPr>
              <a:t>*</a:t>
            </a:r>
            <a:r>
              <a:rPr lang="tr-TR" sz="3200" dirty="0" err="1" smtClean="0">
                <a:latin typeface="Times New Roman" pitchFamily="18" charset="0"/>
                <a:cs typeface="Times New Roman" pitchFamily="18" charset="0"/>
              </a:rPr>
              <a:t>Hiperparatiroidizm</a:t>
            </a:r>
            <a:endParaRPr lang="tr-TR" sz="3200" dirty="0" smtClean="0">
              <a:latin typeface="Times New Roman" pitchFamily="18" charset="0"/>
              <a:cs typeface="Times New Roman" pitchFamily="18" charset="0"/>
            </a:endParaRPr>
          </a:p>
          <a:p>
            <a:pPr>
              <a:buNone/>
            </a:pPr>
            <a:r>
              <a:rPr lang="tr-TR" sz="3200" dirty="0" smtClean="0">
                <a:latin typeface="Times New Roman" pitchFamily="18" charset="0"/>
                <a:cs typeface="Times New Roman" pitchFamily="18" charset="0"/>
              </a:rPr>
              <a:t>*Hareketsizlik</a:t>
            </a:r>
          </a:p>
          <a:p>
            <a:pPr>
              <a:buNone/>
            </a:pPr>
            <a:r>
              <a:rPr lang="tr-TR" sz="3200" dirty="0" smtClean="0">
                <a:latin typeface="Times New Roman" pitchFamily="18" charset="0"/>
                <a:cs typeface="Times New Roman" pitchFamily="18" charset="0"/>
              </a:rPr>
              <a:t>*Böbrek yetmezliği nedeniyle </a:t>
            </a:r>
            <a:r>
              <a:rPr lang="tr-TR" sz="3200" dirty="0" err="1" smtClean="0">
                <a:latin typeface="Times New Roman" pitchFamily="18" charset="0"/>
                <a:cs typeface="Times New Roman" pitchFamily="18" charset="0"/>
              </a:rPr>
              <a:t>Ca</a:t>
            </a:r>
            <a:r>
              <a:rPr lang="tr-TR" sz="3200" baseline="30000" dirty="0" smtClean="0">
                <a:latin typeface="Times New Roman" pitchFamily="18" charset="0"/>
                <a:cs typeface="Times New Roman" pitchFamily="18" charset="0"/>
              </a:rPr>
              <a:t>++</a:t>
            </a:r>
            <a:r>
              <a:rPr lang="tr-TR" sz="3200" dirty="0" smtClean="0">
                <a:latin typeface="Times New Roman" pitchFamily="18" charset="0"/>
                <a:cs typeface="Times New Roman" pitchFamily="18" charset="0"/>
              </a:rPr>
              <a:t> un atılamaması</a:t>
            </a:r>
          </a:p>
          <a:p>
            <a:pPr>
              <a:buNone/>
            </a:pPr>
            <a:r>
              <a:rPr lang="tr-TR" sz="3200" dirty="0" smtClean="0">
                <a:latin typeface="Times New Roman" pitchFamily="18" charset="0"/>
                <a:cs typeface="Times New Roman" pitchFamily="18" charset="0"/>
              </a:rPr>
              <a:t>*Fazla </a:t>
            </a:r>
            <a:r>
              <a:rPr lang="tr-TR" sz="3200" dirty="0" err="1" smtClean="0">
                <a:latin typeface="Times New Roman" pitchFamily="18" charset="0"/>
                <a:cs typeface="Times New Roman" pitchFamily="18" charset="0"/>
              </a:rPr>
              <a:t>Ca</a:t>
            </a:r>
            <a:r>
              <a:rPr lang="tr-TR" sz="3200" baseline="30000" dirty="0" smtClean="0">
                <a:latin typeface="Times New Roman" pitchFamily="18" charset="0"/>
                <a:cs typeface="Times New Roman" pitchFamily="18" charset="0"/>
              </a:rPr>
              <a:t>++</a:t>
            </a:r>
            <a:r>
              <a:rPr lang="tr-TR" sz="3200" dirty="0" smtClean="0">
                <a:latin typeface="Times New Roman" pitchFamily="18" charset="0"/>
                <a:cs typeface="Times New Roman" pitchFamily="18" charset="0"/>
              </a:rPr>
              <a:t> alınması,</a:t>
            </a:r>
          </a:p>
          <a:p>
            <a:pPr>
              <a:buNone/>
            </a:pPr>
            <a:r>
              <a:rPr lang="tr-TR" sz="3200" dirty="0" smtClean="0">
                <a:latin typeface="Times New Roman" pitchFamily="18" charset="0"/>
                <a:cs typeface="Times New Roman" pitchFamily="18" charset="0"/>
              </a:rPr>
              <a:t>*Fazla D vitamini alınması,</a:t>
            </a:r>
          </a:p>
          <a:p>
            <a:pPr>
              <a:buNone/>
            </a:pPr>
            <a:r>
              <a:rPr lang="tr-TR" sz="3200" dirty="0" smtClean="0">
                <a:latin typeface="Times New Roman" pitchFamily="18" charset="0"/>
                <a:cs typeface="Times New Roman" pitchFamily="18" charset="0"/>
              </a:rPr>
              <a:t>*</a:t>
            </a:r>
            <a:r>
              <a:rPr lang="tr-TR" sz="3200" dirty="0" err="1" smtClean="0">
                <a:latin typeface="Times New Roman" pitchFamily="18" charset="0"/>
                <a:cs typeface="Times New Roman" pitchFamily="18" charset="0"/>
              </a:rPr>
              <a:t>Tiazid</a:t>
            </a:r>
            <a:r>
              <a:rPr lang="tr-TR" sz="3200" dirty="0" smtClean="0">
                <a:latin typeface="Times New Roman" pitchFamily="18" charset="0"/>
                <a:cs typeface="Times New Roman" pitchFamily="18" charset="0"/>
              </a:rPr>
              <a:t> grubu </a:t>
            </a:r>
            <a:r>
              <a:rPr lang="tr-TR" sz="3200" dirty="0" err="1" smtClean="0">
                <a:latin typeface="Times New Roman" pitchFamily="18" charset="0"/>
                <a:cs typeface="Times New Roman" pitchFamily="18" charset="0"/>
              </a:rPr>
              <a:t>diüretiklerin</a:t>
            </a:r>
            <a:r>
              <a:rPr lang="tr-TR" sz="3200" dirty="0" smtClean="0">
                <a:latin typeface="Times New Roman" pitchFamily="18" charset="0"/>
                <a:cs typeface="Times New Roman" pitchFamily="18" charset="0"/>
              </a:rPr>
              <a:t> fazla kullanılması</a:t>
            </a:r>
          </a:p>
          <a:p>
            <a:pPr>
              <a:buNone/>
            </a:pPr>
            <a:endParaRPr lang="tr-TR" sz="2800" dirty="0" smtClean="0">
              <a:latin typeface="Times New Roman" pitchFamily="18" charset="0"/>
              <a:cs typeface="Times New Roman" pitchFamily="18" charset="0"/>
            </a:endParaRP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a:xfrm>
            <a:off x="395536" y="260648"/>
            <a:ext cx="8291264" cy="6120680"/>
          </a:xfrm>
        </p:spPr>
        <p:txBody>
          <a:bodyPr>
            <a:noAutofit/>
          </a:bodyPr>
          <a:lstStyle/>
          <a:p>
            <a:pPr>
              <a:buNone/>
            </a:pPr>
            <a:r>
              <a:rPr lang="tr-TR" sz="2800" dirty="0" smtClean="0">
                <a:latin typeface="Times New Roman" pitchFamily="18" charset="0"/>
                <a:cs typeface="Times New Roman" pitchFamily="18" charset="0"/>
              </a:rPr>
              <a:t>  Belirti ve bulgular: bulantı, kusma, iştahsızlık, </a:t>
            </a:r>
            <a:r>
              <a:rPr lang="tr-TR" sz="2800" dirty="0" err="1" smtClean="0">
                <a:latin typeface="Times New Roman" pitchFamily="18" charset="0"/>
                <a:cs typeface="Times New Roman" pitchFamily="18" charset="0"/>
              </a:rPr>
              <a:t>konstipasyon</a:t>
            </a:r>
            <a:r>
              <a:rPr lang="tr-TR" sz="2800" dirty="0" smtClean="0">
                <a:latin typeface="Times New Roman" pitchFamily="18" charset="0"/>
                <a:cs typeface="Times New Roman" pitchFamily="18" charset="0"/>
              </a:rPr>
              <a:t>, </a:t>
            </a:r>
            <a:r>
              <a:rPr lang="tr-TR" sz="2800" dirty="0" err="1" smtClean="0">
                <a:latin typeface="Times New Roman" pitchFamily="18" charset="0"/>
                <a:cs typeface="Times New Roman" pitchFamily="18" charset="0"/>
              </a:rPr>
              <a:t>diyare</a:t>
            </a:r>
            <a:r>
              <a:rPr lang="tr-TR" sz="2800" dirty="0" smtClean="0">
                <a:latin typeface="Times New Roman" pitchFamily="18" charset="0"/>
                <a:cs typeface="Times New Roman" pitchFamily="18" charset="0"/>
              </a:rPr>
              <a:t>, karın ağrısı, P düzeyinde azalma. Böbrek taşları, </a:t>
            </a:r>
            <a:r>
              <a:rPr lang="tr-TR" sz="2800" dirty="0" err="1" smtClean="0">
                <a:latin typeface="Times New Roman" pitchFamily="18" charset="0"/>
                <a:cs typeface="Times New Roman" pitchFamily="18" charset="0"/>
              </a:rPr>
              <a:t>ennfeksiyon</a:t>
            </a:r>
            <a:r>
              <a:rPr lang="tr-TR" sz="2800" dirty="0" smtClean="0">
                <a:latin typeface="Times New Roman" pitchFamily="18" charset="0"/>
                <a:cs typeface="Times New Roman" pitchFamily="18" charset="0"/>
              </a:rPr>
              <a:t>, kolik ve </a:t>
            </a:r>
            <a:r>
              <a:rPr lang="tr-TR" sz="2800" dirty="0" err="1" smtClean="0">
                <a:latin typeface="Times New Roman" pitchFamily="18" charset="0"/>
                <a:cs typeface="Times New Roman" pitchFamily="18" charset="0"/>
              </a:rPr>
              <a:t>dizüri</a:t>
            </a:r>
            <a:r>
              <a:rPr lang="tr-TR" sz="2800" dirty="0" smtClean="0">
                <a:latin typeface="Times New Roman" pitchFamily="18" charset="0"/>
                <a:cs typeface="Times New Roman" pitchFamily="18" charset="0"/>
              </a:rPr>
              <a:t>. SSS ne etkisi nedeniyle kişilik değişiklikleri, koma.</a:t>
            </a:r>
          </a:p>
          <a:p>
            <a:pPr>
              <a:buNone/>
            </a:pPr>
            <a:r>
              <a:rPr lang="tr-TR" sz="2800" dirty="0" smtClean="0">
                <a:latin typeface="Times New Roman" pitchFamily="18" charset="0"/>
                <a:cs typeface="Times New Roman" pitchFamily="18" charset="0"/>
              </a:rPr>
              <a:t>   </a:t>
            </a:r>
            <a:r>
              <a:rPr lang="tr-TR" sz="2800" u="sng" dirty="0" smtClean="0">
                <a:latin typeface="Times New Roman" pitchFamily="18" charset="0"/>
                <a:cs typeface="Times New Roman" pitchFamily="18" charset="0"/>
              </a:rPr>
              <a:t>Akut </a:t>
            </a:r>
            <a:r>
              <a:rPr lang="tr-TR" sz="2800" u="sng" dirty="0" err="1" smtClean="0">
                <a:latin typeface="Times New Roman" pitchFamily="18" charset="0"/>
                <a:cs typeface="Times New Roman" pitchFamily="18" charset="0"/>
              </a:rPr>
              <a:t>hiperkalsemi</a:t>
            </a:r>
            <a:r>
              <a:rPr lang="tr-TR" sz="2800" u="sng" dirty="0" smtClean="0">
                <a:latin typeface="Times New Roman" pitchFamily="18" charset="0"/>
                <a:cs typeface="Times New Roman" pitchFamily="18" charset="0"/>
              </a:rPr>
              <a:t> koması</a:t>
            </a:r>
            <a:r>
              <a:rPr lang="tr-TR" sz="2800" dirty="0" smtClean="0">
                <a:latin typeface="Times New Roman" pitchFamily="18" charset="0"/>
                <a:cs typeface="Times New Roman" pitchFamily="18" charset="0"/>
              </a:rPr>
              <a:t>:bilinç kaybı,böbrek yetmezliği, aşırı bulantı kusma, koma ve ölüm…</a:t>
            </a:r>
          </a:p>
          <a:p>
            <a:pPr>
              <a:buNone/>
            </a:pPr>
            <a:r>
              <a:rPr lang="tr-TR" sz="2800" dirty="0" smtClean="0">
                <a:latin typeface="Times New Roman" pitchFamily="18" charset="0"/>
                <a:cs typeface="Times New Roman" pitchFamily="18" charset="0"/>
              </a:rPr>
              <a:t>  Tedavi ve bakım:</a:t>
            </a:r>
            <a:r>
              <a:rPr lang="tr-TR" sz="2800" dirty="0" err="1" smtClean="0">
                <a:latin typeface="Times New Roman" pitchFamily="18" charset="0"/>
                <a:cs typeface="Times New Roman" pitchFamily="18" charset="0"/>
              </a:rPr>
              <a:t>Ca</a:t>
            </a:r>
            <a:r>
              <a:rPr lang="tr-TR" sz="2800" baseline="30000" dirty="0" smtClean="0">
                <a:latin typeface="Times New Roman" pitchFamily="18" charset="0"/>
                <a:cs typeface="Times New Roman" pitchFamily="18" charset="0"/>
              </a:rPr>
              <a:t>++</a:t>
            </a:r>
            <a:r>
              <a:rPr lang="tr-TR" sz="2800" dirty="0" smtClean="0">
                <a:latin typeface="Times New Roman" pitchFamily="18" charset="0"/>
                <a:cs typeface="Times New Roman" pitchFamily="18" charset="0"/>
              </a:rPr>
              <a:t> kısıtlanır.En az 3000 </a:t>
            </a:r>
            <a:r>
              <a:rPr lang="tr-TR" sz="2800" dirty="0" err="1" smtClean="0">
                <a:latin typeface="Times New Roman" pitchFamily="18" charset="0"/>
                <a:cs typeface="Times New Roman" pitchFamily="18" charset="0"/>
              </a:rPr>
              <a:t>cc</a:t>
            </a:r>
            <a:r>
              <a:rPr lang="tr-TR" sz="2800" dirty="0" smtClean="0">
                <a:latin typeface="Times New Roman" pitchFamily="18" charset="0"/>
                <a:cs typeface="Times New Roman" pitchFamily="18" charset="0"/>
              </a:rPr>
              <a:t> sıvı ve taş oluşumunu önlemek için asitli meyve suları verilir.</a:t>
            </a:r>
          </a:p>
          <a:p>
            <a:pPr>
              <a:buNone/>
            </a:pPr>
            <a:r>
              <a:rPr lang="tr-TR" sz="2800" dirty="0" smtClean="0">
                <a:latin typeface="Times New Roman" pitchFamily="18" charset="0"/>
                <a:cs typeface="Times New Roman" pitchFamily="18" charset="0"/>
              </a:rPr>
              <a:t>   N-</a:t>
            </a:r>
            <a:r>
              <a:rPr lang="tr-TR" sz="2800" dirty="0" err="1" smtClean="0">
                <a:latin typeface="Times New Roman" pitchFamily="18" charset="0"/>
                <a:cs typeface="Times New Roman" pitchFamily="18" charset="0"/>
              </a:rPr>
              <a:t>fitat</a:t>
            </a:r>
            <a:r>
              <a:rPr lang="tr-TR" sz="2800" dirty="0" smtClean="0">
                <a:latin typeface="Times New Roman" pitchFamily="18" charset="0"/>
                <a:cs typeface="Times New Roman" pitchFamily="18" charset="0"/>
              </a:rPr>
              <a:t> ve </a:t>
            </a:r>
            <a:r>
              <a:rPr lang="tr-TR" sz="2800" dirty="0" err="1" smtClean="0">
                <a:latin typeface="Times New Roman" pitchFamily="18" charset="0"/>
                <a:cs typeface="Times New Roman" pitchFamily="18" charset="0"/>
              </a:rPr>
              <a:t>Na</a:t>
            </a:r>
            <a:r>
              <a:rPr lang="tr-TR" sz="2800" dirty="0" smtClean="0">
                <a:latin typeface="Times New Roman" pitchFamily="18" charset="0"/>
                <a:cs typeface="Times New Roman" pitchFamily="18" charset="0"/>
              </a:rPr>
              <a:t>-</a:t>
            </a:r>
            <a:r>
              <a:rPr lang="tr-TR" sz="2800" dirty="0" err="1" smtClean="0">
                <a:latin typeface="Times New Roman" pitchFamily="18" charset="0"/>
                <a:cs typeface="Times New Roman" pitchFamily="18" charset="0"/>
              </a:rPr>
              <a:t>laktat</a:t>
            </a:r>
            <a:r>
              <a:rPr lang="tr-TR" sz="2800" dirty="0" smtClean="0">
                <a:latin typeface="Times New Roman" pitchFamily="18" charset="0"/>
                <a:cs typeface="Times New Roman" pitchFamily="18" charset="0"/>
              </a:rPr>
              <a:t> GIS deki </a:t>
            </a:r>
            <a:r>
              <a:rPr lang="tr-TR" sz="2800" dirty="0" err="1" smtClean="0">
                <a:latin typeface="Times New Roman" pitchFamily="18" charset="0"/>
                <a:cs typeface="Times New Roman" pitchFamily="18" charset="0"/>
              </a:rPr>
              <a:t>Ca</a:t>
            </a:r>
            <a:r>
              <a:rPr lang="tr-TR" sz="2800" baseline="30000" dirty="0" smtClean="0">
                <a:latin typeface="Times New Roman" pitchFamily="18" charset="0"/>
                <a:cs typeface="Times New Roman" pitchFamily="18" charset="0"/>
              </a:rPr>
              <a:t>++</a:t>
            </a:r>
            <a:r>
              <a:rPr lang="tr-TR" sz="2800" dirty="0" smtClean="0">
                <a:latin typeface="Times New Roman" pitchFamily="18" charset="0"/>
                <a:cs typeface="Times New Roman" pitchFamily="18" charset="0"/>
              </a:rPr>
              <a:t> un emilimini azalttığı için verilir.</a:t>
            </a:r>
          </a:p>
          <a:p>
            <a:pPr>
              <a:buNone/>
            </a:pPr>
            <a:r>
              <a:rPr lang="tr-TR" sz="2800" dirty="0" smtClean="0">
                <a:latin typeface="Times New Roman" pitchFamily="18" charset="0"/>
                <a:cs typeface="Times New Roman" pitchFamily="18" charset="0"/>
              </a:rPr>
              <a:t>   </a:t>
            </a:r>
            <a:r>
              <a:rPr lang="tr-TR" sz="2800" dirty="0" err="1" smtClean="0">
                <a:latin typeface="Times New Roman" pitchFamily="18" charset="0"/>
                <a:cs typeface="Times New Roman" pitchFamily="18" charset="0"/>
              </a:rPr>
              <a:t>Kalsitonin</a:t>
            </a:r>
            <a:r>
              <a:rPr lang="tr-TR" sz="2800" dirty="0" smtClean="0">
                <a:latin typeface="Times New Roman" pitchFamily="18" charset="0"/>
                <a:cs typeface="Times New Roman" pitchFamily="18" charset="0"/>
              </a:rPr>
              <a:t> hormonu verilebilir. </a:t>
            </a:r>
            <a:r>
              <a:rPr lang="tr-TR" sz="2800" dirty="0" err="1" smtClean="0">
                <a:latin typeface="Times New Roman" pitchFamily="18" charset="0"/>
                <a:cs typeface="Times New Roman" pitchFamily="18" charset="0"/>
              </a:rPr>
              <a:t>Konstipasyon</a:t>
            </a:r>
            <a:r>
              <a:rPr lang="tr-TR" sz="2800" dirty="0" smtClean="0">
                <a:latin typeface="Times New Roman" pitchFamily="18" charset="0"/>
                <a:cs typeface="Times New Roman" pitchFamily="18" charset="0"/>
              </a:rPr>
              <a:t> izlenir. İdrar miktar, taş kum ve enfeksiyon açısından izlenir.</a:t>
            </a: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a:xfrm>
            <a:off x="395536" y="260648"/>
            <a:ext cx="8291264" cy="6120680"/>
          </a:xfrm>
        </p:spPr>
        <p:txBody>
          <a:bodyPr>
            <a:noAutofit/>
          </a:bodyPr>
          <a:lstStyle/>
          <a:p>
            <a:pPr>
              <a:buNone/>
            </a:pPr>
            <a:endParaRPr lang="tr-TR" sz="2800" dirty="0" smtClean="0">
              <a:latin typeface="Times New Roman" pitchFamily="18" charset="0"/>
              <a:cs typeface="Times New Roman" pitchFamily="18" charset="0"/>
            </a:endParaRPr>
          </a:p>
          <a:p>
            <a:pPr>
              <a:buNone/>
            </a:pPr>
            <a:endParaRPr lang="tr-TR" sz="2800" dirty="0" smtClean="0">
              <a:latin typeface="Times New Roman" pitchFamily="18" charset="0"/>
              <a:cs typeface="Times New Roman" pitchFamily="18" charset="0"/>
            </a:endParaRPr>
          </a:p>
          <a:p>
            <a:pPr>
              <a:buNone/>
            </a:pPr>
            <a:endParaRPr lang="tr-TR" sz="2800" dirty="0" smtClean="0">
              <a:latin typeface="Times New Roman" pitchFamily="18" charset="0"/>
              <a:cs typeface="Times New Roman" pitchFamily="18" charset="0"/>
            </a:endParaRPr>
          </a:p>
          <a:p>
            <a:pPr>
              <a:buNone/>
            </a:pPr>
            <a:r>
              <a:rPr lang="tr-TR" sz="2800" dirty="0" smtClean="0">
                <a:solidFill>
                  <a:schemeClr val="accent2"/>
                </a:solidFill>
                <a:latin typeface="Times New Roman" pitchFamily="18" charset="0"/>
                <a:cs typeface="Times New Roman" pitchFamily="18" charset="0"/>
              </a:rPr>
              <a:t> </a:t>
            </a:r>
            <a:r>
              <a:rPr lang="tr-TR" sz="2800" b="1" dirty="0" smtClean="0">
                <a:solidFill>
                  <a:schemeClr val="accent2"/>
                </a:solidFill>
                <a:latin typeface="Times New Roman" pitchFamily="18" charset="0"/>
                <a:cs typeface="Times New Roman" pitchFamily="18" charset="0"/>
              </a:rPr>
              <a:t>*Hasta dijital grubu ilaç alıyorsa dijital </a:t>
            </a:r>
            <a:r>
              <a:rPr lang="tr-TR" sz="2800" b="1" dirty="0" err="1" smtClean="0">
                <a:solidFill>
                  <a:schemeClr val="accent2"/>
                </a:solidFill>
                <a:latin typeface="Times New Roman" pitchFamily="18" charset="0"/>
                <a:cs typeface="Times New Roman" pitchFamily="18" charset="0"/>
              </a:rPr>
              <a:t>intoksikasyonu</a:t>
            </a:r>
            <a:r>
              <a:rPr lang="tr-TR" sz="2800" b="1" dirty="0" smtClean="0">
                <a:solidFill>
                  <a:schemeClr val="accent2"/>
                </a:solidFill>
                <a:latin typeface="Times New Roman" pitchFamily="18" charset="0"/>
                <a:cs typeface="Times New Roman" pitchFamily="18" charset="0"/>
              </a:rPr>
              <a:t> belirtilerine karşı dikkatli olunur. Çünkü </a:t>
            </a:r>
            <a:r>
              <a:rPr lang="tr-TR" sz="2800" b="1" dirty="0" err="1" smtClean="0">
                <a:solidFill>
                  <a:schemeClr val="accent2"/>
                </a:solidFill>
                <a:latin typeface="Times New Roman" pitchFamily="18" charset="0"/>
                <a:cs typeface="Times New Roman" pitchFamily="18" charset="0"/>
              </a:rPr>
              <a:t>hiperkalsemi</a:t>
            </a:r>
            <a:r>
              <a:rPr lang="tr-TR" sz="2800" b="1" dirty="0" smtClean="0">
                <a:solidFill>
                  <a:schemeClr val="accent2"/>
                </a:solidFill>
                <a:latin typeface="Times New Roman" pitchFamily="18" charset="0"/>
                <a:cs typeface="Times New Roman" pitchFamily="18" charset="0"/>
              </a:rPr>
              <a:t>  dijitale duyarlılığı artırır!!!</a:t>
            </a:r>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a:xfrm>
            <a:off x="395536" y="260648"/>
            <a:ext cx="8291264" cy="6120680"/>
          </a:xfrm>
        </p:spPr>
        <p:txBody>
          <a:bodyPr>
            <a:noAutofit/>
          </a:bodyPr>
          <a:lstStyle/>
          <a:p>
            <a:pPr>
              <a:buNone/>
            </a:pPr>
            <a:r>
              <a:rPr lang="tr-TR" sz="2800" dirty="0" smtClean="0">
                <a:latin typeface="Times New Roman" pitchFamily="18" charset="0"/>
                <a:cs typeface="Times New Roman" pitchFamily="18" charset="0"/>
              </a:rPr>
              <a:t>  </a:t>
            </a:r>
            <a:r>
              <a:rPr lang="tr-TR" sz="2800" b="1" dirty="0" err="1" smtClean="0">
                <a:solidFill>
                  <a:schemeClr val="accent2"/>
                </a:solidFill>
                <a:latin typeface="Times New Roman" pitchFamily="18" charset="0"/>
                <a:cs typeface="Times New Roman" pitchFamily="18" charset="0"/>
              </a:rPr>
              <a:t>Hipokalsemi</a:t>
            </a:r>
            <a:endParaRPr lang="tr-TR" sz="2800" b="1" dirty="0" smtClean="0">
              <a:solidFill>
                <a:schemeClr val="accent2"/>
              </a:solidFill>
              <a:latin typeface="Times New Roman" pitchFamily="18" charset="0"/>
              <a:cs typeface="Times New Roman" pitchFamily="18" charset="0"/>
            </a:endParaRPr>
          </a:p>
          <a:p>
            <a:pPr>
              <a:buNone/>
            </a:pPr>
            <a:r>
              <a:rPr lang="tr-TR" sz="2800" dirty="0" smtClean="0">
                <a:latin typeface="Times New Roman" pitchFamily="18" charset="0"/>
                <a:cs typeface="Times New Roman" pitchFamily="18" charset="0"/>
              </a:rPr>
              <a:t>  Serum</a:t>
            </a:r>
            <a:r>
              <a:rPr lang="tr-TR" sz="2800" b="1" dirty="0" smtClean="0">
                <a:solidFill>
                  <a:schemeClr val="accent2"/>
                </a:solidFill>
                <a:latin typeface="Times New Roman" pitchFamily="18" charset="0"/>
                <a:cs typeface="Times New Roman" pitchFamily="18" charset="0"/>
              </a:rPr>
              <a:t> </a:t>
            </a:r>
            <a:r>
              <a:rPr lang="tr-TR" sz="2800" dirty="0" err="1" smtClean="0">
                <a:latin typeface="Times New Roman" pitchFamily="18" charset="0"/>
                <a:cs typeface="Times New Roman" pitchFamily="18" charset="0"/>
              </a:rPr>
              <a:t>Ca</a:t>
            </a:r>
            <a:r>
              <a:rPr lang="tr-TR" sz="2800" baseline="30000" dirty="0" smtClean="0">
                <a:latin typeface="Times New Roman" pitchFamily="18" charset="0"/>
                <a:cs typeface="Times New Roman" pitchFamily="18" charset="0"/>
              </a:rPr>
              <a:t>++</a:t>
            </a:r>
            <a:r>
              <a:rPr lang="tr-TR" sz="2800" dirty="0" smtClean="0">
                <a:latin typeface="Times New Roman" pitchFamily="18" charset="0"/>
                <a:cs typeface="Times New Roman" pitchFamily="18" charset="0"/>
              </a:rPr>
              <a:t>  düzeyinin %9 </a:t>
            </a:r>
            <a:r>
              <a:rPr lang="tr-TR" sz="2800" dirty="0" err="1" smtClean="0">
                <a:latin typeface="Times New Roman" pitchFamily="18" charset="0"/>
                <a:cs typeface="Times New Roman" pitchFamily="18" charset="0"/>
              </a:rPr>
              <a:t>mg’ın</a:t>
            </a:r>
            <a:r>
              <a:rPr lang="tr-TR" sz="2800" dirty="0" smtClean="0">
                <a:latin typeface="Times New Roman" pitchFamily="18" charset="0"/>
                <a:cs typeface="Times New Roman" pitchFamily="18" charset="0"/>
              </a:rPr>
              <a:t> altına düşmesi ile ortaya çıkan tablodur.</a:t>
            </a:r>
          </a:p>
          <a:p>
            <a:pPr>
              <a:buNone/>
            </a:pPr>
            <a:r>
              <a:rPr lang="tr-TR" sz="2800" dirty="0" smtClean="0">
                <a:latin typeface="Times New Roman" pitchFamily="18" charset="0"/>
                <a:cs typeface="Times New Roman" pitchFamily="18" charset="0"/>
              </a:rPr>
              <a:t>Nedenleri:</a:t>
            </a:r>
          </a:p>
          <a:p>
            <a:pPr>
              <a:buNone/>
            </a:pPr>
            <a:r>
              <a:rPr lang="tr-TR" sz="2800" dirty="0" smtClean="0">
                <a:latin typeface="Times New Roman" pitchFamily="18" charset="0"/>
                <a:cs typeface="Times New Roman" pitchFamily="18" charset="0"/>
              </a:rPr>
              <a:t>*Bedenden </a:t>
            </a:r>
            <a:r>
              <a:rPr lang="tr-TR" sz="2800" dirty="0" err="1" smtClean="0">
                <a:latin typeface="Times New Roman" pitchFamily="18" charset="0"/>
                <a:cs typeface="Times New Roman" pitchFamily="18" charset="0"/>
              </a:rPr>
              <a:t>Ca</a:t>
            </a:r>
            <a:r>
              <a:rPr lang="tr-TR" sz="2800" baseline="30000" dirty="0" smtClean="0">
                <a:latin typeface="Times New Roman" pitchFamily="18" charset="0"/>
                <a:cs typeface="Times New Roman" pitchFamily="18" charset="0"/>
              </a:rPr>
              <a:t>++</a:t>
            </a:r>
            <a:r>
              <a:rPr lang="tr-TR" sz="2800" dirty="0" smtClean="0">
                <a:latin typeface="Times New Roman" pitchFamily="18" charset="0"/>
                <a:cs typeface="Times New Roman" pitchFamily="18" charset="0"/>
              </a:rPr>
              <a:t> kaybının arttığı durumlar. </a:t>
            </a:r>
            <a:r>
              <a:rPr lang="tr-TR" sz="2800" dirty="0" err="1" smtClean="0">
                <a:latin typeface="Times New Roman" pitchFamily="18" charset="0"/>
                <a:cs typeface="Times New Roman" pitchFamily="18" charset="0"/>
              </a:rPr>
              <a:t>Pankreatit</a:t>
            </a:r>
            <a:r>
              <a:rPr lang="tr-TR" sz="2800" dirty="0" smtClean="0">
                <a:latin typeface="Times New Roman" pitchFamily="18" charset="0"/>
                <a:cs typeface="Times New Roman" pitchFamily="18" charset="0"/>
              </a:rPr>
              <a:t>, </a:t>
            </a:r>
            <a:r>
              <a:rPr lang="tr-TR" sz="2800" dirty="0" err="1" smtClean="0">
                <a:latin typeface="Times New Roman" pitchFamily="18" charset="0"/>
                <a:cs typeface="Times New Roman" pitchFamily="18" charset="0"/>
              </a:rPr>
              <a:t>diyare</a:t>
            </a:r>
            <a:r>
              <a:rPr lang="tr-TR" sz="2800" dirty="0" smtClean="0">
                <a:latin typeface="Times New Roman" pitchFamily="18" charset="0"/>
                <a:cs typeface="Times New Roman" pitchFamily="18" charset="0"/>
              </a:rPr>
              <a:t>, </a:t>
            </a:r>
            <a:r>
              <a:rPr lang="tr-TR" sz="2800" dirty="0" err="1" smtClean="0">
                <a:latin typeface="Times New Roman" pitchFamily="18" charset="0"/>
                <a:cs typeface="Times New Roman" pitchFamily="18" charset="0"/>
              </a:rPr>
              <a:t>hipoparatiroidizm</a:t>
            </a:r>
            <a:r>
              <a:rPr lang="tr-TR" sz="2800" dirty="0" smtClean="0">
                <a:latin typeface="Times New Roman" pitchFamily="18" charset="0"/>
                <a:cs typeface="Times New Roman" pitchFamily="18" charset="0"/>
              </a:rPr>
              <a:t>, böbrek hastalıkları,</a:t>
            </a:r>
          </a:p>
          <a:p>
            <a:pPr>
              <a:buNone/>
            </a:pPr>
            <a:r>
              <a:rPr lang="tr-TR" sz="2800" dirty="0" smtClean="0">
                <a:latin typeface="Times New Roman" pitchFamily="18" charset="0"/>
                <a:cs typeface="Times New Roman" pitchFamily="18" charset="0"/>
              </a:rPr>
              <a:t>*</a:t>
            </a:r>
            <a:r>
              <a:rPr lang="tr-TR" sz="2800" dirty="0" err="1" smtClean="0">
                <a:latin typeface="Times New Roman" pitchFamily="18" charset="0"/>
                <a:cs typeface="Times New Roman" pitchFamily="18" charset="0"/>
              </a:rPr>
              <a:t>Tiroidektomi</a:t>
            </a:r>
            <a:r>
              <a:rPr lang="tr-TR" sz="2800" dirty="0" smtClean="0">
                <a:latin typeface="Times New Roman" pitchFamily="18" charset="0"/>
                <a:cs typeface="Times New Roman" pitchFamily="18" charset="0"/>
              </a:rPr>
              <a:t> ameliyatı sırasında yanlışlıkla paratiroit bezlerin de çıkartılması,</a:t>
            </a:r>
          </a:p>
          <a:p>
            <a:pPr>
              <a:buNone/>
            </a:pPr>
            <a:r>
              <a:rPr lang="tr-TR" sz="2800" dirty="0" smtClean="0">
                <a:latin typeface="Times New Roman" pitchFamily="18" charset="0"/>
                <a:cs typeface="Times New Roman" pitchFamily="18" charset="0"/>
              </a:rPr>
              <a:t>*Diyette yetersiz </a:t>
            </a:r>
            <a:r>
              <a:rPr lang="tr-TR" sz="2800" dirty="0" err="1" smtClean="0">
                <a:latin typeface="Times New Roman" pitchFamily="18" charset="0"/>
                <a:cs typeface="Times New Roman" pitchFamily="18" charset="0"/>
              </a:rPr>
              <a:t>Ca</a:t>
            </a:r>
            <a:r>
              <a:rPr lang="tr-TR" sz="2800" baseline="30000" dirty="0" smtClean="0">
                <a:latin typeface="Times New Roman" pitchFamily="18" charset="0"/>
                <a:cs typeface="Times New Roman" pitchFamily="18" charset="0"/>
              </a:rPr>
              <a:t>++</a:t>
            </a:r>
            <a:r>
              <a:rPr lang="tr-TR" sz="2800" dirty="0" smtClean="0">
                <a:latin typeface="Times New Roman" pitchFamily="18" charset="0"/>
                <a:cs typeface="Times New Roman" pitchFamily="18" charset="0"/>
              </a:rPr>
              <a:t>  alımı,</a:t>
            </a:r>
          </a:p>
          <a:p>
            <a:pPr>
              <a:buNone/>
            </a:pPr>
            <a:r>
              <a:rPr lang="tr-TR" sz="2800" dirty="0" smtClean="0">
                <a:latin typeface="Times New Roman" pitchFamily="18" charset="0"/>
                <a:cs typeface="Times New Roman" pitchFamily="18" charset="0"/>
              </a:rPr>
              <a:t>*Yetersiz D vitamini alınması,</a:t>
            </a:r>
          </a:p>
          <a:p>
            <a:pPr>
              <a:buNone/>
            </a:pPr>
            <a:r>
              <a:rPr lang="tr-TR" sz="2800" dirty="0" smtClean="0">
                <a:latin typeface="Times New Roman" pitchFamily="18" charset="0"/>
                <a:cs typeface="Times New Roman" pitchFamily="18" charset="0"/>
              </a:rPr>
              <a:t>*Fazla </a:t>
            </a:r>
            <a:r>
              <a:rPr lang="tr-TR" sz="2800" dirty="0" err="1" smtClean="0">
                <a:latin typeface="Times New Roman" pitchFamily="18" charset="0"/>
                <a:cs typeface="Times New Roman" pitchFamily="18" charset="0"/>
              </a:rPr>
              <a:t>sitratlı</a:t>
            </a:r>
            <a:r>
              <a:rPr lang="tr-TR" sz="2800" dirty="0" smtClean="0">
                <a:latin typeface="Times New Roman" pitchFamily="18" charset="0"/>
                <a:cs typeface="Times New Roman" pitchFamily="18" charset="0"/>
              </a:rPr>
              <a:t> kan verilmesi (</a:t>
            </a:r>
            <a:r>
              <a:rPr lang="tr-TR" sz="2800" dirty="0" err="1" smtClean="0">
                <a:latin typeface="Times New Roman" pitchFamily="18" charset="0"/>
                <a:cs typeface="Times New Roman" pitchFamily="18" charset="0"/>
              </a:rPr>
              <a:t>Sitrat</a:t>
            </a:r>
            <a:r>
              <a:rPr lang="tr-TR" sz="2800" dirty="0" smtClean="0">
                <a:latin typeface="Times New Roman" pitchFamily="18" charset="0"/>
                <a:cs typeface="Times New Roman" pitchFamily="18" charset="0"/>
              </a:rPr>
              <a:t> </a:t>
            </a:r>
            <a:r>
              <a:rPr lang="tr-TR" sz="2800" dirty="0" err="1" smtClean="0"/>
              <a:t>Ca</a:t>
            </a:r>
            <a:r>
              <a:rPr lang="tr-TR" sz="2800" baseline="30000" dirty="0" smtClean="0"/>
              <a:t>++</a:t>
            </a:r>
            <a:r>
              <a:rPr lang="tr-TR" sz="2800" dirty="0" smtClean="0">
                <a:latin typeface="Times New Roman" pitchFamily="18" charset="0"/>
                <a:cs typeface="Times New Roman" pitchFamily="18" charset="0"/>
              </a:rPr>
              <a:t> iyonlarını bağlayarak </a:t>
            </a:r>
            <a:r>
              <a:rPr lang="tr-TR" sz="2800" dirty="0" err="1" smtClean="0">
                <a:latin typeface="Times New Roman" pitchFamily="18" charset="0"/>
                <a:cs typeface="Times New Roman" pitchFamily="18" charset="0"/>
              </a:rPr>
              <a:t>hipokalsemiye</a:t>
            </a:r>
            <a:r>
              <a:rPr lang="tr-TR" sz="2800" dirty="0" smtClean="0">
                <a:latin typeface="Times New Roman" pitchFamily="18" charset="0"/>
                <a:cs typeface="Times New Roman" pitchFamily="18" charset="0"/>
              </a:rPr>
              <a:t> yol açar.</a:t>
            </a:r>
          </a:p>
          <a:p>
            <a:pPr>
              <a:buNone/>
            </a:pPr>
            <a:r>
              <a:rPr lang="tr-TR" sz="2800" b="1" dirty="0" smtClean="0">
                <a:solidFill>
                  <a:schemeClr val="accent2"/>
                </a:solidFill>
                <a:latin typeface="Times New Roman" pitchFamily="18" charset="0"/>
                <a:cs typeface="Times New Roman" pitchFamily="18" charset="0"/>
              </a:rPr>
              <a:t> </a:t>
            </a:r>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a:xfrm>
            <a:off x="395536" y="260648"/>
            <a:ext cx="8291264" cy="6120680"/>
          </a:xfrm>
        </p:spPr>
        <p:txBody>
          <a:bodyPr>
            <a:noAutofit/>
          </a:bodyPr>
          <a:lstStyle/>
          <a:p>
            <a:pPr>
              <a:buNone/>
            </a:pPr>
            <a:r>
              <a:rPr lang="tr-TR" sz="2800" dirty="0" smtClean="0">
                <a:latin typeface="Times New Roman" pitchFamily="18" charset="0"/>
                <a:cs typeface="Times New Roman" pitchFamily="18" charset="0"/>
              </a:rPr>
              <a:t>  Belirti ve bulgular: Hastalarda </a:t>
            </a:r>
            <a:r>
              <a:rPr lang="tr-TR" sz="2800" dirty="0" err="1" smtClean="0">
                <a:latin typeface="Times New Roman" pitchFamily="18" charset="0"/>
                <a:cs typeface="Times New Roman" pitchFamily="18" charset="0"/>
              </a:rPr>
              <a:t>tetaniler</a:t>
            </a:r>
            <a:r>
              <a:rPr lang="tr-TR" sz="2800" dirty="0" smtClean="0">
                <a:latin typeface="Times New Roman" pitchFamily="18" charset="0"/>
                <a:cs typeface="Times New Roman" pitchFamily="18" charset="0"/>
              </a:rPr>
              <a:t> görülür.</a:t>
            </a:r>
            <a:r>
              <a:rPr lang="tr-TR" sz="2800" dirty="0" smtClean="0"/>
              <a:t> </a:t>
            </a:r>
            <a:r>
              <a:rPr lang="tr-TR" sz="2800" dirty="0" err="1" smtClean="0"/>
              <a:t>Ca</a:t>
            </a:r>
            <a:r>
              <a:rPr lang="tr-TR" sz="2800" baseline="30000" dirty="0" smtClean="0"/>
              <a:t>++</a:t>
            </a:r>
            <a:r>
              <a:rPr lang="tr-TR" sz="2800" dirty="0" smtClean="0"/>
              <a:t> </a:t>
            </a:r>
            <a:r>
              <a:rPr lang="tr-TR" sz="2800" dirty="0" smtClean="0">
                <a:latin typeface="Times New Roman" pitchFamily="18" charset="0"/>
                <a:cs typeface="Times New Roman" pitchFamily="18" charset="0"/>
              </a:rPr>
              <a:t>%7 </a:t>
            </a:r>
            <a:r>
              <a:rPr lang="tr-TR" sz="2800" dirty="0" err="1" smtClean="0">
                <a:latin typeface="Times New Roman" pitchFamily="18" charset="0"/>
                <a:cs typeface="Times New Roman" pitchFamily="18" charset="0"/>
              </a:rPr>
              <a:t>mg’ın</a:t>
            </a:r>
            <a:r>
              <a:rPr lang="tr-TR" sz="2800" dirty="0" smtClean="0">
                <a:latin typeface="Times New Roman" pitchFamily="18" charset="0"/>
                <a:cs typeface="Times New Roman" pitchFamily="18" charset="0"/>
              </a:rPr>
              <a:t> altına düşerse </a:t>
            </a:r>
            <a:r>
              <a:rPr lang="tr-TR" sz="2800" dirty="0" err="1" smtClean="0">
                <a:latin typeface="Times New Roman" pitchFamily="18" charset="0"/>
                <a:cs typeface="Times New Roman" pitchFamily="18" charset="0"/>
              </a:rPr>
              <a:t>spontan</a:t>
            </a:r>
            <a:r>
              <a:rPr lang="tr-TR" sz="2800" dirty="0" smtClean="0">
                <a:latin typeface="Times New Roman" pitchFamily="18" charset="0"/>
                <a:cs typeface="Times New Roman" pitchFamily="18" charset="0"/>
              </a:rPr>
              <a:t> kasılmalar başlar.</a:t>
            </a:r>
          </a:p>
          <a:p>
            <a:pPr>
              <a:buNone/>
            </a:pPr>
            <a:r>
              <a:rPr lang="tr-TR" sz="2800" dirty="0" smtClean="0">
                <a:latin typeface="Times New Roman" pitchFamily="18" charset="0"/>
                <a:cs typeface="Times New Roman" pitchFamily="18" charset="0"/>
              </a:rPr>
              <a:t>  </a:t>
            </a:r>
            <a:r>
              <a:rPr lang="tr-TR" sz="2800" dirty="0" err="1" smtClean="0">
                <a:latin typeface="Times New Roman" pitchFamily="18" charset="0"/>
                <a:cs typeface="Times New Roman" pitchFamily="18" charset="0"/>
              </a:rPr>
              <a:t>Chvostek</a:t>
            </a:r>
            <a:r>
              <a:rPr lang="tr-TR" sz="2800" dirty="0" smtClean="0">
                <a:latin typeface="Times New Roman" pitchFamily="18" charset="0"/>
                <a:cs typeface="Times New Roman" pitchFamily="18" charset="0"/>
              </a:rPr>
              <a:t> </a:t>
            </a:r>
            <a:r>
              <a:rPr lang="tr-TR" sz="2800" dirty="0" err="1" smtClean="0">
                <a:latin typeface="Times New Roman" pitchFamily="18" charset="0"/>
                <a:cs typeface="Times New Roman" pitchFamily="18" charset="0"/>
              </a:rPr>
              <a:t>Weiss</a:t>
            </a:r>
            <a:r>
              <a:rPr lang="tr-TR" sz="2800" dirty="0" smtClean="0">
                <a:latin typeface="Times New Roman" pitchFamily="18" charset="0"/>
                <a:cs typeface="Times New Roman" pitchFamily="18" charset="0"/>
              </a:rPr>
              <a:t> (+)  ve </a:t>
            </a:r>
            <a:r>
              <a:rPr lang="tr-TR" sz="2800" dirty="0" err="1" smtClean="0">
                <a:latin typeface="Times New Roman" pitchFamily="18" charset="0"/>
                <a:cs typeface="Times New Roman" pitchFamily="18" charset="0"/>
              </a:rPr>
              <a:t>Trousseau</a:t>
            </a:r>
            <a:r>
              <a:rPr lang="tr-TR" sz="2800" dirty="0" smtClean="0">
                <a:latin typeface="Times New Roman" pitchFamily="18" charset="0"/>
                <a:cs typeface="Times New Roman" pitchFamily="18" charset="0"/>
              </a:rPr>
              <a:t> (+) bulunur.(Ebe eli)</a:t>
            </a:r>
          </a:p>
          <a:p>
            <a:pPr>
              <a:buNone/>
            </a:pPr>
            <a:r>
              <a:rPr lang="tr-TR" sz="2800" dirty="0" smtClean="0">
                <a:latin typeface="Times New Roman" pitchFamily="18" charset="0"/>
                <a:cs typeface="Times New Roman" pitchFamily="18" charset="0"/>
              </a:rPr>
              <a:t>   Eğer bir hastada </a:t>
            </a:r>
            <a:r>
              <a:rPr lang="tr-TR" sz="2800" dirty="0" err="1" smtClean="0">
                <a:latin typeface="Times New Roman" pitchFamily="18" charset="0"/>
                <a:cs typeface="Times New Roman" pitchFamily="18" charset="0"/>
              </a:rPr>
              <a:t>Trousseau</a:t>
            </a:r>
            <a:r>
              <a:rPr lang="tr-TR" sz="2800" dirty="0" smtClean="0">
                <a:latin typeface="Times New Roman" pitchFamily="18" charset="0"/>
                <a:cs typeface="Times New Roman" pitchFamily="18" charset="0"/>
              </a:rPr>
              <a:t> bulgusu(+) ise, hastada gizli </a:t>
            </a:r>
            <a:r>
              <a:rPr lang="tr-TR" sz="2800" dirty="0" err="1" smtClean="0">
                <a:latin typeface="Times New Roman" pitchFamily="18" charset="0"/>
                <a:cs typeface="Times New Roman" pitchFamily="18" charset="0"/>
              </a:rPr>
              <a:t>tetani</a:t>
            </a:r>
            <a:r>
              <a:rPr lang="tr-TR" sz="2800" dirty="0" smtClean="0">
                <a:latin typeface="Times New Roman" pitchFamily="18" charset="0"/>
                <a:cs typeface="Times New Roman" pitchFamily="18" charset="0"/>
              </a:rPr>
              <a:t> var demektir. Kan P düzeyi %12-16 </a:t>
            </a:r>
            <a:r>
              <a:rPr lang="tr-TR" sz="2800" dirty="0" err="1" smtClean="0">
                <a:latin typeface="Times New Roman" pitchFamily="18" charset="0"/>
                <a:cs typeface="Times New Roman" pitchFamily="18" charset="0"/>
              </a:rPr>
              <a:t>mg’a</a:t>
            </a:r>
            <a:r>
              <a:rPr lang="tr-TR" sz="2800" dirty="0" smtClean="0">
                <a:latin typeface="Times New Roman" pitchFamily="18" charset="0"/>
                <a:cs typeface="Times New Roman" pitchFamily="18" charset="0"/>
              </a:rPr>
              <a:t> kadar yükselir. </a:t>
            </a:r>
          </a:p>
          <a:p>
            <a:pPr>
              <a:buNone/>
            </a:pPr>
            <a:r>
              <a:rPr lang="tr-TR" sz="2800" dirty="0" smtClean="0">
                <a:latin typeface="Times New Roman" pitchFamily="18" charset="0"/>
                <a:cs typeface="Times New Roman" pitchFamily="18" charset="0"/>
              </a:rPr>
              <a:t>Tedavi: İki basamaklıdır. </a:t>
            </a:r>
          </a:p>
          <a:p>
            <a:pPr marL="514350" indent="-514350">
              <a:buNone/>
            </a:pPr>
            <a:r>
              <a:rPr lang="tr-TR" sz="2800" dirty="0" smtClean="0">
                <a:solidFill>
                  <a:schemeClr val="accent2"/>
                </a:solidFill>
                <a:latin typeface="Times New Roman" pitchFamily="18" charset="0"/>
                <a:cs typeface="Times New Roman" pitchFamily="18" charset="0"/>
              </a:rPr>
              <a:t>1)</a:t>
            </a:r>
            <a:r>
              <a:rPr lang="tr-TR" sz="2800" dirty="0" smtClean="0">
                <a:latin typeface="Times New Roman" pitchFamily="18" charset="0"/>
                <a:cs typeface="Times New Roman" pitchFamily="18" charset="0"/>
              </a:rPr>
              <a:t>Akut </a:t>
            </a:r>
            <a:r>
              <a:rPr lang="tr-TR" sz="2800" dirty="0" err="1" smtClean="0">
                <a:latin typeface="Times New Roman" pitchFamily="18" charset="0"/>
                <a:cs typeface="Times New Roman" pitchFamily="18" charset="0"/>
              </a:rPr>
              <a:t>tetani</a:t>
            </a:r>
            <a:r>
              <a:rPr lang="tr-TR" sz="2800" dirty="0" smtClean="0">
                <a:latin typeface="Times New Roman" pitchFamily="18" charset="0"/>
                <a:cs typeface="Times New Roman" pitchFamily="18" charset="0"/>
              </a:rPr>
              <a:t> tedavisi: </a:t>
            </a:r>
            <a:r>
              <a:rPr lang="tr-TR" sz="2800" dirty="0" err="1" smtClean="0">
                <a:latin typeface="Times New Roman" pitchFamily="18" charset="0"/>
                <a:cs typeface="Times New Roman" pitchFamily="18" charset="0"/>
              </a:rPr>
              <a:t>Ca</a:t>
            </a:r>
            <a:r>
              <a:rPr lang="tr-TR" sz="2800" baseline="30000" dirty="0" smtClean="0">
                <a:latin typeface="Times New Roman" pitchFamily="18" charset="0"/>
                <a:cs typeface="Times New Roman" pitchFamily="18" charset="0"/>
              </a:rPr>
              <a:t>++</a:t>
            </a:r>
            <a:r>
              <a:rPr lang="tr-TR" sz="2800" dirty="0" smtClean="0">
                <a:latin typeface="Times New Roman" pitchFamily="18" charset="0"/>
                <a:cs typeface="Times New Roman" pitchFamily="18" charset="0"/>
              </a:rPr>
              <a:t> mayi içine konarak IV </a:t>
            </a:r>
            <a:r>
              <a:rPr lang="tr-TR" sz="2800" dirty="0" err="1" smtClean="0">
                <a:latin typeface="Times New Roman" pitchFamily="18" charset="0"/>
                <a:cs typeface="Times New Roman" pitchFamily="18" charset="0"/>
              </a:rPr>
              <a:t>infüzyonla</a:t>
            </a:r>
            <a:r>
              <a:rPr lang="tr-TR" sz="2800" dirty="0" smtClean="0">
                <a:latin typeface="Times New Roman" pitchFamily="18" charset="0"/>
                <a:cs typeface="Times New Roman" pitchFamily="18" charset="0"/>
              </a:rPr>
              <a:t> verilir. </a:t>
            </a:r>
            <a:r>
              <a:rPr lang="tr-TR" sz="2800" dirty="0" err="1" smtClean="0">
                <a:latin typeface="Times New Roman" pitchFamily="18" charset="0"/>
                <a:cs typeface="Times New Roman" pitchFamily="18" charset="0"/>
              </a:rPr>
              <a:t>İnfüzyon</a:t>
            </a:r>
            <a:r>
              <a:rPr lang="tr-TR" sz="2800" dirty="0" smtClean="0">
                <a:latin typeface="Times New Roman" pitchFamily="18" charset="0"/>
                <a:cs typeface="Times New Roman" pitchFamily="18" charset="0"/>
              </a:rPr>
              <a:t> sırasında  hasta </a:t>
            </a:r>
            <a:r>
              <a:rPr lang="tr-TR" sz="2800" dirty="0" err="1" smtClean="0">
                <a:latin typeface="Times New Roman" pitchFamily="18" charset="0"/>
                <a:cs typeface="Times New Roman" pitchFamily="18" charset="0"/>
              </a:rPr>
              <a:t>monitörize</a:t>
            </a:r>
            <a:r>
              <a:rPr lang="tr-TR" sz="2800" dirty="0" smtClean="0">
                <a:latin typeface="Times New Roman" pitchFamily="18" charset="0"/>
                <a:cs typeface="Times New Roman" pitchFamily="18" charset="0"/>
              </a:rPr>
              <a:t> edilerek kalp atımları izlenmelidir. Çünkü </a:t>
            </a:r>
          </a:p>
          <a:p>
            <a:pPr marL="514350" indent="-514350">
              <a:buNone/>
            </a:pPr>
            <a:r>
              <a:rPr lang="tr-TR" sz="2800" dirty="0" smtClean="0">
                <a:latin typeface="Times New Roman" pitchFamily="18" charset="0"/>
                <a:cs typeface="Times New Roman" pitchFamily="18" charset="0"/>
              </a:rPr>
              <a:t>     kalsiyum dijital gibi etki eder.</a:t>
            </a:r>
          </a:p>
          <a:p>
            <a:pPr marL="514350" indent="-514350">
              <a:buNone/>
            </a:pPr>
            <a:r>
              <a:rPr lang="tr-TR" sz="2800" dirty="0" smtClean="0">
                <a:solidFill>
                  <a:schemeClr val="accent2"/>
                </a:solidFill>
                <a:latin typeface="Times New Roman" pitchFamily="18" charset="0"/>
                <a:cs typeface="Times New Roman" pitchFamily="18" charset="0"/>
              </a:rPr>
              <a:t>a) </a:t>
            </a:r>
            <a:r>
              <a:rPr lang="tr-TR" sz="2800" dirty="0" err="1" smtClean="0">
                <a:latin typeface="Times New Roman" pitchFamily="18" charset="0"/>
                <a:cs typeface="Times New Roman" pitchFamily="18" charset="0"/>
              </a:rPr>
              <a:t>İnfiltrasyon</a:t>
            </a:r>
            <a:r>
              <a:rPr lang="tr-TR" sz="2800" dirty="0" smtClean="0">
                <a:latin typeface="Times New Roman" pitchFamily="18" charset="0"/>
                <a:cs typeface="Times New Roman" pitchFamily="18" charset="0"/>
              </a:rPr>
              <a:t> önlenmelidir.Çünkü </a:t>
            </a:r>
            <a:r>
              <a:rPr lang="tr-TR" sz="2800" dirty="0" err="1" smtClean="0">
                <a:latin typeface="Times New Roman" pitchFamily="18" charset="0"/>
                <a:cs typeface="Times New Roman" pitchFamily="18" charset="0"/>
              </a:rPr>
              <a:t>Ca</a:t>
            </a:r>
            <a:r>
              <a:rPr lang="tr-TR" sz="2800" baseline="30000" dirty="0" smtClean="0">
                <a:latin typeface="Times New Roman" pitchFamily="18" charset="0"/>
                <a:cs typeface="Times New Roman" pitchFamily="18" charset="0"/>
              </a:rPr>
              <a:t>++</a:t>
            </a:r>
            <a:r>
              <a:rPr lang="tr-TR" sz="2800" dirty="0" smtClean="0">
                <a:latin typeface="Times New Roman" pitchFamily="18" charset="0"/>
                <a:cs typeface="Times New Roman" pitchFamily="18" charset="0"/>
              </a:rPr>
              <a:t> nekroza yol açar.</a:t>
            </a:r>
          </a:p>
          <a:p>
            <a:pPr marL="514350" indent="-514350">
              <a:buNone/>
            </a:pPr>
            <a:endParaRPr lang="tr-TR" sz="2800" baseline="30000" dirty="0" smtClean="0">
              <a:solidFill>
                <a:schemeClr val="accent2"/>
              </a:solidFill>
              <a:latin typeface="Times New Roman" pitchFamily="18" charset="0"/>
              <a:cs typeface="Times New Roman" pitchFamily="18" charset="0"/>
            </a:endParaRPr>
          </a:p>
          <a:p>
            <a:pPr marL="514350" indent="-514350">
              <a:buNone/>
            </a:pPr>
            <a:endParaRPr lang="tr-TR" sz="2800" dirty="0" smtClean="0">
              <a:latin typeface="Times New Roman" pitchFamily="18" charset="0"/>
              <a:cs typeface="Times New Roman" pitchFamily="18" charset="0"/>
            </a:endParaRPr>
          </a:p>
          <a:p>
            <a:pPr marL="514350" indent="-514350">
              <a:buNone/>
            </a:pPr>
            <a:endParaRPr lang="tr-TR" sz="2800" dirty="0" smtClean="0">
              <a:latin typeface="Times New Roman" pitchFamily="18" charset="0"/>
              <a:cs typeface="Times New Roman" pitchFamily="18" charset="0"/>
            </a:endParaRPr>
          </a:p>
          <a:p>
            <a:pPr>
              <a:buNone/>
            </a:pPr>
            <a:r>
              <a:rPr lang="tr-TR" sz="2800" dirty="0" smtClean="0">
                <a:latin typeface="Times New Roman" pitchFamily="18" charset="0"/>
                <a:cs typeface="Times New Roman" pitchFamily="18" charset="0"/>
              </a:rPr>
              <a:t>  </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a:xfrm>
            <a:off x="457200" y="476672"/>
            <a:ext cx="8229600" cy="5649491"/>
          </a:xfrm>
        </p:spPr>
        <p:txBody>
          <a:bodyPr>
            <a:normAutofit/>
          </a:bodyPr>
          <a:lstStyle/>
          <a:p>
            <a:pPr>
              <a:buNone/>
            </a:pPr>
            <a:r>
              <a:rPr lang="tr-TR" dirty="0" smtClean="0">
                <a:latin typeface="Times New Roman" pitchFamily="18" charset="0"/>
                <a:cs typeface="Times New Roman" pitchFamily="18" charset="0"/>
              </a:rPr>
              <a:t>   </a:t>
            </a:r>
          </a:p>
          <a:p>
            <a:pPr>
              <a:buNone/>
            </a:pPr>
            <a:r>
              <a:rPr lang="tr-TR" sz="3200" dirty="0" smtClean="0">
                <a:latin typeface="Times New Roman" pitchFamily="18" charset="0"/>
                <a:cs typeface="Times New Roman" pitchFamily="18" charset="0"/>
              </a:rPr>
              <a:t>Yetişkindeki beden suyunun bölmelere dağılımı</a:t>
            </a:r>
          </a:p>
          <a:p>
            <a:pPr>
              <a:buNone/>
            </a:pPr>
            <a:endParaRPr lang="tr-TR" sz="3200" dirty="0" smtClean="0">
              <a:latin typeface="Times New Roman" pitchFamily="18" charset="0"/>
              <a:cs typeface="Times New Roman" pitchFamily="18" charset="0"/>
            </a:endParaRPr>
          </a:p>
          <a:p>
            <a:pPr>
              <a:buNone/>
            </a:pPr>
            <a:r>
              <a:rPr lang="tr-TR" sz="3200" dirty="0" smtClean="0">
                <a:latin typeface="Times New Roman" pitchFamily="18" charset="0"/>
                <a:cs typeface="Times New Roman" pitchFamily="18" charset="0"/>
              </a:rPr>
              <a:t> A)</a:t>
            </a:r>
            <a:r>
              <a:rPr lang="tr-TR" sz="3200" dirty="0" err="1" smtClean="0">
                <a:latin typeface="Times New Roman" pitchFamily="18" charset="0"/>
                <a:cs typeface="Times New Roman" pitchFamily="18" charset="0"/>
              </a:rPr>
              <a:t>Ekstraselüler</a:t>
            </a:r>
            <a:r>
              <a:rPr lang="tr-TR" sz="3200" dirty="0" smtClean="0">
                <a:latin typeface="Times New Roman" pitchFamily="18" charset="0"/>
                <a:cs typeface="Times New Roman" pitchFamily="18" charset="0"/>
              </a:rPr>
              <a:t> sıvı  %30</a:t>
            </a:r>
          </a:p>
          <a:p>
            <a:pPr>
              <a:buNone/>
            </a:pPr>
            <a:r>
              <a:rPr lang="tr-TR" sz="3200" dirty="0" smtClean="0">
                <a:latin typeface="Times New Roman" pitchFamily="18" charset="0"/>
                <a:cs typeface="Times New Roman" pitchFamily="18" charset="0"/>
              </a:rPr>
              <a:t>     Plazma                  %6</a:t>
            </a:r>
          </a:p>
          <a:p>
            <a:pPr>
              <a:buNone/>
            </a:pPr>
            <a:r>
              <a:rPr lang="tr-TR" sz="3200" dirty="0" smtClean="0">
                <a:latin typeface="Times New Roman" pitchFamily="18" charset="0"/>
                <a:cs typeface="Times New Roman" pitchFamily="18" charset="0"/>
              </a:rPr>
              <a:t>     </a:t>
            </a:r>
            <a:r>
              <a:rPr lang="tr-TR" sz="3200" dirty="0" err="1" smtClean="0">
                <a:latin typeface="Times New Roman" pitchFamily="18" charset="0"/>
                <a:cs typeface="Times New Roman" pitchFamily="18" charset="0"/>
              </a:rPr>
              <a:t>İntestesiyel</a:t>
            </a:r>
            <a:r>
              <a:rPr lang="tr-TR" sz="3200" dirty="0" smtClean="0">
                <a:latin typeface="Times New Roman" pitchFamily="18" charset="0"/>
                <a:cs typeface="Times New Roman" pitchFamily="18" charset="0"/>
              </a:rPr>
              <a:t>           %24</a:t>
            </a:r>
          </a:p>
          <a:p>
            <a:pPr>
              <a:buNone/>
            </a:pPr>
            <a:r>
              <a:rPr lang="tr-TR" sz="3200" dirty="0" smtClean="0">
                <a:latin typeface="Times New Roman" pitchFamily="18" charset="0"/>
                <a:cs typeface="Times New Roman" pitchFamily="18" charset="0"/>
              </a:rPr>
              <a:t> </a:t>
            </a:r>
          </a:p>
          <a:p>
            <a:pPr>
              <a:buNone/>
            </a:pPr>
            <a:r>
              <a:rPr lang="tr-TR" sz="3200" dirty="0" smtClean="0">
                <a:latin typeface="Times New Roman" pitchFamily="18" charset="0"/>
                <a:cs typeface="Times New Roman" pitchFamily="18" charset="0"/>
              </a:rPr>
              <a:t>B) </a:t>
            </a:r>
            <a:r>
              <a:rPr lang="tr-TR" sz="3200" dirty="0" err="1" smtClean="0">
                <a:latin typeface="Times New Roman" pitchFamily="18" charset="0"/>
                <a:cs typeface="Times New Roman" pitchFamily="18" charset="0"/>
              </a:rPr>
              <a:t>İntraselüler</a:t>
            </a:r>
            <a:r>
              <a:rPr lang="tr-TR" sz="3200" dirty="0" smtClean="0">
                <a:latin typeface="Times New Roman" pitchFamily="18" charset="0"/>
                <a:cs typeface="Times New Roman" pitchFamily="18" charset="0"/>
              </a:rPr>
              <a:t>          %70</a:t>
            </a:r>
            <a:endParaRPr lang="tr-TR" sz="32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a:xfrm>
            <a:off x="395536" y="260648"/>
            <a:ext cx="8291264" cy="6120680"/>
          </a:xfrm>
        </p:spPr>
        <p:txBody>
          <a:bodyPr>
            <a:noAutofit/>
          </a:bodyPr>
          <a:lstStyle/>
          <a:p>
            <a:pPr>
              <a:buNone/>
            </a:pPr>
            <a:r>
              <a:rPr lang="tr-TR" sz="2800" dirty="0" smtClean="0">
                <a:solidFill>
                  <a:schemeClr val="accent2"/>
                </a:solidFill>
                <a:latin typeface="Times New Roman" pitchFamily="18" charset="0"/>
                <a:cs typeface="Times New Roman" pitchFamily="18" charset="0"/>
              </a:rPr>
              <a:t>  b) </a:t>
            </a:r>
            <a:r>
              <a:rPr lang="tr-TR" sz="2800" dirty="0" smtClean="0">
                <a:latin typeface="Times New Roman" pitchFamily="18" charset="0"/>
                <a:cs typeface="Times New Roman" pitchFamily="18" charset="0"/>
              </a:rPr>
              <a:t>Karbonat ve fosfat içeren mayilerle verilmemelidir. Çünkü çöker.</a:t>
            </a:r>
          </a:p>
          <a:p>
            <a:pPr marL="514350" indent="-514350">
              <a:buNone/>
            </a:pPr>
            <a:r>
              <a:rPr lang="tr-TR" sz="2800" dirty="0" smtClean="0">
                <a:solidFill>
                  <a:schemeClr val="accent2"/>
                </a:solidFill>
                <a:latin typeface="Times New Roman" pitchFamily="18" charset="0"/>
                <a:cs typeface="Times New Roman" pitchFamily="18" charset="0"/>
              </a:rPr>
              <a:t>  c) </a:t>
            </a:r>
            <a:r>
              <a:rPr lang="tr-TR" sz="2800" dirty="0" smtClean="0">
                <a:latin typeface="Times New Roman" pitchFamily="18" charset="0"/>
                <a:cs typeface="Times New Roman" pitchFamily="18" charset="0"/>
              </a:rPr>
              <a:t>Yavaş yavaş verilmeli ve dakikadaki damla sayısı çok iyi izlenmelidir.</a:t>
            </a:r>
          </a:p>
          <a:p>
            <a:pPr marL="514350" indent="-514350">
              <a:buNone/>
            </a:pPr>
            <a:r>
              <a:rPr lang="tr-TR" sz="2800" dirty="0" smtClean="0">
                <a:solidFill>
                  <a:schemeClr val="accent2"/>
                </a:solidFill>
                <a:latin typeface="Times New Roman" pitchFamily="18" charset="0"/>
                <a:cs typeface="Times New Roman" pitchFamily="18" charset="0"/>
              </a:rPr>
              <a:t>  d) </a:t>
            </a:r>
            <a:r>
              <a:rPr lang="tr-TR" sz="2800" dirty="0" smtClean="0">
                <a:latin typeface="Times New Roman" pitchFamily="18" charset="0"/>
                <a:cs typeface="Times New Roman" pitchFamily="18" charset="0"/>
              </a:rPr>
              <a:t>Hastanın dijital alıp almadığı mutlaka sorulmalıdır.</a:t>
            </a:r>
          </a:p>
          <a:p>
            <a:pPr marL="514350" indent="-514350">
              <a:buNone/>
            </a:pPr>
            <a:endParaRPr lang="tr-TR" sz="2800" dirty="0" smtClean="0">
              <a:latin typeface="Times New Roman" pitchFamily="18" charset="0"/>
              <a:cs typeface="Times New Roman" pitchFamily="18" charset="0"/>
            </a:endParaRPr>
          </a:p>
          <a:p>
            <a:pPr marL="514350" indent="-514350">
              <a:buNone/>
            </a:pPr>
            <a:r>
              <a:rPr lang="tr-TR" sz="2800" dirty="0" smtClean="0">
                <a:solidFill>
                  <a:schemeClr val="accent2"/>
                </a:solidFill>
                <a:latin typeface="Times New Roman" pitchFamily="18" charset="0"/>
                <a:cs typeface="Times New Roman" pitchFamily="18" charset="0"/>
              </a:rPr>
              <a:t>2) </a:t>
            </a:r>
            <a:r>
              <a:rPr lang="tr-TR" sz="2800" dirty="0" smtClean="0">
                <a:latin typeface="Times New Roman" pitchFamily="18" charset="0"/>
                <a:cs typeface="Times New Roman" pitchFamily="18" charset="0"/>
              </a:rPr>
              <a:t>Gizli </a:t>
            </a:r>
            <a:r>
              <a:rPr lang="tr-TR" sz="2800" dirty="0" err="1" smtClean="0">
                <a:latin typeface="Times New Roman" pitchFamily="18" charset="0"/>
                <a:cs typeface="Times New Roman" pitchFamily="18" charset="0"/>
              </a:rPr>
              <a:t>tetani</a:t>
            </a:r>
            <a:r>
              <a:rPr lang="tr-TR" sz="2800" dirty="0" smtClean="0">
                <a:latin typeface="Times New Roman" pitchFamily="18" charset="0"/>
                <a:cs typeface="Times New Roman" pitchFamily="18" charset="0"/>
              </a:rPr>
              <a:t> tedavisi:  Bol kalsiyumlu diyet + </a:t>
            </a:r>
            <a:r>
              <a:rPr lang="tr-TR" sz="2800" dirty="0" smtClean="0"/>
              <a:t>D</a:t>
            </a:r>
            <a:r>
              <a:rPr lang="tr-TR" sz="2800" baseline="-25000" dirty="0" smtClean="0"/>
              <a:t>2</a:t>
            </a:r>
            <a:r>
              <a:rPr lang="tr-TR" sz="2800" dirty="0" smtClean="0">
                <a:latin typeface="Times New Roman" pitchFamily="18" charset="0"/>
                <a:cs typeface="Times New Roman" pitchFamily="18" charset="0"/>
              </a:rPr>
              <a:t> ve </a:t>
            </a:r>
            <a:r>
              <a:rPr lang="tr-TR" sz="2800" dirty="0" smtClean="0"/>
              <a:t> D</a:t>
            </a:r>
            <a:r>
              <a:rPr lang="tr-TR" sz="2800" baseline="-25000" dirty="0" smtClean="0"/>
              <a:t>3</a:t>
            </a:r>
            <a:r>
              <a:rPr lang="tr-TR" sz="2800" dirty="0" smtClean="0">
                <a:latin typeface="Times New Roman" pitchFamily="18" charset="0"/>
                <a:cs typeface="Times New Roman" pitchFamily="18" charset="0"/>
              </a:rPr>
              <a:t> vitaminleri verilir.</a:t>
            </a:r>
          </a:p>
          <a:p>
            <a:pPr marL="514350" indent="-514350">
              <a:buNone/>
            </a:pPr>
            <a:r>
              <a:rPr lang="tr-TR" sz="2800" dirty="0" smtClean="0">
                <a:latin typeface="Times New Roman" pitchFamily="18" charset="0"/>
                <a:cs typeface="Times New Roman" pitchFamily="18" charset="0"/>
              </a:rPr>
              <a:t>    </a:t>
            </a:r>
            <a:r>
              <a:rPr lang="tr-TR" sz="2800" dirty="0" err="1" smtClean="0">
                <a:latin typeface="Times New Roman" pitchFamily="18" charset="0"/>
                <a:cs typeface="Times New Roman" pitchFamily="18" charset="0"/>
              </a:rPr>
              <a:t>Parat</a:t>
            </a:r>
            <a:r>
              <a:rPr lang="tr-TR" sz="2800" dirty="0" smtClean="0">
                <a:latin typeface="Times New Roman" pitchFamily="18" charset="0"/>
                <a:cs typeface="Times New Roman" pitchFamily="18" charset="0"/>
              </a:rPr>
              <a:t> hormon pahalı olduğundan ayrıca antikor oluşturduğundan verilmez.</a:t>
            </a:r>
          </a:p>
          <a:p>
            <a:pPr marL="514350" indent="-514350">
              <a:buNone/>
            </a:pPr>
            <a:endParaRPr lang="tr-TR" sz="2800" dirty="0" smtClean="0">
              <a:latin typeface="Times New Roman" pitchFamily="18" charset="0"/>
              <a:cs typeface="Times New Roman" pitchFamily="18" charset="0"/>
            </a:endParaRPr>
          </a:p>
          <a:p>
            <a:pPr>
              <a:buNone/>
            </a:pPr>
            <a:r>
              <a:rPr lang="tr-TR" sz="2800" dirty="0" smtClean="0">
                <a:latin typeface="Times New Roman" pitchFamily="18" charset="0"/>
                <a:cs typeface="Times New Roman" pitchFamily="18" charset="0"/>
              </a:rPr>
              <a:t>  </a:t>
            </a:r>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a:xfrm>
            <a:off x="467544" y="116632"/>
            <a:ext cx="8291264" cy="6264696"/>
          </a:xfrm>
        </p:spPr>
        <p:txBody>
          <a:bodyPr>
            <a:noAutofit/>
          </a:bodyPr>
          <a:lstStyle/>
          <a:p>
            <a:pPr>
              <a:buNone/>
            </a:pPr>
            <a:r>
              <a:rPr lang="tr-TR" sz="2800" dirty="0" smtClean="0">
                <a:solidFill>
                  <a:schemeClr val="accent2"/>
                </a:solidFill>
                <a:latin typeface="Times New Roman" pitchFamily="18" charset="0"/>
                <a:cs typeface="Times New Roman" pitchFamily="18" charset="0"/>
              </a:rPr>
              <a:t>  </a:t>
            </a:r>
            <a:r>
              <a:rPr lang="tr-TR" sz="2800" b="1" dirty="0" smtClean="0">
                <a:solidFill>
                  <a:schemeClr val="accent2"/>
                </a:solidFill>
                <a:latin typeface="Times New Roman" pitchFamily="18" charset="0"/>
                <a:cs typeface="Times New Roman" pitchFamily="18" charset="0"/>
              </a:rPr>
              <a:t>Magnezyum(Mg</a:t>
            </a:r>
            <a:r>
              <a:rPr lang="tr-TR" sz="2800" b="1" baseline="30000" dirty="0" smtClean="0">
                <a:solidFill>
                  <a:schemeClr val="accent2"/>
                </a:solidFill>
                <a:latin typeface="Times New Roman" pitchFamily="18" charset="0"/>
                <a:cs typeface="Times New Roman" pitchFamily="18" charset="0"/>
              </a:rPr>
              <a:t>++</a:t>
            </a:r>
            <a:r>
              <a:rPr lang="tr-TR" sz="2800" b="1" dirty="0" smtClean="0">
                <a:solidFill>
                  <a:schemeClr val="accent2"/>
                </a:solidFill>
                <a:latin typeface="Times New Roman" pitchFamily="18" charset="0"/>
                <a:cs typeface="Times New Roman" pitchFamily="18" charset="0"/>
              </a:rPr>
              <a:t>) dengesizlikleri</a:t>
            </a:r>
          </a:p>
          <a:p>
            <a:pPr>
              <a:buNone/>
            </a:pPr>
            <a:r>
              <a:rPr lang="tr-TR" sz="2800" b="1" dirty="0" smtClean="0">
                <a:solidFill>
                  <a:schemeClr val="accent2"/>
                </a:solidFill>
                <a:latin typeface="Times New Roman" pitchFamily="18" charset="0"/>
                <a:cs typeface="Times New Roman" pitchFamily="18" charset="0"/>
              </a:rPr>
              <a:t>  </a:t>
            </a:r>
            <a:r>
              <a:rPr lang="tr-TR" sz="2800" dirty="0" smtClean="0">
                <a:latin typeface="Times New Roman" pitchFamily="18" charset="0"/>
                <a:cs typeface="Times New Roman" pitchFamily="18" charset="0"/>
              </a:rPr>
              <a:t>Hücre içi sıvıların baskın elemanı olan magnezyumun</a:t>
            </a:r>
          </a:p>
          <a:p>
            <a:pPr>
              <a:buNone/>
            </a:pPr>
            <a:r>
              <a:rPr lang="tr-TR" sz="2800" dirty="0" smtClean="0">
                <a:latin typeface="Times New Roman" pitchFamily="18" charset="0"/>
                <a:cs typeface="Times New Roman" pitchFamily="18" charset="0"/>
              </a:rPr>
              <a:t>  serumdaki değeri normalde 1.5-2.5 </a:t>
            </a:r>
            <a:r>
              <a:rPr lang="tr-TR" sz="2800" dirty="0" err="1" smtClean="0">
                <a:latin typeface="Times New Roman" pitchFamily="18" charset="0"/>
                <a:cs typeface="Times New Roman" pitchFamily="18" charset="0"/>
              </a:rPr>
              <a:t>mEq</a:t>
            </a:r>
            <a:r>
              <a:rPr lang="tr-TR" sz="2800" dirty="0" smtClean="0">
                <a:latin typeface="Times New Roman" pitchFamily="18" charset="0"/>
                <a:cs typeface="Times New Roman" pitchFamily="18" charset="0"/>
              </a:rPr>
              <a:t>/</a:t>
            </a:r>
            <a:r>
              <a:rPr lang="tr-TR" sz="2800" dirty="0" err="1" smtClean="0">
                <a:latin typeface="Times New Roman" pitchFamily="18" charset="0"/>
                <a:cs typeface="Times New Roman" pitchFamily="18" charset="0"/>
              </a:rPr>
              <a:t>L’dir</a:t>
            </a:r>
            <a:r>
              <a:rPr lang="tr-TR" sz="2800" dirty="0" smtClean="0">
                <a:latin typeface="Times New Roman" pitchFamily="18" charset="0"/>
                <a:cs typeface="Times New Roman" pitchFamily="18" charset="0"/>
              </a:rPr>
              <a:t>. Bedenimizdeki’</a:t>
            </a:r>
            <a:r>
              <a:rPr lang="tr-TR" sz="2800" dirty="0" smtClean="0"/>
              <a:t> </a:t>
            </a:r>
            <a:r>
              <a:rPr lang="tr-TR" sz="2800" dirty="0" smtClean="0">
                <a:latin typeface="Times New Roman" pitchFamily="18" charset="0"/>
                <a:cs typeface="Times New Roman" pitchFamily="18" charset="0"/>
              </a:rPr>
              <a:t>Mg</a:t>
            </a:r>
            <a:r>
              <a:rPr lang="tr-TR" sz="2800" baseline="30000" dirty="0" smtClean="0">
                <a:latin typeface="Times New Roman" pitchFamily="18" charset="0"/>
                <a:cs typeface="Times New Roman" pitchFamily="18" charset="0"/>
              </a:rPr>
              <a:t>++ </a:t>
            </a:r>
            <a:r>
              <a:rPr lang="tr-TR" sz="2800" dirty="0" smtClean="0">
                <a:latin typeface="Times New Roman" pitchFamily="18" charset="0"/>
                <a:cs typeface="Times New Roman" pitchFamily="18" charset="0"/>
              </a:rPr>
              <a:t>un %70’ i </a:t>
            </a:r>
            <a:r>
              <a:rPr lang="tr-TR" sz="2800" dirty="0" err="1" smtClean="0">
                <a:latin typeface="Times New Roman" pitchFamily="18" charset="0"/>
                <a:cs typeface="Times New Roman" pitchFamily="18" charset="0"/>
              </a:rPr>
              <a:t>Ca</a:t>
            </a:r>
            <a:r>
              <a:rPr lang="tr-TR" sz="2800" baseline="30000" dirty="0" smtClean="0">
                <a:latin typeface="Times New Roman" pitchFamily="18" charset="0"/>
                <a:cs typeface="Times New Roman" pitchFamily="18" charset="0"/>
              </a:rPr>
              <a:t>++</a:t>
            </a:r>
            <a:r>
              <a:rPr lang="tr-TR" sz="2800" dirty="0" smtClean="0">
                <a:latin typeface="Times New Roman" pitchFamily="18" charset="0"/>
                <a:cs typeface="Times New Roman" pitchFamily="18" charset="0"/>
              </a:rPr>
              <a:t> ve </a:t>
            </a:r>
            <a:r>
              <a:rPr lang="tr-TR" sz="2800" dirty="0" smtClean="0"/>
              <a:t>P</a:t>
            </a:r>
            <a:r>
              <a:rPr lang="tr-TR" sz="2800" baseline="30000" dirty="0" smtClean="0"/>
              <a:t>+</a:t>
            </a:r>
            <a:r>
              <a:rPr lang="tr-TR" sz="2800" dirty="0" smtClean="0">
                <a:latin typeface="Times New Roman" pitchFamily="18" charset="0"/>
                <a:cs typeface="Times New Roman" pitchFamily="18" charset="0"/>
              </a:rPr>
              <a:t> ile kemiklerimizde % 30’u ise yumuşak doku ve beden sıvılarımızda yer alır. Erişkin bir bireyin günlük Mg</a:t>
            </a:r>
            <a:r>
              <a:rPr lang="tr-TR" sz="2800" baseline="30000" dirty="0" smtClean="0">
                <a:latin typeface="Times New Roman" pitchFamily="18" charset="0"/>
                <a:cs typeface="Times New Roman" pitchFamily="18" charset="0"/>
              </a:rPr>
              <a:t>++ </a:t>
            </a:r>
            <a:r>
              <a:rPr lang="tr-TR" sz="2800" dirty="0" smtClean="0">
                <a:latin typeface="Times New Roman" pitchFamily="18" charset="0"/>
                <a:cs typeface="Times New Roman" pitchFamily="18" charset="0"/>
              </a:rPr>
              <a:t>gereksinimi 200-300 </a:t>
            </a:r>
            <a:r>
              <a:rPr lang="tr-TR" sz="2800" dirty="0" err="1" smtClean="0">
                <a:latin typeface="Times New Roman" pitchFamily="18" charset="0"/>
                <a:cs typeface="Times New Roman" pitchFamily="18" charset="0"/>
              </a:rPr>
              <a:t>mg’dır</a:t>
            </a:r>
            <a:r>
              <a:rPr lang="tr-TR" sz="2800" dirty="0" smtClean="0">
                <a:latin typeface="Times New Roman" pitchFamily="18" charset="0"/>
                <a:cs typeface="Times New Roman" pitchFamily="18" charset="0"/>
              </a:rPr>
              <a:t>.Alınan</a:t>
            </a:r>
            <a:r>
              <a:rPr lang="tr-TR" sz="2800" dirty="0" smtClean="0"/>
              <a:t> </a:t>
            </a:r>
            <a:r>
              <a:rPr lang="tr-TR" sz="2800" dirty="0" smtClean="0">
                <a:latin typeface="Times New Roman" pitchFamily="18" charset="0"/>
                <a:cs typeface="Times New Roman" pitchFamily="18" charset="0"/>
              </a:rPr>
              <a:t>Mg</a:t>
            </a:r>
            <a:r>
              <a:rPr lang="tr-TR" sz="2800" baseline="30000" dirty="0" smtClean="0">
                <a:latin typeface="Times New Roman" pitchFamily="18" charset="0"/>
                <a:cs typeface="Times New Roman" pitchFamily="18" charset="0"/>
              </a:rPr>
              <a:t>++</a:t>
            </a:r>
            <a:r>
              <a:rPr lang="tr-TR" sz="2800" dirty="0" smtClean="0">
                <a:latin typeface="Times New Roman" pitchFamily="18" charset="0"/>
                <a:cs typeface="Times New Roman" pitchFamily="18" charset="0"/>
              </a:rPr>
              <a:t>’un büyük kısmi ince bağırsaklardan emilir. Diyette yağın fazla oluşu, fosfat, </a:t>
            </a:r>
            <a:r>
              <a:rPr lang="tr-TR" sz="2800" dirty="0" err="1" smtClean="0">
                <a:latin typeface="Times New Roman" pitchFamily="18" charset="0"/>
                <a:cs typeface="Times New Roman" pitchFamily="18" charset="0"/>
              </a:rPr>
              <a:t>Ca</a:t>
            </a:r>
            <a:r>
              <a:rPr lang="tr-TR" sz="2800" dirty="0" smtClean="0">
                <a:latin typeface="Times New Roman" pitchFamily="18" charset="0"/>
                <a:cs typeface="Times New Roman" pitchFamily="18" charset="0"/>
              </a:rPr>
              <a:t> ve yüksek </a:t>
            </a:r>
            <a:r>
              <a:rPr lang="tr-TR" sz="2800" dirty="0" err="1" smtClean="0">
                <a:latin typeface="Times New Roman" pitchFamily="18" charset="0"/>
                <a:cs typeface="Times New Roman" pitchFamily="18" charset="0"/>
              </a:rPr>
              <a:t>pH</a:t>
            </a:r>
            <a:r>
              <a:rPr lang="tr-TR" sz="2800" dirty="0" smtClean="0">
                <a:latin typeface="Times New Roman" pitchFamily="18" charset="0"/>
                <a:cs typeface="Times New Roman" pitchFamily="18" charset="0"/>
              </a:rPr>
              <a:t>, Mg</a:t>
            </a:r>
            <a:r>
              <a:rPr lang="tr-TR" sz="2800" baseline="30000" dirty="0" smtClean="0">
                <a:latin typeface="Times New Roman" pitchFamily="18" charset="0"/>
                <a:cs typeface="Times New Roman" pitchFamily="18" charset="0"/>
              </a:rPr>
              <a:t>++</a:t>
            </a:r>
            <a:r>
              <a:rPr lang="tr-TR" sz="2800" dirty="0" smtClean="0">
                <a:latin typeface="Times New Roman" pitchFamily="18" charset="0"/>
                <a:cs typeface="Times New Roman" pitchFamily="18" charset="0"/>
              </a:rPr>
              <a:t> emilimine engel olur. </a:t>
            </a:r>
            <a:r>
              <a:rPr lang="tr-TR" sz="2800" dirty="0" err="1" smtClean="0">
                <a:latin typeface="Times New Roman" pitchFamily="18" charset="0"/>
                <a:cs typeface="Times New Roman" pitchFamily="18" charset="0"/>
              </a:rPr>
              <a:t>Parat</a:t>
            </a:r>
            <a:r>
              <a:rPr lang="tr-TR" sz="2800" dirty="0" smtClean="0">
                <a:latin typeface="Times New Roman" pitchFamily="18" charset="0"/>
                <a:cs typeface="Times New Roman" pitchFamily="18" charset="0"/>
              </a:rPr>
              <a:t> hormon Mg</a:t>
            </a:r>
            <a:r>
              <a:rPr lang="tr-TR" sz="2800" baseline="30000" dirty="0" smtClean="0">
                <a:latin typeface="Times New Roman" pitchFamily="18" charset="0"/>
                <a:cs typeface="Times New Roman" pitchFamily="18" charset="0"/>
              </a:rPr>
              <a:t>++</a:t>
            </a:r>
            <a:r>
              <a:rPr lang="tr-TR" sz="2800" dirty="0" smtClean="0">
                <a:latin typeface="Times New Roman" pitchFamily="18" charset="0"/>
                <a:cs typeface="Times New Roman" pitchFamily="18" charset="0"/>
              </a:rPr>
              <a:t> emilimini artırır.Alınan’</a:t>
            </a:r>
            <a:r>
              <a:rPr lang="tr-TR" sz="2800" dirty="0" smtClean="0"/>
              <a:t> </a:t>
            </a:r>
            <a:r>
              <a:rPr lang="tr-TR" sz="2800" dirty="0" smtClean="0">
                <a:latin typeface="Times New Roman" pitchFamily="18" charset="0"/>
                <a:cs typeface="Times New Roman" pitchFamily="18" charset="0"/>
              </a:rPr>
              <a:t>Mg</a:t>
            </a:r>
            <a:r>
              <a:rPr lang="tr-TR" sz="2800" baseline="30000" dirty="0" smtClean="0">
                <a:latin typeface="Times New Roman" pitchFamily="18" charset="0"/>
                <a:cs typeface="Times New Roman" pitchFamily="18" charset="0"/>
              </a:rPr>
              <a:t>++ </a:t>
            </a:r>
            <a:r>
              <a:rPr lang="tr-TR" sz="2800" dirty="0" smtClean="0">
                <a:latin typeface="Times New Roman" pitchFamily="18" charset="0"/>
                <a:cs typeface="Times New Roman" pitchFamily="18" charset="0"/>
              </a:rPr>
              <a:t>un %55 i gaita ile atılır.</a:t>
            </a:r>
          </a:p>
          <a:p>
            <a:pPr>
              <a:buNone/>
            </a:pPr>
            <a:r>
              <a:rPr lang="tr-TR" sz="2800" dirty="0" smtClean="0">
                <a:latin typeface="Times New Roman" pitchFamily="18" charset="0"/>
                <a:cs typeface="Times New Roman" pitchFamily="18" charset="0"/>
              </a:rPr>
              <a:t>Mg</a:t>
            </a:r>
            <a:r>
              <a:rPr lang="tr-TR" sz="2800" baseline="30000" dirty="0" smtClean="0">
                <a:latin typeface="Times New Roman" pitchFamily="18" charset="0"/>
                <a:cs typeface="Times New Roman" pitchFamily="18" charset="0"/>
              </a:rPr>
              <a:t>++ </a:t>
            </a:r>
            <a:r>
              <a:rPr lang="tr-TR" sz="2800" dirty="0" smtClean="0">
                <a:latin typeface="Times New Roman" pitchFamily="18" charset="0"/>
                <a:cs typeface="Times New Roman" pitchFamily="18" charset="0"/>
              </a:rPr>
              <a:t>yeşil yapraklı bitkilerdeki klorofil yapısında, kuruyemiş, soya fasulyesi, kakao,deniz ürünleri, tahıllar, kuru fasulye ve bezelyede bulunur.</a:t>
            </a:r>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a:xfrm>
            <a:off x="395536" y="260648"/>
            <a:ext cx="8291264" cy="6120680"/>
          </a:xfrm>
        </p:spPr>
        <p:txBody>
          <a:bodyPr>
            <a:noAutofit/>
          </a:bodyPr>
          <a:lstStyle/>
          <a:p>
            <a:pPr>
              <a:buNone/>
            </a:pPr>
            <a:r>
              <a:rPr lang="tr-TR" sz="2800" dirty="0" smtClean="0">
                <a:solidFill>
                  <a:schemeClr val="accent2"/>
                </a:solidFill>
                <a:latin typeface="Times New Roman" pitchFamily="18" charset="0"/>
                <a:cs typeface="Times New Roman" pitchFamily="18" charset="0"/>
              </a:rPr>
              <a:t> </a:t>
            </a:r>
          </a:p>
          <a:p>
            <a:pPr>
              <a:buNone/>
            </a:pPr>
            <a:endParaRPr lang="tr-TR" sz="2800" dirty="0" smtClean="0">
              <a:solidFill>
                <a:schemeClr val="accent2"/>
              </a:solidFill>
              <a:latin typeface="Times New Roman" pitchFamily="18" charset="0"/>
              <a:cs typeface="Times New Roman" pitchFamily="18" charset="0"/>
            </a:endParaRPr>
          </a:p>
          <a:p>
            <a:pPr>
              <a:buNone/>
            </a:pPr>
            <a:r>
              <a:rPr lang="tr-TR" sz="3200" dirty="0" smtClean="0">
                <a:solidFill>
                  <a:schemeClr val="accent2"/>
                </a:solidFill>
                <a:latin typeface="Times New Roman" pitchFamily="18" charset="0"/>
                <a:cs typeface="Times New Roman" pitchFamily="18" charset="0"/>
              </a:rPr>
              <a:t> </a:t>
            </a:r>
            <a:r>
              <a:rPr lang="tr-TR" sz="3200" dirty="0" smtClean="0">
                <a:latin typeface="Times New Roman" pitchFamily="18" charset="0"/>
                <a:cs typeface="Times New Roman" pitchFamily="18" charset="0"/>
              </a:rPr>
              <a:t>Magnezyumun görevleri:</a:t>
            </a:r>
          </a:p>
          <a:p>
            <a:pPr marL="514350" indent="-514350">
              <a:buAutoNum type="arabicParenR"/>
            </a:pPr>
            <a:r>
              <a:rPr lang="tr-TR" sz="3200" dirty="0" err="1" smtClean="0">
                <a:latin typeface="Times New Roman" pitchFamily="18" charset="0"/>
                <a:cs typeface="Times New Roman" pitchFamily="18" charset="0"/>
              </a:rPr>
              <a:t>Nöromuskuler</a:t>
            </a:r>
            <a:r>
              <a:rPr lang="tr-TR" sz="3200" dirty="0" smtClean="0">
                <a:latin typeface="Times New Roman" pitchFamily="18" charset="0"/>
                <a:cs typeface="Times New Roman" pitchFamily="18" charset="0"/>
              </a:rPr>
              <a:t> uyarıyı baskılar</a:t>
            </a:r>
          </a:p>
          <a:p>
            <a:pPr marL="514350" indent="-514350">
              <a:buAutoNum type="arabicParenR"/>
            </a:pPr>
            <a:r>
              <a:rPr lang="tr-TR" sz="3200" dirty="0" smtClean="0">
                <a:latin typeface="Times New Roman" pitchFamily="18" charset="0"/>
                <a:cs typeface="Times New Roman" pitchFamily="18" charset="0"/>
              </a:rPr>
              <a:t>CHO metabolizması enzim sistemlerini aktive eder.</a:t>
            </a:r>
          </a:p>
          <a:p>
            <a:pPr marL="514350" indent="-514350">
              <a:buAutoNum type="arabicParenR"/>
            </a:pPr>
            <a:r>
              <a:rPr lang="tr-TR" sz="3200" dirty="0" smtClean="0">
                <a:latin typeface="Times New Roman" pitchFamily="18" charset="0"/>
                <a:cs typeface="Times New Roman" pitchFamily="18" charset="0"/>
              </a:rPr>
              <a:t> Kan fosfor (P) düzeyini düzenler.</a:t>
            </a:r>
          </a:p>
          <a:p>
            <a:pPr>
              <a:buNone/>
            </a:pPr>
            <a:endParaRPr lang="tr-TR" sz="2800" dirty="0" smtClean="0">
              <a:latin typeface="Times New Roman" pitchFamily="18" charset="0"/>
              <a:cs typeface="Times New Roman" pitchFamily="18" charset="0"/>
            </a:endParaRPr>
          </a:p>
          <a:p>
            <a:pPr>
              <a:buNone/>
            </a:pPr>
            <a:r>
              <a:rPr lang="tr-TR" sz="2800" dirty="0" smtClean="0">
                <a:latin typeface="Times New Roman" pitchFamily="18" charset="0"/>
                <a:cs typeface="Times New Roman" pitchFamily="18" charset="0"/>
              </a:rPr>
              <a:t>  </a:t>
            </a:r>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a:xfrm>
            <a:off x="395536" y="260648"/>
            <a:ext cx="8291264" cy="6120680"/>
          </a:xfrm>
        </p:spPr>
        <p:txBody>
          <a:bodyPr>
            <a:noAutofit/>
          </a:bodyPr>
          <a:lstStyle/>
          <a:p>
            <a:pPr>
              <a:buNone/>
            </a:pPr>
            <a:r>
              <a:rPr lang="tr-TR" sz="2800" dirty="0" smtClean="0">
                <a:solidFill>
                  <a:schemeClr val="accent2"/>
                </a:solidFill>
                <a:latin typeface="Times New Roman" pitchFamily="18" charset="0"/>
                <a:cs typeface="Times New Roman" pitchFamily="18" charset="0"/>
              </a:rPr>
              <a:t>  </a:t>
            </a:r>
            <a:r>
              <a:rPr lang="tr-TR" sz="2800" b="1" dirty="0" err="1" smtClean="0">
                <a:solidFill>
                  <a:schemeClr val="accent2"/>
                </a:solidFill>
                <a:latin typeface="Times New Roman" pitchFamily="18" charset="0"/>
                <a:cs typeface="Times New Roman" pitchFamily="18" charset="0"/>
              </a:rPr>
              <a:t>Hipomagnesemi</a:t>
            </a:r>
            <a:r>
              <a:rPr lang="tr-TR" sz="2800" dirty="0" smtClean="0">
                <a:solidFill>
                  <a:schemeClr val="accent2"/>
                </a:solidFill>
                <a:latin typeface="Times New Roman" pitchFamily="18" charset="0"/>
                <a:cs typeface="Times New Roman" pitchFamily="18" charset="0"/>
              </a:rPr>
              <a:t> </a:t>
            </a:r>
          </a:p>
          <a:p>
            <a:pPr>
              <a:buNone/>
            </a:pPr>
            <a:r>
              <a:rPr lang="tr-TR" sz="2800" dirty="0" smtClean="0">
                <a:latin typeface="Times New Roman" pitchFamily="18" charset="0"/>
                <a:cs typeface="Times New Roman" pitchFamily="18" charset="0"/>
              </a:rPr>
              <a:t>  Kan Mg</a:t>
            </a:r>
            <a:r>
              <a:rPr lang="tr-TR" sz="2800" baseline="30000" dirty="0" smtClean="0">
                <a:latin typeface="Times New Roman" pitchFamily="18" charset="0"/>
                <a:cs typeface="Times New Roman" pitchFamily="18" charset="0"/>
              </a:rPr>
              <a:t>++</a:t>
            </a:r>
            <a:r>
              <a:rPr lang="tr-TR" sz="2800" dirty="0" smtClean="0">
                <a:latin typeface="Times New Roman" pitchFamily="18" charset="0"/>
                <a:cs typeface="Times New Roman" pitchFamily="18" charset="0"/>
              </a:rPr>
              <a:t> düzeyinin 1.5 </a:t>
            </a:r>
            <a:r>
              <a:rPr lang="tr-TR" sz="2800" dirty="0" err="1" smtClean="0">
                <a:latin typeface="Times New Roman" pitchFamily="18" charset="0"/>
                <a:cs typeface="Times New Roman" pitchFamily="18" charset="0"/>
              </a:rPr>
              <a:t>mEq</a:t>
            </a:r>
            <a:r>
              <a:rPr lang="tr-TR" sz="2800" dirty="0" smtClean="0">
                <a:latin typeface="Times New Roman" pitchFamily="18" charset="0"/>
                <a:cs typeface="Times New Roman" pitchFamily="18" charset="0"/>
              </a:rPr>
              <a:t>/</a:t>
            </a:r>
            <a:r>
              <a:rPr lang="tr-TR" sz="2800" dirty="0" err="1" smtClean="0">
                <a:latin typeface="Times New Roman" pitchFamily="18" charset="0"/>
                <a:cs typeface="Times New Roman" pitchFamily="18" charset="0"/>
              </a:rPr>
              <a:t>L’nin</a:t>
            </a:r>
            <a:r>
              <a:rPr lang="tr-TR" sz="2800" dirty="0" smtClean="0">
                <a:latin typeface="Times New Roman" pitchFamily="18" charset="0"/>
                <a:cs typeface="Times New Roman" pitchFamily="18" charset="0"/>
              </a:rPr>
              <a:t> altına düşmesidir.</a:t>
            </a:r>
          </a:p>
          <a:p>
            <a:pPr>
              <a:buNone/>
            </a:pPr>
            <a:r>
              <a:rPr lang="tr-TR" sz="2800" dirty="0" smtClean="0">
                <a:latin typeface="Times New Roman" pitchFamily="18" charset="0"/>
                <a:cs typeface="Times New Roman" pitchFamily="18" charset="0"/>
              </a:rPr>
              <a:t>  Nedenleri(Etiyoloji):</a:t>
            </a:r>
          </a:p>
          <a:p>
            <a:pPr>
              <a:buNone/>
            </a:pPr>
            <a:r>
              <a:rPr lang="tr-TR" sz="2800" dirty="0" smtClean="0">
                <a:latin typeface="Times New Roman" pitchFamily="18" charset="0"/>
                <a:cs typeface="Times New Roman" pitchFamily="18" charset="0"/>
              </a:rPr>
              <a:t>   Diyetteki </a:t>
            </a:r>
            <a:r>
              <a:rPr lang="tr-TR" sz="2800" dirty="0" smtClean="0"/>
              <a:t> </a:t>
            </a:r>
            <a:r>
              <a:rPr lang="tr-TR" sz="2800" dirty="0" smtClean="0">
                <a:latin typeface="Times New Roman" pitchFamily="18" charset="0"/>
                <a:cs typeface="Times New Roman" pitchFamily="18" charset="0"/>
              </a:rPr>
              <a:t>Mg</a:t>
            </a:r>
            <a:r>
              <a:rPr lang="tr-TR" sz="2800" baseline="30000" dirty="0" smtClean="0">
                <a:latin typeface="Times New Roman" pitchFamily="18" charset="0"/>
                <a:cs typeface="Times New Roman" pitchFamily="18" charset="0"/>
              </a:rPr>
              <a:t>++</a:t>
            </a:r>
            <a:r>
              <a:rPr lang="tr-TR" sz="2800" dirty="0" smtClean="0">
                <a:latin typeface="Times New Roman" pitchFamily="18" charset="0"/>
                <a:cs typeface="Times New Roman" pitchFamily="18" charset="0"/>
              </a:rPr>
              <a:t> ’un yetersiz oluşu, </a:t>
            </a:r>
            <a:r>
              <a:rPr lang="tr-TR" sz="2800" dirty="0" err="1" smtClean="0">
                <a:latin typeface="Times New Roman" pitchFamily="18" charset="0"/>
                <a:cs typeface="Times New Roman" pitchFamily="18" charset="0"/>
              </a:rPr>
              <a:t>malabsorbsiyonlar</a:t>
            </a:r>
            <a:r>
              <a:rPr lang="tr-TR" sz="2800" dirty="0" smtClean="0">
                <a:latin typeface="Times New Roman" pitchFamily="18" charset="0"/>
                <a:cs typeface="Times New Roman" pitchFamily="18" charset="0"/>
              </a:rPr>
              <a:t>, ağır </a:t>
            </a:r>
            <a:r>
              <a:rPr lang="tr-TR" sz="2800" dirty="0" err="1" smtClean="0">
                <a:latin typeface="Times New Roman" pitchFamily="18" charset="0"/>
                <a:cs typeface="Times New Roman" pitchFamily="18" charset="0"/>
              </a:rPr>
              <a:t>diyare</a:t>
            </a:r>
            <a:r>
              <a:rPr lang="tr-TR" sz="2800" dirty="0" smtClean="0">
                <a:latin typeface="Times New Roman" pitchFamily="18" charset="0"/>
                <a:cs typeface="Times New Roman" pitchFamily="18" charset="0"/>
              </a:rPr>
              <a:t>, kronik alkolizm, kronik nefrit, uzun süreli </a:t>
            </a:r>
            <a:r>
              <a:rPr lang="tr-TR" sz="2800" dirty="0" err="1" smtClean="0">
                <a:latin typeface="Times New Roman" pitchFamily="18" charset="0"/>
                <a:cs typeface="Times New Roman" pitchFamily="18" charset="0"/>
              </a:rPr>
              <a:t>diüretik</a:t>
            </a:r>
            <a:r>
              <a:rPr lang="tr-TR" sz="2800" dirty="0" smtClean="0">
                <a:latin typeface="Times New Roman" pitchFamily="18" charset="0"/>
                <a:cs typeface="Times New Roman" pitchFamily="18" charset="0"/>
              </a:rPr>
              <a:t> tedavisi, </a:t>
            </a:r>
            <a:r>
              <a:rPr lang="tr-TR" sz="2800" dirty="0" err="1" smtClean="0">
                <a:latin typeface="Times New Roman" pitchFamily="18" charset="0"/>
                <a:cs typeface="Times New Roman" pitchFamily="18" charset="0"/>
              </a:rPr>
              <a:t>hipoparatiroidizm</a:t>
            </a:r>
            <a:r>
              <a:rPr lang="tr-TR" sz="2800" dirty="0" smtClean="0">
                <a:latin typeface="Times New Roman" pitchFamily="18" charset="0"/>
                <a:cs typeface="Times New Roman" pitchFamily="18" charset="0"/>
              </a:rPr>
              <a:t>, akut böbrek yetmezliğinin </a:t>
            </a:r>
            <a:r>
              <a:rPr lang="tr-TR" sz="2800" dirty="0" err="1" smtClean="0">
                <a:latin typeface="Times New Roman" pitchFamily="18" charset="0"/>
                <a:cs typeface="Times New Roman" pitchFamily="18" charset="0"/>
              </a:rPr>
              <a:t>diürez</a:t>
            </a:r>
            <a:r>
              <a:rPr lang="tr-TR" sz="2800" dirty="0" smtClean="0">
                <a:latin typeface="Times New Roman" pitchFamily="18" charset="0"/>
                <a:cs typeface="Times New Roman" pitchFamily="18" charset="0"/>
              </a:rPr>
              <a:t> fazında görülebilir.</a:t>
            </a:r>
          </a:p>
          <a:p>
            <a:pPr>
              <a:buNone/>
            </a:pPr>
            <a:r>
              <a:rPr lang="tr-TR" sz="2800" dirty="0" smtClean="0">
                <a:latin typeface="Times New Roman" pitchFamily="18" charset="0"/>
                <a:cs typeface="Times New Roman" pitchFamily="18" charset="0"/>
              </a:rPr>
              <a:t>   Belirti ve bulgular:</a:t>
            </a:r>
          </a:p>
          <a:p>
            <a:pPr>
              <a:buNone/>
            </a:pPr>
            <a:r>
              <a:rPr lang="tr-TR" sz="2800" dirty="0" smtClean="0">
                <a:latin typeface="Times New Roman" pitchFamily="18" charset="0"/>
                <a:cs typeface="Times New Roman" pitchFamily="18" charset="0"/>
              </a:rPr>
              <a:t>   </a:t>
            </a:r>
            <a:r>
              <a:rPr lang="tr-TR" sz="2800" dirty="0" err="1" smtClean="0">
                <a:latin typeface="Times New Roman" pitchFamily="18" charset="0"/>
                <a:cs typeface="Times New Roman" pitchFamily="18" charset="0"/>
              </a:rPr>
              <a:t>Nöromuskuler</a:t>
            </a:r>
            <a:r>
              <a:rPr lang="tr-TR" sz="2800" dirty="0" smtClean="0">
                <a:latin typeface="Times New Roman" pitchFamily="18" charset="0"/>
                <a:cs typeface="Times New Roman" pitchFamily="18" charset="0"/>
              </a:rPr>
              <a:t> </a:t>
            </a:r>
            <a:r>
              <a:rPr lang="tr-TR" sz="2800" dirty="0" err="1" smtClean="0">
                <a:latin typeface="Times New Roman" pitchFamily="18" charset="0"/>
                <a:cs typeface="Times New Roman" pitchFamily="18" charset="0"/>
              </a:rPr>
              <a:t>irritabilite</a:t>
            </a:r>
            <a:r>
              <a:rPr lang="tr-TR" sz="2800" dirty="0" smtClean="0">
                <a:latin typeface="Times New Roman" pitchFamily="18" charset="0"/>
                <a:cs typeface="Times New Roman" pitchFamily="18" charset="0"/>
              </a:rPr>
              <a:t> artar. Hastada </a:t>
            </a:r>
            <a:r>
              <a:rPr lang="tr-TR" sz="2800" dirty="0" err="1" smtClean="0">
                <a:latin typeface="Times New Roman" pitchFamily="18" charset="0"/>
                <a:cs typeface="Times New Roman" pitchFamily="18" charset="0"/>
              </a:rPr>
              <a:t>tetaniler</a:t>
            </a:r>
            <a:r>
              <a:rPr lang="tr-TR" sz="2800" dirty="0" smtClean="0">
                <a:latin typeface="Times New Roman" pitchFamily="18" charset="0"/>
                <a:cs typeface="Times New Roman" pitchFamily="18" charset="0"/>
              </a:rPr>
              <a:t> görülür. Bu nedenle </a:t>
            </a:r>
            <a:r>
              <a:rPr lang="tr-TR" sz="2800" dirty="0" err="1" smtClean="0">
                <a:latin typeface="Times New Roman" pitchFamily="18" charset="0"/>
                <a:cs typeface="Times New Roman" pitchFamily="18" charset="0"/>
              </a:rPr>
              <a:t>hipokalsemi</a:t>
            </a:r>
            <a:r>
              <a:rPr lang="tr-TR" sz="2800" dirty="0" smtClean="0">
                <a:latin typeface="Times New Roman" pitchFamily="18" charset="0"/>
                <a:cs typeface="Times New Roman" pitchFamily="18" charset="0"/>
              </a:rPr>
              <a:t> ile karıştırılabilir. Refleksler </a:t>
            </a:r>
            <a:r>
              <a:rPr lang="tr-TR" sz="2800" dirty="0" err="1" smtClean="0">
                <a:latin typeface="Times New Roman" pitchFamily="18" charset="0"/>
                <a:cs typeface="Times New Roman" pitchFamily="18" charset="0"/>
              </a:rPr>
              <a:t>hiperaktiftir</a:t>
            </a:r>
            <a:r>
              <a:rPr lang="tr-TR" sz="2800" dirty="0" smtClean="0">
                <a:latin typeface="Times New Roman" pitchFamily="18" charset="0"/>
                <a:cs typeface="Times New Roman" pitchFamily="18" charset="0"/>
              </a:rPr>
              <a:t>. </a:t>
            </a:r>
            <a:r>
              <a:rPr lang="tr-TR" sz="2800" dirty="0" err="1" smtClean="0">
                <a:latin typeface="Times New Roman" pitchFamily="18" charset="0"/>
                <a:cs typeface="Times New Roman" pitchFamily="18" charset="0"/>
              </a:rPr>
              <a:t>Chvostek</a:t>
            </a:r>
            <a:r>
              <a:rPr lang="tr-TR" sz="2800" dirty="0" smtClean="0">
                <a:latin typeface="Times New Roman" pitchFamily="18" charset="0"/>
                <a:cs typeface="Times New Roman" pitchFamily="18" charset="0"/>
              </a:rPr>
              <a:t>(+) tir. </a:t>
            </a:r>
            <a:r>
              <a:rPr lang="tr-TR" sz="2800" dirty="0" err="1" smtClean="0">
                <a:latin typeface="Times New Roman" pitchFamily="18" charset="0"/>
                <a:cs typeface="Times New Roman" pitchFamily="18" charset="0"/>
              </a:rPr>
              <a:t>Konvülsiyon</a:t>
            </a:r>
            <a:r>
              <a:rPr lang="tr-TR" sz="2800" dirty="0" smtClean="0">
                <a:latin typeface="Times New Roman" pitchFamily="18" charset="0"/>
                <a:cs typeface="Times New Roman" pitchFamily="18" charset="0"/>
              </a:rPr>
              <a:t>, </a:t>
            </a:r>
            <a:r>
              <a:rPr lang="tr-TR" sz="2800" dirty="0" err="1" smtClean="0">
                <a:latin typeface="Times New Roman" pitchFamily="18" charset="0"/>
                <a:cs typeface="Times New Roman" pitchFamily="18" charset="0"/>
              </a:rPr>
              <a:t>hallüsinasyon</a:t>
            </a:r>
            <a:r>
              <a:rPr lang="tr-TR" sz="2800" dirty="0" smtClean="0">
                <a:latin typeface="Times New Roman" pitchFamily="18" charset="0"/>
                <a:cs typeface="Times New Roman" pitchFamily="18" charset="0"/>
              </a:rPr>
              <a:t>, </a:t>
            </a:r>
            <a:r>
              <a:rPr lang="tr-TR" sz="2800" dirty="0" err="1" smtClean="0">
                <a:latin typeface="Times New Roman" pitchFamily="18" charset="0"/>
                <a:cs typeface="Times New Roman" pitchFamily="18" charset="0"/>
              </a:rPr>
              <a:t>konfüzyon</a:t>
            </a:r>
            <a:r>
              <a:rPr lang="tr-TR" sz="2800" dirty="0" smtClean="0">
                <a:latin typeface="Times New Roman" pitchFamily="18" charset="0"/>
                <a:cs typeface="Times New Roman" pitchFamily="18" charset="0"/>
              </a:rPr>
              <a:t>,agresif </a:t>
            </a:r>
            <a:r>
              <a:rPr lang="tr-TR" sz="2800" dirty="0" err="1" smtClean="0">
                <a:latin typeface="Times New Roman" pitchFamily="18" charset="0"/>
                <a:cs typeface="Times New Roman" pitchFamily="18" charset="0"/>
              </a:rPr>
              <a:t>davranşlar</a:t>
            </a:r>
            <a:r>
              <a:rPr lang="tr-TR" sz="2800" dirty="0" smtClean="0">
                <a:latin typeface="Times New Roman" pitchFamily="18" charset="0"/>
                <a:cs typeface="Times New Roman" pitchFamily="18" charset="0"/>
              </a:rPr>
              <a:t>, taşikardi, hipotansiyon vardır.</a:t>
            </a:r>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a:xfrm>
            <a:off x="395536" y="116632"/>
            <a:ext cx="8291264" cy="6480720"/>
          </a:xfrm>
        </p:spPr>
        <p:txBody>
          <a:bodyPr>
            <a:noAutofit/>
          </a:bodyPr>
          <a:lstStyle/>
          <a:p>
            <a:pPr>
              <a:buNone/>
            </a:pPr>
            <a:r>
              <a:rPr lang="tr-TR" sz="2800" dirty="0" smtClean="0">
                <a:solidFill>
                  <a:schemeClr val="accent2"/>
                </a:solidFill>
                <a:latin typeface="Times New Roman" pitchFamily="18" charset="0"/>
                <a:cs typeface="Times New Roman" pitchFamily="18" charset="0"/>
              </a:rPr>
              <a:t>   </a:t>
            </a:r>
            <a:r>
              <a:rPr lang="tr-TR" sz="2800" dirty="0" smtClean="0">
                <a:latin typeface="Times New Roman" pitchFamily="18" charset="0"/>
                <a:cs typeface="Times New Roman" pitchFamily="18" charset="0"/>
              </a:rPr>
              <a:t>Tedavi ve bakım:Eksik magnezyum yerine konmalıdır. Bunun için sıklıkla magnezyum sülfat kullanılır. İlaç IM veya IV uygulanabilir. IM </a:t>
            </a:r>
            <a:r>
              <a:rPr lang="tr-TR" sz="2800" dirty="0" err="1" smtClean="0">
                <a:latin typeface="Times New Roman" pitchFamily="18" charset="0"/>
                <a:cs typeface="Times New Roman" pitchFamily="18" charset="0"/>
              </a:rPr>
              <a:t>yapılavaksa</a:t>
            </a:r>
            <a:r>
              <a:rPr lang="tr-TR" sz="2800" dirty="0" smtClean="0">
                <a:latin typeface="Times New Roman" pitchFamily="18" charset="0"/>
                <a:cs typeface="Times New Roman" pitchFamily="18" charset="0"/>
              </a:rPr>
              <a:t> </a:t>
            </a:r>
            <a:r>
              <a:rPr lang="tr-TR" sz="2800" dirty="0" err="1" smtClean="0">
                <a:latin typeface="Times New Roman" pitchFamily="18" charset="0"/>
                <a:cs typeface="Times New Roman" pitchFamily="18" charset="0"/>
              </a:rPr>
              <a:t>gluteal</a:t>
            </a:r>
            <a:r>
              <a:rPr lang="tr-TR" sz="2800" dirty="0" smtClean="0">
                <a:latin typeface="Times New Roman" pitchFamily="18" charset="0"/>
                <a:cs typeface="Times New Roman" pitchFamily="18" charset="0"/>
              </a:rPr>
              <a:t> kasa ve oldukça derine yapılmalıdır.Uygulama ağrılıdır.</a:t>
            </a:r>
          </a:p>
          <a:p>
            <a:pPr>
              <a:buNone/>
            </a:pPr>
            <a:r>
              <a:rPr lang="tr-TR" sz="2800" dirty="0" smtClean="0">
                <a:latin typeface="Times New Roman" pitchFamily="18" charset="0"/>
                <a:cs typeface="Times New Roman" pitchFamily="18" charset="0"/>
              </a:rPr>
              <a:t>  IV olarak verilecekse;</a:t>
            </a:r>
          </a:p>
          <a:p>
            <a:pPr>
              <a:buNone/>
            </a:pPr>
            <a:r>
              <a:rPr lang="tr-TR" sz="2800" dirty="0" smtClean="0">
                <a:latin typeface="Times New Roman" pitchFamily="18" charset="0"/>
                <a:cs typeface="Times New Roman" pitchFamily="18" charset="0"/>
              </a:rPr>
              <a:t>*Hastanın böbrek fonksiyonları normal olmalıdır.Yoksa tedavi </a:t>
            </a:r>
            <a:r>
              <a:rPr lang="tr-TR" sz="2800" dirty="0" err="1" smtClean="0">
                <a:latin typeface="Times New Roman" pitchFamily="18" charset="0"/>
                <a:cs typeface="Times New Roman" pitchFamily="18" charset="0"/>
              </a:rPr>
              <a:t>hipermagnesemi</a:t>
            </a:r>
            <a:r>
              <a:rPr lang="tr-TR" sz="2800" dirty="0" smtClean="0">
                <a:latin typeface="Times New Roman" pitchFamily="18" charset="0"/>
                <a:cs typeface="Times New Roman" pitchFamily="18" charset="0"/>
              </a:rPr>
              <a:t> ile sonuçlanır.</a:t>
            </a:r>
          </a:p>
          <a:p>
            <a:pPr>
              <a:buNone/>
            </a:pPr>
            <a:r>
              <a:rPr lang="tr-TR" sz="2800" dirty="0" smtClean="0">
                <a:latin typeface="Times New Roman" pitchFamily="18" charset="0"/>
                <a:cs typeface="Times New Roman" pitchFamily="18" charset="0"/>
              </a:rPr>
              <a:t>*</a:t>
            </a:r>
            <a:r>
              <a:rPr lang="tr-TR" sz="2800" dirty="0" err="1" smtClean="0">
                <a:latin typeface="Times New Roman" pitchFamily="18" charset="0"/>
                <a:cs typeface="Times New Roman" pitchFamily="18" charset="0"/>
              </a:rPr>
              <a:t>İnfüzyon</a:t>
            </a:r>
            <a:r>
              <a:rPr lang="tr-TR" sz="2800" dirty="0" smtClean="0">
                <a:latin typeface="Times New Roman" pitchFamily="18" charset="0"/>
                <a:cs typeface="Times New Roman" pitchFamily="18" charset="0"/>
              </a:rPr>
              <a:t> sırasında hasta dikkatle izlenmelidir.Eğer hastada sıcaklık hissi, susama, kızarma, terleme, letarji, motor fonksiyonlarda azalma, KB’ında düşme</a:t>
            </a:r>
          </a:p>
          <a:p>
            <a:pPr>
              <a:buNone/>
            </a:pPr>
            <a:r>
              <a:rPr lang="tr-TR" sz="2800" dirty="0" smtClean="0">
                <a:latin typeface="Times New Roman" pitchFamily="18" charset="0"/>
                <a:cs typeface="Times New Roman" pitchFamily="18" charset="0"/>
              </a:rPr>
              <a:t>   derin </a:t>
            </a:r>
            <a:r>
              <a:rPr lang="tr-TR" sz="2800" dirty="0" err="1" smtClean="0">
                <a:latin typeface="Times New Roman" pitchFamily="18" charset="0"/>
                <a:cs typeface="Times New Roman" pitchFamily="18" charset="0"/>
              </a:rPr>
              <a:t>tendon</a:t>
            </a:r>
            <a:r>
              <a:rPr lang="tr-TR" sz="2800" dirty="0" smtClean="0">
                <a:latin typeface="Times New Roman" pitchFamily="18" charset="0"/>
                <a:cs typeface="Times New Roman" pitchFamily="18" charset="0"/>
              </a:rPr>
              <a:t> reflekslerinde azalma yada kaybolma varsa </a:t>
            </a:r>
            <a:r>
              <a:rPr lang="tr-TR" sz="2800" dirty="0" err="1" smtClean="0">
                <a:latin typeface="Times New Roman" pitchFamily="18" charset="0"/>
                <a:cs typeface="Times New Roman" pitchFamily="18" charset="0"/>
              </a:rPr>
              <a:t>infüzyon</a:t>
            </a:r>
            <a:r>
              <a:rPr lang="tr-TR" sz="2800" dirty="0" smtClean="0">
                <a:latin typeface="Times New Roman" pitchFamily="18" charset="0"/>
                <a:cs typeface="Times New Roman" pitchFamily="18" charset="0"/>
              </a:rPr>
              <a:t> durdurulmalıdır.</a:t>
            </a:r>
          </a:p>
          <a:p>
            <a:pPr>
              <a:buNone/>
            </a:pPr>
            <a:r>
              <a:rPr lang="tr-TR" sz="2800" dirty="0" smtClean="0">
                <a:latin typeface="Times New Roman" pitchFamily="18" charset="0"/>
                <a:cs typeface="Times New Roman" pitchFamily="18" charset="0"/>
              </a:rPr>
              <a:t>*</a:t>
            </a:r>
            <a:r>
              <a:rPr lang="tr-TR" sz="2800" dirty="0" err="1" smtClean="0">
                <a:latin typeface="Times New Roman" pitchFamily="18" charset="0"/>
                <a:cs typeface="Times New Roman" pitchFamily="18" charset="0"/>
              </a:rPr>
              <a:t>İnfüzyon</a:t>
            </a:r>
            <a:r>
              <a:rPr lang="tr-TR" sz="2800" dirty="0" smtClean="0">
                <a:latin typeface="Times New Roman" pitchFamily="18" charset="0"/>
                <a:cs typeface="Times New Roman" pitchFamily="18" charset="0"/>
              </a:rPr>
              <a:t> sırasında </a:t>
            </a:r>
            <a:r>
              <a:rPr lang="tr-TR" sz="2800" dirty="0" err="1" smtClean="0">
                <a:latin typeface="Times New Roman" pitchFamily="18" charset="0"/>
                <a:cs typeface="Times New Roman" pitchFamily="18" charset="0"/>
              </a:rPr>
              <a:t>enjektabl</a:t>
            </a:r>
            <a:r>
              <a:rPr lang="tr-TR" sz="2800" dirty="0" smtClean="0">
                <a:latin typeface="Times New Roman" pitchFamily="18" charset="0"/>
                <a:cs typeface="Times New Roman" pitchFamily="18" charset="0"/>
              </a:rPr>
              <a:t> kalsiyum </a:t>
            </a:r>
            <a:r>
              <a:rPr lang="tr-TR" sz="2800" dirty="0" err="1" smtClean="0">
                <a:latin typeface="Times New Roman" pitchFamily="18" charset="0"/>
                <a:cs typeface="Times New Roman" pitchFamily="18" charset="0"/>
              </a:rPr>
              <a:t>glukonat</a:t>
            </a:r>
            <a:r>
              <a:rPr lang="tr-TR" sz="2800" dirty="0" smtClean="0">
                <a:latin typeface="Times New Roman" pitchFamily="18" charset="0"/>
                <a:cs typeface="Times New Roman" pitchFamily="18" charset="0"/>
              </a:rPr>
              <a:t> bulundurulmalıdır. Çünkü </a:t>
            </a:r>
            <a:r>
              <a:rPr lang="tr-TR" sz="2800" dirty="0" err="1" smtClean="0">
                <a:latin typeface="Times New Roman" pitchFamily="18" charset="0"/>
                <a:cs typeface="Times New Roman" pitchFamily="18" charset="0"/>
              </a:rPr>
              <a:t>Ca</a:t>
            </a:r>
            <a:r>
              <a:rPr lang="tr-TR" sz="2800" baseline="30000" dirty="0" smtClean="0">
                <a:latin typeface="Times New Roman" pitchFamily="18" charset="0"/>
                <a:cs typeface="Times New Roman" pitchFamily="18" charset="0"/>
              </a:rPr>
              <a:t>++</a:t>
            </a:r>
            <a:r>
              <a:rPr lang="tr-TR" sz="2800" dirty="0" smtClean="0">
                <a:latin typeface="Times New Roman" pitchFamily="18" charset="0"/>
                <a:cs typeface="Times New Roman" pitchFamily="18" charset="0"/>
              </a:rPr>
              <a:t>, Mg</a:t>
            </a:r>
            <a:r>
              <a:rPr lang="tr-TR" sz="2800" baseline="30000" dirty="0" smtClean="0">
                <a:latin typeface="Times New Roman" pitchFamily="18" charset="0"/>
                <a:cs typeface="Times New Roman" pitchFamily="18" charset="0"/>
              </a:rPr>
              <a:t>++</a:t>
            </a:r>
            <a:r>
              <a:rPr lang="tr-TR" sz="2800" dirty="0" smtClean="0">
                <a:latin typeface="Times New Roman" pitchFamily="18" charset="0"/>
                <a:cs typeface="Times New Roman" pitchFamily="18" charset="0"/>
              </a:rPr>
              <a:t> antagonistidir.</a:t>
            </a:r>
          </a:p>
          <a:p>
            <a:pPr>
              <a:buFont typeface="Arial" charset="0"/>
              <a:buChar char="•"/>
            </a:pPr>
            <a:endParaRPr lang="tr-TR" sz="2800" dirty="0" smtClean="0">
              <a:latin typeface="Times New Roman" pitchFamily="18" charset="0"/>
              <a:cs typeface="Times New Roman" pitchFamily="18" charset="0"/>
            </a:endParaRPr>
          </a:p>
          <a:p>
            <a:pPr>
              <a:buNone/>
            </a:pPr>
            <a:r>
              <a:rPr lang="tr-TR" sz="2800" dirty="0" smtClean="0">
                <a:latin typeface="Times New Roman" pitchFamily="18" charset="0"/>
                <a:cs typeface="Times New Roman" pitchFamily="18" charset="0"/>
              </a:rPr>
              <a:t>  </a:t>
            </a:r>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a:xfrm>
            <a:off x="395536" y="0"/>
            <a:ext cx="8291264" cy="6741368"/>
          </a:xfrm>
        </p:spPr>
        <p:txBody>
          <a:bodyPr>
            <a:noAutofit/>
          </a:bodyPr>
          <a:lstStyle/>
          <a:p>
            <a:pPr>
              <a:buNone/>
            </a:pPr>
            <a:r>
              <a:rPr lang="tr-TR" sz="2800" b="1" dirty="0" smtClean="0">
                <a:solidFill>
                  <a:schemeClr val="accent2"/>
                </a:solidFill>
                <a:latin typeface="Times New Roman" pitchFamily="18" charset="0"/>
                <a:cs typeface="Times New Roman" pitchFamily="18" charset="0"/>
              </a:rPr>
              <a:t> </a:t>
            </a:r>
            <a:r>
              <a:rPr lang="tr-TR" sz="2800" b="1" dirty="0" err="1" smtClean="0">
                <a:solidFill>
                  <a:schemeClr val="accent2"/>
                </a:solidFill>
                <a:latin typeface="Times New Roman" pitchFamily="18" charset="0"/>
                <a:cs typeface="Times New Roman" pitchFamily="18" charset="0"/>
              </a:rPr>
              <a:t>Hipermagnesemi</a:t>
            </a:r>
            <a:endParaRPr lang="tr-TR" sz="2800" b="1" dirty="0" smtClean="0">
              <a:solidFill>
                <a:schemeClr val="accent2"/>
              </a:solidFill>
              <a:latin typeface="Times New Roman" pitchFamily="18" charset="0"/>
              <a:cs typeface="Times New Roman" pitchFamily="18" charset="0"/>
            </a:endParaRPr>
          </a:p>
          <a:p>
            <a:pPr>
              <a:buNone/>
            </a:pPr>
            <a:r>
              <a:rPr lang="tr-TR" sz="2800" dirty="0" smtClean="0">
                <a:latin typeface="Times New Roman" pitchFamily="18" charset="0"/>
                <a:cs typeface="Times New Roman" pitchFamily="18" charset="0"/>
              </a:rPr>
              <a:t>  Serum Mg düzeyinin 2.5mEq/</a:t>
            </a:r>
            <a:r>
              <a:rPr lang="tr-TR" sz="2800" dirty="0" err="1" smtClean="0">
                <a:latin typeface="Times New Roman" pitchFamily="18" charset="0"/>
                <a:cs typeface="Times New Roman" pitchFamily="18" charset="0"/>
              </a:rPr>
              <a:t>L’nin</a:t>
            </a:r>
            <a:r>
              <a:rPr lang="tr-TR" sz="2800" dirty="0" smtClean="0">
                <a:latin typeface="Times New Roman" pitchFamily="18" charset="0"/>
                <a:cs typeface="Times New Roman" pitchFamily="18" charset="0"/>
              </a:rPr>
              <a:t> üzerine çıkmasıdır.</a:t>
            </a:r>
          </a:p>
          <a:p>
            <a:pPr>
              <a:buNone/>
            </a:pPr>
            <a:r>
              <a:rPr lang="tr-TR" sz="2800" dirty="0" smtClean="0">
                <a:latin typeface="Times New Roman" pitchFamily="18" charset="0"/>
                <a:cs typeface="Times New Roman" pitchFamily="18" charset="0"/>
              </a:rPr>
              <a:t>Nedenleri:diyette fazla Mg alınması,Mg içeren </a:t>
            </a:r>
            <a:r>
              <a:rPr lang="tr-TR" sz="2800" dirty="0" err="1" smtClean="0">
                <a:latin typeface="Times New Roman" pitchFamily="18" charset="0"/>
                <a:cs typeface="Times New Roman" pitchFamily="18" charset="0"/>
              </a:rPr>
              <a:t>laksatiflerin</a:t>
            </a:r>
            <a:r>
              <a:rPr lang="tr-TR" sz="2800" dirty="0" smtClean="0">
                <a:latin typeface="Times New Roman" pitchFamily="18" charset="0"/>
                <a:cs typeface="Times New Roman" pitchFamily="18" charset="0"/>
              </a:rPr>
              <a:t> fazla kullanılması, böbrek yetmezliği, Mg içeren antiasitlerin fazla kullanılması, </a:t>
            </a:r>
            <a:r>
              <a:rPr lang="tr-TR" sz="2800" dirty="0" err="1" smtClean="0">
                <a:latin typeface="Times New Roman" pitchFamily="18" charset="0"/>
                <a:cs typeface="Times New Roman" pitchFamily="18" charset="0"/>
              </a:rPr>
              <a:t>hipomagnesemi</a:t>
            </a:r>
            <a:r>
              <a:rPr lang="tr-TR" sz="2800" dirty="0" smtClean="0">
                <a:latin typeface="Times New Roman" pitchFamily="18" charset="0"/>
                <a:cs typeface="Times New Roman" pitchFamily="18" charset="0"/>
              </a:rPr>
              <a:t> tedavisi sırasında fazla Mg verilmesi, </a:t>
            </a:r>
            <a:r>
              <a:rPr lang="tr-TR" sz="2800" dirty="0" err="1" smtClean="0">
                <a:latin typeface="Times New Roman" pitchFamily="18" charset="0"/>
                <a:cs typeface="Times New Roman" pitchFamily="18" charset="0"/>
              </a:rPr>
              <a:t>dehidratasyon</a:t>
            </a:r>
            <a:r>
              <a:rPr lang="tr-TR" sz="2800" dirty="0" smtClean="0">
                <a:latin typeface="Times New Roman" pitchFamily="18" charset="0"/>
                <a:cs typeface="Times New Roman" pitchFamily="18" charset="0"/>
              </a:rPr>
              <a:t>.</a:t>
            </a:r>
          </a:p>
          <a:p>
            <a:pPr>
              <a:buNone/>
            </a:pPr>
            <a:r>
              <a:rPr lang="tr-TR" sz="2800" dirty="0" smtClean="0">
                <a:latin typeface="Times New Roman" pitchFamily="18" charset="0"/>
                <a:cs typeface="Times New Roman" pitchFamily="18" charset="0"/>
              </a:rPr>
              <a:t>Belirti ve bulgular:Sıcaklık hissi, DTR de azalma, </a:t>
            </a:r>
            <a:r>
              <a:rPr lang="tr-TR" sz="2800" dirty="0" err="1" smtClean="0">
                <a:latin typeface="Times New Roman" pitchFamily="18" charset="0"/>
                <a:cs typeface="Times New Roman" pitchFamily="18" charset="0"/>
              </a:rPr>
              <a:t>flasid</a:t>
            </a:r>
            <a:r>
              <a:rPr lang="tr-TR" sz="2800" dirty="0" smtClean="0">
                <a:latin typeface="Times New Roman" pitchFamily="18" charset="0"/>
                <a:cs typeface="Times New Roman" pitchFamily="18" charset="0"/>
              </a:rPr>
              <a:t> paralizi, hipotansiyon, </a:t>
            </a:r>
            <a:r>
              <a:rPr lang="tr-TR" sz="2800" dirty="0" err="1" smtClean="0">
                <a:latin typeface="Times New Roman" pitchFamily="18" charset="0"/>
                <a:cs typeface="Times New Roman" pitchFamily="18" charset="0"/>
              </a:rPr>
              <a:t>uyşukluk</a:t>
            </a:r>
            <a:r>
              <a:rPr lang="tr-TR" sz="2800" dirty="0" smtClean="0">
                <a:latin typeface="Times New Roman" pitchFamily="18" charset="0"/>
                <a:cs typeface="Times New Roman" pitchFamily="18" charset="0"/>
              </a:rPr>
              <a:t> ve letarji, </a:t>
            </a:r>
            <a:r>
              <a:rPr lang="tr-TR" sz="2800" dirty="0" err="1" smtClean="0">
                <a:latin typeface="Times New Roman" pitchFamily="18" charset="0"/>
                <a:cs typeface="Times New Roman" pitchFamily="18" charset="0"/>
              </a:rPr>
              <a:t>konfüzyon</a:t>
            </a:r>
            <a:r>
              <a:rPr lang="tr-TR" sz="2800" dirty="0" smtClean="0">
                <a:latin typeface="Times New Roman" pitchFamily="18" charset="0"/>
                <a:cs typeface="Times New Roman" pitchFamily="18" charset="0"/>
              </a:rPr>
              <a:t>, koma, solunum depresyonu, aritmi, kardiyak </a:t>
            </a:r>
            <a:r>
              <a:rPr lang="tr-TR" sz="2800" dirty="0" err="1" smtClean="0">
                <a:latin typeface="Times New Roman" pitchFamily="18" charset="0"/>
                <a:cs typeface="Times New Roman" pitchFamily="18" charset="0"/>
              </a:rPr>
              <a:t>arrest</a:t>
            </a:r>
            <a:r>
              <a:rPr lang="tr-TR" sz="2800" dirty="0" smtClean="0">
                <a:latin typeface="Times New Roman" pitchFamily="18" charset="0"/>
                <a:cs typeface="Times New Roman" pitchFamily="18" charset="0"/>
              </a:rPr>
              <a:t>.</a:t>
            </a:r>
          </a:p>
          <a:p>
            <a:pPr>
              <a:buNone/>
            </a:pPr>
            <a:r>
              <a:rPr lang="tr-TR" sz="2800" dirty="0" smtClean="0">
                <a:latin typeface="Times New Roman" pitchFamily="18" charset="0"/>
                <a:cs typeface="Times New Roman" pitchFamily="18" charset="0"/>
              </a:rPr>
              <a:t>Tedavi ve bakım: İki temel amaca yöneliktir. </a:t>
            </a:r>
            <a:r>
              <a:rPr lang="tr-TR" sz="2800" dirty="0" err="1" smtClean="0">
                <a:latin typeface="Times New Roman" pitchFamily="18" charset="0"/>
                <a:cs typeface="Times New Roman" pitchFamily="18" charset="0"/>
              </a:rPr>
              <a:t>Hipermagnesemi</a:t>
            </a:r>
            <a:r>
              <a:rPr lang="tr-TR" sz="2800" dirty="0" smtClean="0">
                <a:latin typeface="Times New Roman" pitchFamily="18" charset="0"/>
                <a:cs typeface="Times New Roman" pitchFamily="18" charset="0"/>
              </a:rPr>
              <a:t> yapan nedeni ortadan kaldırmak için hasta </a:t>
            </a:r>
            <a:r>
              <a:rPr lang="tr-TR" sz="2800" dirty="0" err="1" smtClean="0">
                <a:latin typeface="Times New Roman" pitchFamily="18" charset="0"/>
                <a:cs typeface="Times New Roman" pitchFamily="18" charset="0"/>
              </a:rPr>
              <a:t>dehidrate</a:t>
            </a:r>
            <a:r>
              <a:rPr lang="tr-TR" sz="2800" dirty="0" smtClean="0">
                <a:latin typeface="Times New Roman" pitchFamily="18" charset="0"/>
                <a:cs typeface="Times New Roman" pitchFamily="18" charset="0"/>
              </a:rPr>
              <a:t> ise sıvı verilir.Böbrek fonksiyonları bozuk ise diyaliz yapılır  V.b. D.</a:t>
            </a:r>
            <a:r>
              <a:rPr lang="tr-TR" sz="2800" dirty="0" err="1" smtClean="0">
                <a:latin typeface="Times New Roman" pitchFamily="18" charset="0"/>
                <a:cs typeface="Times New Roman" pitchFamily="18" charset="0"/>
              </a:rPr>
              <a:t>ğer</a:t>
            </a:r>
            <a:r>
              <a:rPr lang="tr-TR" sz="2800" dirty="0" smtClean="0">
                <a:latin typeface="Times New Roman" pitchFamily="18" charset="0"/>
                <a:cs typeface="Times New Roman" pitchFamily="18" charset="0"/>
              </a:rPr>
              <a:t> yandan </a:t>
            </a:r>
            <a:r>
              <a:rPr lang="tr-TR" sz="2800" dirty="0" err="1" smtClean="0">
                <a:latin typeface="Times New Roman" pitchFamily="18" charset="0"/>
                <a:cs typeface="Times New Roman" pitchFamily="18" charset="0"/>
              </a:rPr>
              <a:t>hipermagnesemiyi</a:t>
            </a:r>
            <a:r>
              <a:rPr lang="tr-TR" sz="2800" dirty="0" smtClean="0">
                <a:latin typeface="Times New Roman" pitchFamily="18" charset="0"/>
                <a:cs typeface="Times New Roman" pitchFamily="18" charset="0"/>
              </a:rPr>
              <a:t> düzeltmek için IV </a:t>
            </a:r>
            <a:r>
              <a:rPr lang="tr-TR" sz="2800" dirty="0" err="1" smtClean="0">
                <a:latin typeface="Times New Roman" pitchFamily="18" charset="0"/>
                <a:cs typeface="Times New Roman" pitchFamily="18" charset="0"/>
              </a:rPr>
              <a:t>Ca</a:t>
            </a:r>
            <a:r>
              <a:rPr lang="tr-TR" sz="2800" dirty="0" smtClean="0">
                <a:latin typeface="Times New Roman" pitchFamily="18" charset="0"/>
                <a:cs typeface="Times New Roman" pitchFamily="18" charset="0"/>
              </a:rPr>
              <a:t>-</a:t>
            </a:r>
            <a:r>
              <a:rPr lang="tr-TR" sz="2800" dirty="0" err="1" smtClean="0">
                <a:latin typeface="Times New Roman" pitchFamily="18" charset="0"/>
                <a:cs typeface="Times New Roman" pitchFamily="18" charset="0"/>
              </a:rPr>
              <a:t>glukonat</a:t>
            </a:r>
            <a:r>
              <a:rPr lang="tr-TR" sz="2800" dirty="0" smtClean="0">
                <a:latin typeface="Times New Roman" pitchFamily="18" charset="0"/>
                <a:cs typeface="Times New Roman" pitchFamily="18" charset="0"/>
              </a:rPr>
              <a:t> </a:t>
            </a:r>
            <a:r>
              <a:rPr lang="tr-TR" sz="2800" dirty="0" err="1" smtClean="0">
                <a:latin typeface="Times New Roman" pitchFamily="18" charset="0"/>
                <a:cs typeface="Times New Roman" pitchFamily="18" charset="0"/>
              </a:rPr>
              <a:t>infüzyonu</a:t>
            </a:r>
            <a:r>
              <a:rPr lang="tr-TR" sz="2800" dirty="0" smtClean="0">
                <a:latin typeface="Times New Roman" pitchFamily="18" charset="0"/>
                <a:cs typeface="Times New Roman" pitchFamily="18" charset="0"/>
              </a:rPr>
              <a:t> yapılır.</a:t>
            </a:r>
          </a:p>
          <a:p>
            <a:pPr>
              <a:buFont typeface="Arial" charset="0"/>
              <a:buChar char="•"/>
            </a:pPr>
            <a:endParaRPr lang="tr-TR" sz="2800" dirty="0" smtClean="0">
              <a:latin typeface="Times New Roman" pitchFamily="18" charset="0"/>
              <a:cs typeface="Times New Roman" pitchFamily="18" charset="0"/>
            </a:endParaRPr>
          </a:p>
          <a:p>
            <a:pPr>
              <a:buNone/>
            </a:pPr>
            <a:r>
              <a:rPr lang="tr-TR" sz="2800" dirty="0" smtClean="0">
                <a:latin typeface="Times New Roman" pitchFamily="18" charset="0"/>
                <a:cs typeface="Times New Roman" pitchFamily="18" charset="0"/>
              </a:rPr>
              <a:t>  </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a:xfrm>
            <a:off x="457200" y="476672"/>
            <a:ext cx="8229600" cy="5649491"/>
          </a:xfrm>
        </p:spPr>
        <p:txBody>
          <a:bodyPr>
            <a:normAutofit/>
          </a:bodyPr>
          <a:lstStyle/>
          <a:p>
            <a:pPr>
              <a:buNone/>
            </a:pPr>
            <a:r>
              <a:rPr lang="tr-TR" dirty="0" smtClean="0">
                <a:latin typeface="Times New Roman" pitchFamily="18" charset="0"/>
                <a:cs typeface="Times New Roman" pitchFamily="18" charset="0"/>
              </a:rPr>
              <a:t>   Suyun Görevleri</a:t>
            </a:r>
          </a:p>
          <a:p>
            <a:pPr>
              <a:buNone/>
            </a:pPr>
            <a:r>
              <a:rPr lang="tr-TR" dirty="0" smtClean="0">
                <a:latin typeface="Times New Roman" pitchFamily="18" charset="0"/>
                <a:cs typeface="Times New Roman" pitchFamily="18" charset="0"/>
              </a:rPr>
              <a:t>  1. </a:t>
            </a:r>
            <a:r>
              <a:rPr lang="tr-TR" dirty="0" err="1" smtClean="0">
                <a:latin typeface="Times New Roman" pitchFamily="18" charset="0"/>
                <a:cs typeface="Times New Roman" pitchFamily="18" charset="0"/>
              </a:rPr>
              <a:t>Sellüler</a:t>
            </a:r>
            <a:r>
              <a:rPr lang="tr-TR" dirty="0" smtClean="0">
                <a:latin typeface="Times New Roman" pitchFamily="18" charset="0"/>
                <a:cs typeface="Times New Roman" pitchFamily="18" charset="0"/>
              </a:rPr>
              <a:t> metabolizma için uygun ortam hazırlar,</a:t>
            </a:r>
          </a:p>
          <a:p>
            <a:pPr>
              <a:buNone/>
            </a:pPr>
            <a:r>
              <a:rPr lang="tr-TR" dirty="0" smtClean="0">
                <a:latin typeface="Times New Roman" pitchFamily="18" charset="0"/>
                <a:cs typeface="Times New Roman" pitchFamily="18" charset="0"/>
              </a:rPr>
              <a:t>  2.Hücre içine ve dışına maddelerin taşınmasını sağlar,</a:t>
            </a:r>
          </a:p>
          <a:p>
            <a:pPr>
              <a:buNone/>
            </a:pPr>
            <a:r>
              <a:rPr lang="tr-TR" dirty="0" smtClean="0">
                <a:latin typeface="Times New Roman" pitchFamily="18" charset="0"/>
                <a:cs typeface="Times New Roman" pitchFamily="18" charset="0"/>
              </a:rPr>
              <a:t>  3.Hücre fonksiyonları için gerekli maddelere çözücü görevi yapar,</a:t>
            </a:r>
          </a:p>
          <a:p>
            <a:pPr>
              <a:buNone/>
            </a:pPr>
            <a:r>
              <a:rPr lang="tr-TR" dirty="0" smtClean="0">
                <a:latin typeface="Times New Roman" pitchFamily="18" charset="0"/>
                <a:cs typeface="Times New Roman" pitchFamily="18" charset="0"/>
              </a:rPr>
              <a:t>  4. Beden ısısını düzenler,</a:t>
            </a:r>
          </a:p>
          <a:p>
            <a:pPr>
              <a:buNone/>
            </a:pPr>
            <a:r>
              <a:rPr lang="tr-TR" dirty="0" smtClean="0">
                <a:latin typeface="Times New Roman" pitchFamily="18" charset="0"/>
                <a:cs typeface="Times New Roman" pitchFamily="18" charset="0"/>
              </a:rPr>
              <a:t>  5.</a:t>
            </a:r>
            <a:r>
              <a:rPr lang="tr-TR" dirty="0" err="1" smtClean="0">
                <a:latin typeface="Times New Roman" pitchFamily="18" charset="0"/>
                <a:cs typeface="Times New Roman" pitchFamily="18" charset="0"/>
              </a:rPr>
              <a:t>İntraselüler</a:t>
            </a:r>
            <a:r>
              <a:rPr lang="tr-TR" dirty="0" smtClean="0">
                <a:latin typeface="Times New Roman" pitchFamily="18" charset="0"/>
                <a:cs typeface="Times New Roman" pitchFamily="18" charset="0"/>
              </a:rPr>
              <a:t> ve </a:t>
            </a:r>
            <a:r>
              <a:rPr lang="tr-TR" dirty="0" err="1" smtClean="0">
                <a:latin typeface="Times New Roman" pitchFamily="18" charset="0"/>
                <a:cs typeface="Times New Roman" pitchFamily="18" charset="0"/>
              </a:rPr>
              <a:t>ekstraselüler</a:t>
            </a:r>
            <a:r>
              <a:rPr lang="tr-TR" dirty="0" smtClean="0">
                <a:latin typeface="Times New Roman" pitchFamily="18" charset="0"/>
                <a:cs typeface="Times New Roman" pitchFamily="18" charset="0"/>
              </a:rPr>
              <a:t> sıvıların fiziksel ve kimyasal devamlılığını sağlar,</a:t>
            </a:r>
          </a:p>
          <a:p>
            <a:pPr>
              <a:buNone/>
            </a:pPr>
            <a:r>
              <a:rPr lang="tr-TR" dirty="0" smtClean="0">
                <a:latin typeface="Times New Roman" pitchFamily="18" charset="0"/>
                <a:cs typeface="Times New Roman" pitchFamily="18" charset="0"/>
              </a:rPr>
              <a:t>  6. Kan volümünü sağlar,</a:t>
            </a:r>
          </a:p>
          <a:p>
            <a:pPr>
              <a:buNone/>
            </a:pPr>
            <a:r>
              <a:rPr lang="tr-TR" dirty="0" smtClean="0">
                <a:latin typeface="Times New Roman" pitchFamily="18" charset="0"/>
                <a:cs typeface="Times New Roman" pitchFamily="18" charset="0"/>
              </a:rPr>
              <a:t>  7. Hidroliz yoluyla gıdaların sindirimine yardım eder.(Hidroliz: suyla moleküllerine ayrılma)</a:t>
            </a:r>
          </a:p>
          <a:p>
            <a:pPr>
              <a:buNone/>
            </a:pPr>
            <a:r>
              <a:rPr lang="tr-TR" dirty="0" smtClean="0">
                <a:latin typeface="Times New Roman" pitchFamily="18" charset="0"/>
                <a:cs typeface="Times New Roman" pitchFamily="18" charset="0"/>
              </a:rPr>
              <a:t>  8.Bedendeki artıkların atılması için gerekli ortamı sağlar.</a:t>
            </a:r>
          </a:p>
          <a:p>
            <a:pPr>
              <a:buNone/>
            </a:pPr>
            <a:endParaRPr lang="tr-TR" dirty="0" smtClean="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a:xfrm>
            <a:off x="457200" y="260648"/>
            <a:ext cx="8229600" cy="6192688"/>
          </a:xfrm>
        </p:spPr>
        <p:txBody>
          <a:bodyPr>
            <a:normAutofit/>
          </a:bodyPr>
          <a:lstStyle/>
          <a:p>
            <a:pPr>
              <a:buNone/>
            </a:pPr>
            <a:r>
              <a:rPr lang="tr-TR" dirty="0" smtClean="0">
                <a:solidFill>
                  <a:schemeClr val="accent2"/>
                </a:solidFill>
                <a:latin typeface="Times New Roman" pitchFamily="18" charset="0"/>
                <a:cs typeface="Times New Roman" pitchFamily="18" charset="0"/>
              </a:rPr>
              <a:t>24 Saatlik Sürede Erişkinde Beden Suyu Dengesi</a:t>
            </a:r>
          </a:p>
          <a:p>
            <a:pPr>
              <a:buNone/>
            </a:pPr>
            <a:r>
              <a:rPr lang="tr-TR" u="sng" dirty="0" smtClean="0">
                <a:latin typeface="Times New Roman" pitchFamily="18" charset="0"/>
                <a:cs typeface="Times New Roman" pitchFamily="18" charset="0"/>
              </a:rPr>
              <a:t>         Alınan         ml                       Atılan       ml</a:t>
            </a:r>
          </a:p>
          <a:p>
            <a:pPr>
              <a:buNone/>
            </a:pPr>
            <a:r>
              <a:rPr lang="tr-TR" dirty="0" smtClean="0">
                <a:latin typeface="Times New Roman" pitchFamily="18" charset="0"/>
                <a:cs typeface="Times New Roman" pitchFamily="18" charset="0"/>
              </a:rPr>
              <a:t>Oral sıvılar         1200                  İdrar          1500</a:t>
            </a:r>
          </a:p>
          <a:p>
            <a:pPr>
              <a:buNone/>
            </a:pPr>
            <a:endParaRPr lang="tr-TR" dirty="0" smtClean="0">
              <a:latin typeface="Times New Roman" pitchFamily="18" charset="0"/>
              <a:cs typeface="Times New Roman" pitchFamily="18" charset="0"/>
            </a:endParaRPr>
          </a:p>
          <a:p>
            <a:pPr>
              <a:spcBef>
                <a:spcPts val="0"/>
              </a:spcBef>
              <a:buNone/>
            </a:pPr>
            <a:r>
              <a:rPr lang="tr-TR" dirty="0" smtClean="0">
                <a:latin typeface="Times New Roman" pitchFamily="18" charset="0"/>
                <a:cs typeface="Times New Roman" pitchFamily="18" charset="0"/>
              </a:rPr>
              <a:t>Gıdalardaki        1100                </a:t>
            </a:r>
            <a:r>
              <a:rPr lang="tr-TR" dirty="0" smtClean="0">
                <a:solidFill>
                  <a:srgbClr val="7030A0"/>
                </a:solidFill>
                <a:latin typeface="Times New Roman" pitchFamily="18" charset="0"/>
                <a:cs typeface="Times New Roman" pitchFamily="18" charset="0"/>
              </a:rPr>
              <a:t>Akciğerden    400</a:t>
            </a:r>
          </a:p>
          <a:p>
            <a:pPr>
              <a:spcBef>
                <a:spcPts val="0"/>
              </a:spcBef>
              <a:buNone/>
            </a:pPr>
            <a:r>
              <a:rPr lang="tr-TR" dirty="0" smtClean="0">
                <a:latin typeface="Times New Roman" pitchFamily="18" charset="0"/>
                <a:cs typeface="Times New Roman" pitchFamily="18" charset="0"/>
              </a:rPr>
              <a:t>Gizli su                                      </a:t>
            </a:r>
            <a:r>
              <a:rPr lang="tr-TR" dirty="0" smtClean="0">
                <a:solidFill>
                  <a:srgbClr val="7030A0"/>
                </a:solidFill>
                <a:latin typeface="Times New Roman" pitchFamily="18" charset="0"/>
                <a:cs typeface="Times New Roman" pitchFamily="18" charset="0"/>
              </a:rPr>
              <a:t>su buharı</a:t>
            </a:r>
          </a:p>
          <a:p>
            <a:pPr>
              <a:spcBef>
                <a:spcPts val="0"/>
              </a:spcBef>
              <a:buNone/>
            </a:pPr>
            <a:endParaRPr lang="tr-TR" dirty="0" smtClean="0">
              <a:latin typeface="Times New Roman" pitchFamily="18" charset="0"/>
              <a:cs typeface="Times New Roman" pitchFamily="18" charset="0"/>
            </a:endParaRPr>
          </a:p>
          <a:p>
            <a:pPr>
              <a:spcBef>
                <a:spcPts val="0"/>
              </a:spcBef>
              <a:buNone/>
            </a:pPr>
            <a:r>
              <a:rPr lang="tr-TR" dirty="0" err="1" smtClean="0">
                <a:latin typeface="Times New Roman" pitchFamily="18" charset="0"/>
                <a:cs typeface="Times New Roman" pitchFamily="18" charset="0"/>
              </a:rPr>
              <a:t>Metabolik</a:t>
            </a:r>
            <a:r>
              <a:rPr lang="tr-TR" dirty="0" smtClean="0">
                <a:latin typeface="Times New Roman" pitchFamily="18" charset="0"/>
                <a:cs typeface="Times New Roman" pitchFamily="18" charset="0"/>
              </a:rPr>
              <a:t> atık      300                 </a:t>
            </a:r>
            <a:r>
              <a:rPr lang="tr-TR" dirty="0" smtClean="0">
                <a:solidFill>
                  <a:srgbClr val="7030A0"/>
                </a:solidFill>
                <a:latin typeface="Times New Roman" pitchFamily="18" charset="0"/>
                <a:cs typeface="Times New Roman" pitchFamily="18" charset="0"/>
              </a:rPr>
              <a:t>Ter                600</a:t>
            </a:r>
          </a:p>
          <a:p>
            <a:pPr>
              <a:spcBef>
                <a:spcPts val="0"/>
              </a:spcBef>
              <a:buNone/>
            </a:pPr>
            <a:r>
              <a:rPr lang="tr-TR" dirty="0" smtClean="0">
                <a:latin typeface="Times New Roman" pitchFamily="18" charset="0"/>
                <a:cs typeface="Times New Roman" pitchFamily="18" charset="0"/>
              </a:rPr>
              <a:t>(</a:t>
            </a:r>
            <a:r>
              <a:rPr lang="tr-TR" dirty="0" err="1" smtClean="0">
                <a:latin typeface="Times New Roman" pitchFamily="18" charset="0"/>
                <a:cs typeface="Times New Roman" pitchFamily="18" charset="0"/>
              </a:rPr>
              <a:t>Oksidasyon</a:t>
            </a:r>
            <a:r>
              <a:rPr lang="tr-TR" dirty="0" smtClean="0">
                <a:latin typeface="Times New Roman" pitchFamily="18" charset="0"/>
                <a:cs typeface="Times New Roman" pitchFamily="18" charset="0"/>
              </a:rPr>
              <a:t> suyu;</a:t>
            </a:r>
          </a:p>
          <a:p>
            <a:pPr>
              <a:spcBef>
                <a:spcPts val="0"/>
              </a:spcBef>
              <a:buNone/>
            </a:pPr>
            <a:r>
              <a:rPr lang="tr-TR" dirty="0" smtClean="0">
                <a:latin typeface="Times New Roman" pitchFamily="18" charset="0"/>
                <a:cs typeface="Times New Roman" pitchFamily="18" charset="0"/>
              </a:rPr>
              <a:t>Protein:40ml/100g                      </a:t>
            </a:r>
            <a:r>
              <a:rPr lang="tr-TR" dirty="0" err="1" smtClean="0">
                <a:solidFill>
                  <a:srgbClr val="7030A0"/>
                </a:solidFill>
                <a:latin typeface="Times New Roman" pitchFamily="18" charset="0"/>
                <a:cs typeface="Times New Roman" pitchFamily="18" charset="0"/>
              </a:rPr>
              <a:t>Feçes</a:t>
            </a:r>
            <a:r>
              <a:rPr lang="tr-TR" dirty="0" smtClean="0">
                <a:solidFill>
                  <a:srgbClr val="7030A0"/>
                </a:solidFill>
                <a:latin typeface="Times New Roman" pitchFamily="18" charset="0"/>
                <a:cs typeface="Times New Roman" pitchFamily="18" charset="0"/>
              </a:rPr>
              <a:t>            100</a:t>
            </a:r>
          </a:p>
          <a:p>
            <a:pPr>
              <a:spcBef>
                <a:spcPts val="0"/>
              </a:spcBef>
              <a:buNone/>
            </a:pPr>
            <a:r>
              <a:rPr lang="tr-TR" dirty="0" smtClean="0">
                <a:latin typeface="Times New Roman" pitchFamily="18" charset="0"/>
                <a:cs typeface="Times New Roman" pitchFamily="18" charset="0"/>
              </a:rPr>
              <a:t>Yağ:100ml/100g</a:t>
            </a:r>
          </a:p>
          <a:p>
            <a:pPr>
              <a:spcBef>
                <a:spcPts val="0"/>
              </a:spcBef>
              <a:buNone/>
            </a:pPr>
            <a:r>
              <a:rPr lang="tr-TR" dirty="0" smtClean="0">
                <a:latin typeface="Times New Roman" pitchFamily="18" charset="0"/>
                <a:cs typeface="Times New Roman" pitchFamily="18" charset="0"/>
              </a:rPr>
              <a:t>CHO:100 ml/100g                                                                                                                                        </a:t>
            </a:r>
          </a:p>
          <a:p>
            <a:pPr>
              <a:buNone/>
            </a:pPr>
            <a:r>
              <a:rPr lang="tr-TR" u="sng" dirty="0" smtClean="0">
                <a:latin typeface="Times New Roman" pitchFamily="18" charset="0"/>
                <a:cs typeface="Times New Roman" pitchFamily="18" charset="0"/>
              </a:rPr>
              <a:t>Toplam                    2600                                2600</a:t>
            </a:r>
          </a:p>
          <a:p>
            <a:pPr>
              <a:buNone/>
            </a:pPr>
            <a:r>
              <a:rPr lang="tr-TR" dirty="0" smtClean="0">
                <a:solidFill>
                  <a:srgbClr val="7030A0"/>
                </a:solidFill>
                <a:latin typeface="Times New Roman" pitchFamily="18" charset="0"/>
                <a:cs typeface="Times New Roman" pitchFamily="18" charset="0"/>
              </a:rPr>
              <a:t>* Hissedilmeyen su kaybı</a:t>
            </a:r>
          </a:p>
          <a:p>
            <a:pPr>
              <a:buNone/>
            </a:pPr>
            <a:endParaRPr lang="tr-TR" u="sng" dirty="0" smtClean="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a:xfrm>
            <a:off x="457200" y="476672"/>
            <a:ext cx="8229600" cy="5649491"/>
          </a:xfrm>
        </p:spPr>
        <p:txBody>
          <a:bodyPr>
            <a:normAutofit/>
          </a:bodyPr>
          <a:lstStyle/>
          <a:p>
            <a:pPr>
              <a:buNone/>
            </a:pPr>
            <a:r>
              <a:rPr lang="tr-TR" dirty="0" smtClean="0">
                <a:latin typeface="Times New Roman" pitchFamily="18" charset="0"/>
                <a:cs typeface="Times New Roman" pitchFamily="18" charset="0"/>
              </a:rPr>
              <a:t> </a:t>
            </a:r>
            <a:r>
              <a:rPr lang="tr-TR" b="1" dirty="0" smtClean="0">
                <a:solidFill>
                  <a:schemeClr val="accent2"/>
                </a:solidFill>
                <a:latin typeface="Times New Roman" pitchFamily="18" charset="0"/>
                <a:cs typeface="Times New Roman" pitchFamily="18" charset="0"/>
              </a:rPr>
              <a:t>Tablo şu gerçeği vurgulamaktadır;</a:t>
            </a:r>
          </a:p>
          <a:p>
            <a:pPr>
              <a:buNone/>
            </a:pPr>
            <a:endParaRPr lang="tr-TR" b="1" dirty="0" smtClean="0">
              <a:solidFill>
                <a:schemeClr val="accent2"/>
              </a:solidFill>
              <a:latin typeface="Times New Roman" pitchFamily="18" charset="0"/>
              <a:cs typeface="Times New Roman" pitchFamily="18" charset="0"/>
            </a:endParaRPr>
          </a:p>
          <a:p>
            <a:pPr>
              <a:buNone/>
            </a:pPr>
            <a:endParaRPr lang="tr-TR" b="1" dirty="0" smtClean="0">
              <a:solidFill>
                <a:schemeClr val="accent2"/>
              </a:solidFill>
              <a:latin typeface="Times New Roman" pitchFamily="18" charset="0"/>
              <a:cs typeface="Times New Roman" pitchFamily="18" charset="0"/>
            </a:endParaRPr>
          </a:p>
          <a:p>
            <a:pPr>
              <a:buNone/>
            </a:pPr>
            <a:r>
              <a:rPr lang="tr-TR" dirty="0" smtClean="0">
                <a:latin typeface="Times New Roman" pitchFamily="18" charset="0"/>
                <a:cs typeface="Times New Roman" pitchFamily="18" charset="0"/>
              </a:rPr>
              <a:t>   </a:t>
            </a:r>
            <a:r>
              <a:rPr lang="tr-TR" b="1" dirty="0" smtClean="0">
                <a:solidFill>
                  <a:schemeClr val="accent2"/>
                </a:solidFill>
                <a:latin typeface="Times New Roman" pitchFamily="18" charset="0"/>
                <a:cs typeface="Times New Roman" pitchFamily="18" charset="0"/>
              </a:rPr>
              <a:t>Hasta kişilerin aldığı-çıkardığı sıvılar kaydedilirken yalnızca alınan sıvılar değil katı gıdaların da doğru bir şekilde kaydedilmesi gerekmektedir.</a:t>
            </a:r>
          </a:p>
          <a:p>
            <a:pPr>
              <a:buNone/>
            </a:pPr>
            <a:r>
              <a:rPr lang="tr-TR" dirty="0" smtClean="0">
                <a:latin typeface="Times New Roman" pitchFamily="18" charset="0"/>
                <a:cs typeface="Times New Roman" pitchFamily="18" charset="0"/>
              </a:rPr>
              <a:t>   </a:t>
            </a:r>
          </a:p>
          <a:p>
            <a:pPr>
              <a:buNone/>
            </a:pPr>
            <a:r>
              <a:rPr lang="tr-TR" b="1" dirty="0" smtClean="0">
                <a:solidFill>
                  <a:schemeClr val="accent2"/>
                </a:solidFill>
                <a:latin typeface="Times New Roman" pitchFamily="18" charset="0"/>
                <a:cs typeface="Times New Roman" pitchFamily="18" charset="0"/>
              </a:rPr>
              <a:t>    Çıkardığı hesaplanırken sadece idrar değil, ter, </a:t>
            </a:r>
            <a:r>
              <a:rPr lang="tr-TR" b="1" dirty="0" err="1" smtClean="0">
                <a:solidFill>
                  <a:schemeClr val="accent2"/>
                </a:solidFill>
                <a:latin typeface="Times New Roman" pitchFamily="18" charset="0"/>
                <a:cs typeface="Times New Roman" pitchFamily="18" charset="0"/>
              </a:rPr>
              <a:t>feçes</a:t>
            </a:r>
            <a:r>
              <a:rPr lang="tr-TR" b="1" dirty="0" smtClean="0">
                <a:solidFill>
                  <a:schemeClr val="accent2"/>
                </a:solidFill>
                <a:latin typeface="Times New Roman" pitchFamily="18" charset="0"/>
                <a:cs typeface="Times New Roman" pitchFamily="18" charset="0"/>
              </a:rPr>
              <a:t> gibi  hissedilmeyen gizli kayıpların da göz önünde bulundurulması gereklidir.</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a:xfrm>
            <a:off x="457200" y="476672"/>
            <a:ext cx="8229600" cy="5649491"/>
          </a:xfrm>
        </p:spPr>
        <p:txBody>
          <a:bodyPr>
            <a:normAutofit fontScale="92500" lnSpcReduction="10000"/>
          </a:bodyPr>
          <a:lstStyle/>
          <a:p>
            <a:pPr>
              <a:buNone/>
            </a:pPr>
            <a:r>
              <a:rPr lang="tr-TR" sz="2400" dirty="0" smtClean="0">
                <a:latin typeface="Times New Roman" pitchFamily="18" charset="0"/>
                <a:cs typeface="Times New Roman" pitchFamily="18" charset="0"/>
              </a:rPr>
              <a:t>   </a:t>
            </a:r>
          </a:p>
          <a:p>
            <a:pPr>
              <a:buNone/>
            </a:pPr>
            <a:endParaRPr lang="tr-TR" sz="3200" dirty="0" smtClean="0">
              <a:latin typeface="Times New Roman" pitchFamily="18" charset="0"/>
              <a:cs typeface="Times New Roman" pitchFamily="18" charset="0"/>
            </a:endParaRPr>
          </a:p>
          <a:p>
            <a:pPr>
              <a:buNone/>
            </a:pPr>
            <a:r>
              <a:rPr lang="tr-TR" sz="3200" dirty="0" smtClean="0">
                <a:latin typeface="Times New Roman" pitchFamily="18" charset="0"/>
                <a:cs typeface="Times New Roman" pitchFamily="18" charset="0"/>
              </a:rPr>
              <a:t>  Yetişkin bir kişi hiç susuz 10 gün canlı kalabilir. Bu süre çocuklarda daha  kısadır. Sıcakta ve kuru çöllerde ölüm birkaç saat içinde gelebilir. Beden suyunun %1’inin kaybedilmesi kişide susuzluk hissi yaratır. Bu oran %5-8 olduğu zaman </a:t>
            </a:r>
            <a:r>
              <a:rPr lang="tr-TR" sz="3200" dirty="0" err="1" smtClean="0">
                <a:latin typeface="Times New Roman" pitchFamily="18" charset="0"/>
                <a:cs typeface="Times New Roman" pitchFamily="18" charset="0"/>
              </a:rPr>
              <a:t>delirium</a:t>
            </a:r>
            <a:r>
              <a:rPr lang="tr-TR" sz="3200" dirty="0" smtClean="0">
                <a:latin typeface="Times New Roman" pitchFamily="18" charset="0"/>
                <a:cs typeface="Times New Roman" pitchFamily="18" charset="0"/>
              </a:rPr>
              <a:t>,sağırlık ve böbrek yetmezliği tablosu gelişir. Beden suyunun %20 sinden fazlasının kaybedildiği </a:t>
            </a:r>
            <a:r>
              <a:rPr lang="tr-TR" sz="3200" dirty="0" err="1" smtClean="0">
                <a:latin typeface="Times New Roman" pitchFamily="18" charset="0"/>
                <a:cs typeface="Times New Roman" pitchFamily="18" charset="0"/>
              </a:rPr>
              <a:t>dehidratasyonda</a:t>
            </a:r>
            <a:r>
              <a:rPr lang="tr-TR" sz="3200" dirty="0" smtClean="0">
                <a:latin typeface="Times New Roman" pitchFamily="18" charset="0"/>
                <a:cs typeface="Times New Roman" pitchFamily="18" charset="0"/>
              </a:rPr>
              <a:t> ise deri buruşur, kişinin bedeninden terle karışık kan sızar ve gözyaşı yerine kan gelir.</a:t>
            </a:r>
          </a:p>
          <a:p>
            <a:pPr>
              <a:buNone/>
            </a:pPr>
            <a:r>
              <a:rPr lang="tr-TR" sz="2400" dirty="0" smtClean="0">
                <a:latin typeface="Times New Roman" pitchFamily="18" charset="0"/>
                <a:cs typeface="Times New Roman" pitchFamily="18" charset="0"/>
              </a:rPr>
              <a:t>   </a:t>
            </a:r>
            <a:endParaRPr lang="tr-TR" sz="24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Hisse Senedi">
  <a:themeElements>
    <a:clrScheme name="Hisse Senedi">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Hisse Senedi">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Hisse Senedi">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Equity</Template>
  <TotalTime>951</TotalTime>
  <Words>3538</Words>
  <Application>Microsoft Office PowerPoint</Application>
  <PresentationFormat>Ekran Gösterisi (4:3)</PresentationFormat>
  <Paragraphs>369</Paragraphs>
  <Slides>55</Slides>
  <Notes>0</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55</vt:i4>
      </vt:variant>
    </vt:vector>
  </HeadingPairs>
  <TitlesOfParts>
    <vt:vector size="61" baseType="lpstr">
      <vt:lpstr>Arial</vt:lpstr>
      <vt:lpstr>Franklin Gothic Book</vt:lpstr>
      <vt:lpstr>Perpetua</vt:lpstr>
      <vt:lpstr>Times New Roman</vt:lpstr>
      <vt:lpstr>Wingdings 2</vt:lpstr>
      <vt:lpstr>Hisse Senedi</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Slayt 1</dc:title>
  <dc:creator>tulin</dc:creator>
  <cp:lastModifiedBy>exper</cp:lastModifiedBy>
  <cp:revision>157</cp:revision>
  <dcterms:created xsi:type="dcterms:W3CDTF">2011-09-13T08:26:33Z</dcterms:created>
  <dcterms:modified xsi:type="dcterms:W3CDTF">2019-08-02T12:35:13Z</dcterms:modified>
</cp:coreProperties>
</file>