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sldIdLst>
    <p:sldId id="268" r:id="rId2"/>
    <p:sldId id="305" r:id="rId3"/>
    <p:sldId id="293" r:id="rId4"/>
    <p:sldId id="270" r:id="rId5"/>
    <p:sldId id="296" r:id="rId6"/>
    <p:sldId id="306" r:id="rId7"/>
    <p:sldId id="304" r:id="rId8"/>
    <p:sldId id="301" r:id="rId9"/>
    <p:sldId id="309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17" autoAdjust="0"/>
    <p:restoredTop sz="94732"/>
  </p:normalViewPr>
  <p:slideViewPr>
    <p:cSldViewPr>
      <p:cViewPr varScale="1">
        <p:scale>
          <a:sx n="90" d="100"/>
          <a:sy n="90" d="100"/>
        </p:scale>
        <p:origin x="1192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9-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Kısa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Dönemden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Orta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Vadeli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Analize</a:t>
            </a:r>
            <a:r>
              <a:rPr lang="en-US" dirty="0">
                <a:ea typeface="ヒラギノ角ゴ Pro W3" pitchFamily="-84" charset="-128"/>
              </a:rPr>
              <a:t>: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>
                <a:ea typeface="ヒラギノ角ゴ Pro W3" pitchFamily="-84" charset="-128"/>
              </a:rPr>
              <a:t>IS-LM-PC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Modeli</a:t>
            </a:r>
            <a:endParaRPr lang="en-US" sz="2400" dirty="0">
              <a:ea typeface="ヒラギノ角ゴ Pro W3" pitchFamily="-84" charset="-128"/>
            </a:endParaRPr>
          </a:p>
          <a:p>
            <a:r>
              <a:rPr lang="en-US" sz="2400" dirty="0" err="1">
                <a:ea typeface="ヒラギノ角ゴ Pro W3" pitchFamily="-84" charset="-128"/>
              </a:rPr>
              <a:t>Kaynak</a:t>
            </a:r>
            <a:r>
              <a:rPr lang="en-US" sz="2400" dirty="0">
                <a:ea typeface="ヒラギノ角ゴ Pro W3" pitchFamily="-84" charset="-128"/>
              </a:rPr>
              <a:t>: Blanchard, O. </a:t>
            </a:r>
          </a:p>
        </p:txBody>
      </p:sp>
    </p:spTree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IS-LM-PC </a:t>
            </a:r>
            <a:r>
              <a:rPr lang="en-US" dirty="0" err="1">
                <a:ea typeface="ヒラギノ角ゴ Pro W3" pitchFamily="-84" charset="-128"/>
              </a:rPr>
              <a:t>Modeli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Çıktının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kısa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dönemde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nasıl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belirlendiği</a:t>
            </a:r>
            <a:r>
              <a:rPr lang="en-US" sz="2200" dirty="0">
                <a:ea typeface="ヒラギノ角ゴ Pro W3" pitchFamily="-84" charset="-128"/>
              </a:rPr>
              <a:t> (IS </a:t>
            </a:r>
            <a:r>
              <a:rPr lang="en-US" sz="2200" dirty="0" err="1">
                <a:ea typeface="ヒラギノ角ゴ Pro W3" pitchFamily="-84" charset="-128"/>
              </a:rPr>
              <a:t>eğrisi</a:t>
            </a:r>
            <a:r>
              <a:rPr lang="en-US" sz="2200" dirty="0">
                <a:ea typeface="ヒラギノ角ゴ Pro W3" pitchFamily="-84" charset="-128"/>
              </a:rPr>
              <a:t>):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Enflasyon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ve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işsizlik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arasındaki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ilişki</a:t>
            </a:r>
            <a:r>
              <a:rPr lang="en-US" sz="2200" dirty="0">
                <a:ea typeface="ヒラギノ角ゴ Pro W3" pitchFamily="-84" charset="-128"/>
              </a:rPr>
              <a:t> Phillips </a:t>
            </a:r>
            <a:r>
              <a:rPr lang="en-US" sz="2200" dirty="0" err="1">
                <a:ea typeface="ヒラギノ角ゴ Pro W3" pitchFamily="-84" charset="-128"/>
              </a:rPr>
              <a:t>eğrisi</a:t>
            </a:r>
            <a:r>
              <a:rPr lang="en-US" sz="2200" dirty="0">
                <a:ea typeface="ヒラギノ角ゴ Pro W3" pitchFamily="-84" charset="-128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=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dirty="0" err="1">
                <a:ea typeface="ヒラギノ角ゴ Pro W3" pitchFamily="-84" charset="-128"/>
              </a:rPr>
              <a:t>ise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doğal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işsizlik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haddi</a:t>
            </a:r>
            <a:r>
              <a:rPr lang="en-US" sz="2200" dirty="0">
                <a:ea typeface="ヒラギノ角ゴ Pro W3" pitchFamily="-84" charset="-128"/>
              </a:rPr>
              <a:t> 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Nn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525"/>
              </a:spcBef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=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200" dirty="0">
                <a:ea typeface="ヒラギノ角ゴ Pro W3" pitchFamily="-84" charset="-128"/>
              </a:rPr>
              <a:t>, </a:t>
            </a:r>
            <a:r>
              <a:rPr lang="en-US" sz="2200" b="1" dirty="0" err="1">
                <a:ea typeface="ヒラギノ角ゴ Pro W3" pitchFamily="-84" charset="-128"/>
              </a:rPr>
              <a:t>potansiyel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çıktı</a:t>
            </a:r>
            <a:r>
              <a:rPr lang="en-US" sz="2200" b="1" dirty="0">
                <a:ea typeface="ヒラギノ角ゴ Pro W3" pitchFamily="-84" charset="-128"/>
              </a:rPr>
              <a:t> </a:t>
            </a:r>
            <a:r>
              <a:rPr lang="en-US" sz="2200" b="1" dirty="0" err="1">
                <a:ea typeface="ヒラギノ角ゴ Pro W3" pitchFamily="-84" charset="-128"/>
              </a:rPr>
              <a:t>miktarı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=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açığı</a:t>
            </a:r>
            <a:r>
              <a:rPr lang="en-US" sz="2200" dirty="0">
                <a:ea typeface="ヒラギノ角ゴ Pro W3" pitchFamily="-84" charset="-128"/>
              </a:rPr>
              <a:t>: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–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((1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u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–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31156" y="2236609"/>
            <a:ext cx="7131844" cy="36909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5951" y="3682931"/>
            <a:ext cx="6465094" cy="29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102809"/>
      </p:ext>
    </p:extLst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The IS-LM-PC </a:t>
            </a:r>
            <a:r>
              <a:rPr lang="en-US" dirty="0" err="1">
                <a:ea typeface="ヒラギノ角ゴ Pro W3" pitchFamily="-84" charset="-128"/>
              </a:rPr>
              <a:t>Modeli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05581" y="1982222"/>
            <a:ext cx="2819400" cy="3276600"/>
          </a:xfrm>
        </p:spPr>
        <p:txBody>
          <a:bodyPr/>
          <a:lstStyle/>
          <a:p>
            <a:pPr marL="0" indent="0">
              <a:spcBef>
                <a:spcPts val="525"/>
              </a:spcBef>
              <a:buNone/>
            </a:pPr>
            <a:r>
              <a:rPr lang="en-US" sz="1600" dirty="0" err="1">
                <a:ea typeface="ヒラギノ角ゴ Pro W3" pitchFamily="-84" charset="-128"/>
              </a:rPr>
              <a:t>Kısa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dönem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denge</a:t>
            </a:r>
            <a:endParaRPr lang="en-US" sz="16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16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160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endParaRPr lang="en-US" sz="1600" dirty="0">
              <a:ea typeface="ヒラギノ角ゴ Pro W3" pitchFamily="-8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1397223"/>
            <a:ext cx="3579934" cy="249822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620522"/>
            <a:ext cx="3733800" cy="2748865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ヒラギノ角ゴ Pro W3" pitchFamily="-84" charset="-128"/>
              </a:rPr>
              <a:t>IS-LM-PC </a:t>
            </a:r>
            <a:r>
              <a:rPr lang="en-US" dirty="0" err="1">
                <a:ea typeface="ヒラギノ角ゴ Pro W3" pitchFamily="-84" charset="-128"/>
              </a:rPr>
              <a:t>Modeli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</a:rPr>
              <a:t>Çıktı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açığı</a:t>
            </a:r>
            <a:r>
              <a:rPr lang="en-US" sz="2200" dirty="0">
                <a:ea typeface="ヒラギノ角ゴ Pro W3" pitchFamily="-84" charset="-128"/>
              </a:rPr>
              <a:t>: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 –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Y</a:t>
            </a:r>
            <a:r>
              <a:rPr lang="en-US" sz="2400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((1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u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(1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– L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525"/>
              </a:spcBef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– u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n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yerine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yazılırsa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Ücretleri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belirleyenlerin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enflasyon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beklentisi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bir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önceki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yıldakine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benzerse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: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Potansiyet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çıktıdan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daha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yüksek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ise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çıktı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miktarı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(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pozitif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çıktı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açığı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varsa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),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enflasyon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artar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veya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tam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tersi</a:t>
            </a: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95500" y="2433637"/>
            <a:ext cx="6667500" cy="3095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8227" y="3845709"/>
            <a:ext cx="6977063" cy="309563"/>
          </a:xfrm>
          <a:prstGeom prst="rect">
            <a:avLst/>
          </a:prstGeom>
        </p:spPr>
      </p:pic>
    </p:spTree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ea typeface="ヒラギノ角ゴ Pro W3" pitchFamily="-84" charset="-128"/>
              </a:rPr>
              <a:t>Okun </a:t>
            </a:r>
            <a:r>
              <a:rPr lang="en-US" sz="2400" dirty="0" err="1">
                <a:ea typeface="ヒラギノ角ゴ Pro W3" pitchFamily="-84" charset="-128"/>
              </a:rPr>
              <a:t>Yasası</a:t>
            </a:r>
            <a:endParaRPr lang="en-US" sz="2400" dirty="0">
              <a:ea typeface="ヒラギノ角ゴ Pro W3" pitchFamily="-84" charset="-128"/>
            </a:endParaRP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04800" y="1128121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b="1" dirty="0"/>
              <a:t>ABD </a:t>
            </a:r>
            <a:r>
              <a:rPr lang="en-US" sz="1800" b="1" dirty="0" err="1"/>
              <a:t>Çıktı</a:t>
            </a:r>
            <a:r>
              <a:rPr lang="en-US" sz="1800" b="1" dirty="0"/>
              <a:t> </a:t>
            </a:r>
            <a:r>
              <a:rPr lang="en-US" sz="1800" b="1" dirty="0" err="1"/>
              <a:t>büyümesi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işsizlikteki</a:t>
            </a:r>
            <a:r>
              <a:rPr lang="en-US" sz="1800" b="1" dirty="0"/>
              <a:t> </a:t>
            </a:r>
            <a:r>
              <a:rPr lang="en-US" sz="1800" b="1" dirty="0" err="1"/>
              <a:t>artış</a:t>
            </a:r>
            <a:r>
              <a:rPr lang="en-US" sz="1800" dirty="0"/>
              <a:t>, 1960−2014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1774452"/>
            <a:ext cx="4758845" cy="40167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5619750"/>
            <a:ext cx="1352550" cy="171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985178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000000"/>
                </a:solidFill>
                <a:ea typeface="ヒラギノ角ゴ Pro W3" pitchFamily="-84" charset="-128"/>
              </a:rPr>
              <a:t>Okun </a:t>
            </a:r>
            <a:r>
              <a:rPr lang="en-US" sz="2400" dirty="0" err="1">
                <a:solidFill>
                  <a:srgbClr val="000000"/>
                </a:solidFill>
                <a:ea typeface="ヒラギノ角ゴ Pro W3" pitchFamily="-84" charset="-128"/>
              </a:rPr>
              <a:t>Yasası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200" dirty="0">
                <a:ea typeface="ヒラギノ角ゴ Pro W3" pitchFamily="-84" charset="-128"/>
              </a:rPr>
              <a:t>Okun </a:t>
            </a:r>
            <a:r>
              <a:rPr lang="en-US" sz="2200" dirty="0" err="1">
                <a:ea typeface="ヒラギノ角ゴ Pro W3" pitchFamily="-84" charset="-128"/>
              </a:rPr>
              <a:t>kuralı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aşağıdaki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şekilde</a:t>
            </a:r>
            <a:r>
              <a:rPr lang="en-US" sz="2200" dirty="0">
                <a:ea typeface="ヒラギノ角ゴ Pro W3" pitchFamily="-84" charset="-128"/>
              </a:rPr>
              <a:t> </a:t>
            </a:r>
            <a:r>
              <a:rPr lang="en-US" sz="2200" dirty="0" err="1">
                <a:ea typeface="ヒラギノ角ゴ Pro W3" pitchFamily="-84" charset="-128"/>
              </a:rPr>
              <a:t>yazılabilir</a:t>
            </a:r>
            <a:r>
              <a:rPr lang="en-US" sz="2200" dirty="0">
                <a:ea typeface="ヒラギノ角ゴ Pro W3" pitchFamily="-84" charset="-128"/>
              </a:rPr>
              <a:t>: </a:t>
            </a:r>
          </a:p>
          <a:p>
            <a:pPr marL="0" indent="0" algn="r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– u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–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≈ –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g</a:t>
            </a:r>
            <a:r>
              <a:rPr lang="en-US" sz="2400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                           </a:t>
            </a:r>
            <a:r>
              <a:rPr lang="en-US" sz="2000" dirty="0">
                <a:ea typeface="ヒラギノ角ゴ Pro W3" pitchFamily="-84" charset="-128"/>
                <a:cs typeface="Times New Roman" panose="02020603050405020304" pitchFamily="18" charset="0"/>
              </a:rPr>
              <a:t>(9B.1)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Tahmin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edilen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denklem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:</a:t>
            </a:r>
          </a:p>
          <a:p>
            <a:pPr marL="0" indent="0" algn="r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u – u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(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–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1)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= – 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0.4( </a:t>
            </a:r>
            <a:r>
              <a:rPr lang="en-US" sz="2400" i="1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g</a:t>
            </a:r>
            <a:r>
              <a:rPr lang="en-US" sz="2400" i="1" baseline="-25000" dirty="0" err="1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– </a:t>
            </a:r>
            <a:r>
              <a:rPr lang="en-US" sz="2400" dirty="0">
                <a:latin typeface="Times New Roman" panose="02020603050405020304" pitchFamily="18" charset="0"/>
                <a:ea typeface="ヒラギノ角ゴ Pro W3" pitchFamily="-84" charset="-128"/>
                <a:cs typeface="Times New Roman" panose="02020603050405020304" pitchFamily="18" charset="0"/>
              </a:rPr>
              <a:t>3%)                             </a:t>
            </a:r>
            <a:r>
              <a:rPr lang="en-US" sz="24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000" dirty="0">
                <a:ea typeface="ヒラギノ角ゴ Pro W3" pitchFamily="-84" charset="-128"/>
                <a:cs typeface="Times New Roman" panose="02020603050405020304" pitchFamily="18" charset="0"/>
              </a:rPr>
              <a:t>(9B.2)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Yıllık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iktisadi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büyüme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3%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olduğunda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işsizlik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haddi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artmıyor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Çıktı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büyümesi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1% normal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düzeyi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aştığında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işsizlik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0.4%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düşüş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göstermekte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525"/>
              </a:spcBef>
            </a:pPr>
            <a:r>
              <a:rPr lang="en-US" sz="2200" dirty="0" err="1">
                <a:ea typeface="ヒラギノ角ゴ Pro W3" pitchFamily="-84" charset="-128"/>
                <a:cs typeface="Times New Roman" panose="02020603050405020304" pitchFamily="18" charset="0"/>
              </a:rPr>
              <a:t>Katsayı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 (0.4) </a:t>
            </a:r>
            <a:r>
              <a:rPr lang="en-US" sz="2200" b="1" dirty="0">
                <a:ea typeface="ヒラギノ角ゴ Pro W3" pitchFamily="-84" charset="-128"/>
                <a:cs typeface="Times New Roman" panose="02020603050405020304" pitchFamily="18" charset="0"/>
              </a:rPr>
              <a:t>Okun </a:t>
            </a:r>
            <a:r>
              <a:rPr lang="en-US" sz="2200" b="1" dirty="0" err="1">
                <a:ea typeface="ヒラギノ角ゴ Pro W3" pitchFamily="-84" charset="-128"/>
                <a:cs typeface="Times New Roman" panose="02020603050405020304" pitchFamily="18" charset="0"/>
              </a:rPr>
              <a:t>katsayısıdır</a:t>
            </a:r>
            <a:r>
              <a:rPr lang="en-US" sz="2200" dirty="0">
                <a:ea typeface="ヒラギノ角ゴ Pro W3" pitchFamily="-84" charset="-128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  <a:p>
            <a:pPr>
              <a:spcBef>
                <a:spcPts val="525"/>
              </a:spcBef>
            </a:pPr>
            <a:endParaRPr lang="en-US" sz="2200" dirty="0">
              <a:ea typeface="ヒラギノ角ゴ Pro W3" pitchFamily="-8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405967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000000"/>
                </a:solidFill>
                <a:ea typeface="ヒラギノ角ゴ Pro W3" pitchFamily="-84" charset="-128"/>
              </a:rPr>
              <a:t>Petrol </a:t>
            </a:r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fiyatlarındaki</a:t>
            </a:r>
            <a:r>
              <a:rPr lang="en-US" sz="2800" dirty="0">
                <a:solidFill>
                  <a:srgbClr val="000000"/>
                </a:solidFill>
                <a:ea typeface="ヒラギノ角ゴ Pro W3" pitchFamily="-84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artışın</a:t>
            </a:r>
            <a:r>
              <a:rPr lang="en-US" sz="2800" dirty="0">
                <a:solidFill>
                  <a:srgbClr val="000000"/>
                </a:solidFill>
                <a:ea typeface="ヒラギノ角ゴ Pro W3" pitchFamily="-84" charset="-128"/>
              </a:rPr>
              <a:t> </a:t>
            </a:r>
            <a:r>
              <a:rPr lang="en-US" sz="2800" dirty="0" err="1">
                <a:solidFill>
                  <a:srgbClr val="000000"/>
                </a:solidFill>
                <a:ea typeface="ヒラギノ角ゴ Pro W3" pitchFamily="-84" charset="-128"/>
              </a:rPr>
              <a:t>etkisi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2667000"/>
            <a:ext cx="3810000" cy="30480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i="1" dirty="0">
                <a:ea typeface="ヒラギノ角ゴ Pro W3" pitchFamily="-84" charset="-128"/>
              </a:rPr>
              <a:t>A</a:t>
            </a:r>
            <a:r>
              <a:rPr lang="en-US" sz="1600" dirty="0">
                <a:ea typeface="ヒラギノ角ゴ Pro W3" pitchFamily="-84" charset="-128"/>
              </a:rPr>
              <a:t>’ </a:t>
            </a:r>
            <a:r>
              <a:rPr lang="en-US" sz="1600" dirty="0" err="1">
                <a:ea typeface="ヒラギノ角ゴ Pro W3" pitchFamily="-84" charset="-128"/>
              </a:rPr>
              <a:t>kısa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dönemli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denge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noktasında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orta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vadede</a:t>
            </a:r>
            <a:r>
              <a:rPr lang="en-US" sz="1600" dirty="0">
                <a:ea typeface="ヒラギノ角ゴ Pro W3" pitchFamily="-84" charset="-128"/>
              </a:rPr>
              <a:t>  </a:t>
            </a:r>
            <a:r>
              <a:rPr lang="en-US" sz="1600" i="1" dirty="0">
                <a:ea typeface="ヒラギノ角ゴ Pro W3" pitchFamily="-84" charset="-128"/>
              </a:rPr>
              <a:t>A</a:t>
            </a:r>
            <a:r>
              <a:rPr lang="en-US" sz="1600" dirty="0">
                <a:ea typeface="ヒラギノ角ゴ Pro W3" pitchFamily="-84" charset="-128"/>
              </a:rPr>
              <a:t>” </a:t>
            </a:r>
            <a:r>
              <a:rPr lang="en-US" sz="1600" dirty="0" err="1">
                <a:ea typeface="ヒラギノ角ゴ Pro W3" pitchFamily="-84" charset="-128"/>
              </a:rPr>
              <a:t>noktasına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kayma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gerçekleşir</a:t>
            </a:r>
            <a:r>
              <a:rPr lang="en-US" sz="1600" dirty="0">
                <a:ea typeface="ヒラギノ角ゴ Pro W3" pitchFamily="-84" charset="-128"/>
              </a:rPr>
              <a:t>. </a:t>
            </a:r>
          </a:p>
          <a:p>
            <a:pPr>
              <a:spcBef>
                <a:spcPts val="525"/>
              </a:spcBef>
            </a:pPr>
            <a:endParaRPr lang="en-US" sz="16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16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1600" b="1" dirty="0" err="1">
                <a:ea typeface="ヒラギノ角ゴ Pro W3" pitchFamily="-84" charset="-128"/>
              </a:rPr>
              <a:t>Stagflasyon</a:t>
            </a:r>
            <a:r>
              <a:rPr lang="en-US" sz="1600" dirty="0">
                <a:ea typeface="ヒラギノ角ゴ Pro W3" pitchFamily="-84" charset="-128"/>
              </a:rPr>
              <a:t> (</a:t>
            </a:r>
            <a:r>
              <a:rPr lang="en-US" sz="1600" dirty="0" err="1">
                <a:ea typeface="ヒラギノ角ゴ Pro W3" pitchFamily="-84" charset="-128"/>
              </a:rPr>
              <a:t>ldüşük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çıktı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yüksek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enflasyon</a:t>
            </a:r>
            <a:r>
              <a:rPr lang="en-US" sz="1600" dirty="0">
                <a:ea typeface="ヒラギノ角ゴ Pro W3" pitchFamily="-84" charset="-128"/>
              </a:rPr>
              <a:t>).</a:t>
            </a:r>
          </a:p>
          <a:p>
            <a:pPr>
              <a:spcBef>
                <a:spcPts val="525"/>
              </a:spcBef>
            </a:pPr>
            <a:endParaRPr lang="en-US" sz="1600" dirty="0">
              <a:ea typeface="ヒラギノ角ゴ Pro W3" pitchFamily="-84" charset="-128"/>
            </a:endParaRP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81000" y="1295400"/>
            <a:ext cx="3962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b="1" dirty="0" err="1"/>
              <a:t>Kısa</a:t>
            </a:r>
            <a:r>
              <a:rPr lang="en-US" sz="1800" b="1" dirty="0"/>
              <a:t> </a:t>
            </a:r>
            <a:r>
              <a:rPr lang="en-US" sz="1800" b="1" dirty="0" err="1"/>
              <a:t>dönemli</a:t>
            </a:r>
            <a:r>
              <a:rPr lang="en-US" sz="1800" b="1" dirty="0"/>
              <a:t> </a:t>
            </a:r>
            <a:r>
              <a:rPr lang="en-US" sz="1800" b="1" dirty="0" err="1"/>
              <a:t>ve</a:t>
            </a:r>
            <a:r>
              <a:rPr lang="en-US" sz="1800" b="1" dirty="0"/>
              <a:t> </a:t>
            </a:r>
            <a:r>
              <a:rPr lang="en-US" sz="1800" b="1" dirty="0" err="1"/>
              <a:t>orta</a:t>
            </a:r>
            <a:r>
              <a:rPr lang="en-US" sz="1800" b="1" dirty="0"/>
              <a:t> </a:t>
            </a:r>
            <a:r>
              <a:rPr lang="en-US" sz="1800" b="1" dirty="0" err="1"/>
              <a:t>vadeli</a:t>
            </a:r>
            <a:r>
              <a:rPr lang="en-US" sz="1800" b="1" dirty="0"/>
              <a:t> </a:t>
            </a:r>
            <a:r>
              <a:rPr lang="en-US" sz="1800" b="1" dirty="0" err="1"/>
              <a:t>etkileri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53000" y="782925"/>
            <a:ext cx="3886200" cy="561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033143"/>
      </p:ext>
    </p:extLst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ea typeface="ヒラギノ角ゴ Pro W3" pitchFamily="-84" charset="-128"/>
              </a:rPr>
              <a:t>Ptrol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Fiyatlarındaki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Artış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Beklentilerinin</a:t>
            </a:r>
            <a:r>
              <a:rPr lang="en-US" sz="2800" dirty="0">
                <a:ea typeface="ヒラギノ角ゴ Pro W3" pitchFamily="-84" charset="-128"/>
              </a:rPr>
              <a:t> </a:t>
            </a:r>
            <a:r>
              <a:rPr lang="en-US" sz="2800" dirty="0" err="1">
                <a:ea typeface="ヒラギノ角ゴ Pro W3" pitchFamily="-84" charset="-128"/>
              </a:rPr>
              <a:t>Etkileri</a:t>
            </a:r>
            <a:endParaRPr lang="en-US" sz="2800" dirty="0">
              <a:ea typeface="ヒラギノ角ゴ Pro W3" pitchFamily="-84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380999" y="5730460"/>
            <a:ext cx="7620001" cy="594140"/>
          </a:xfrm>
        </p:spPr>
        <p:txBody>
          <a:bodyPr/>
          <a:lstStyle/>
          <a:p>
            <a:pPr marL="0" indent="0">
              <a:spcBef>
                <a:spcPts val="525"/>
              </a:spcBef>
              <a:buNone/>
            </a:pPr>
            <a:r>
              <a:rPr lang="en-US" sz="1600" i="1" dirty="0">
                <a:ea typeface="ヒラギノ角ゴ Pro W3" pitchFamily="-84" charset="-128"/>
              </a:rPr>
              <a:t>Source</a:t>
            </a:r>
            <a:r>
              <a:rPr lang="en-US" sz="1600" dirty="0">
                <a:ea typeface="ヒラギノ角ゴ Pro W3" pitchFamily="-84" charset="-128"/>
              </a:rPr>
              <a:t>: </a:t>
            </a:r>
            <a:r>
              <a:rPr lang="en-US" sz="1600" dirty="0" err="1">
                <a:ea typeface="ヒラギノ角ゴ Pro W3" pitchFamily="-84" charset="-128"/>
              </a:rPr>
              <a:t>Zsolt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Darvas</a:t>
            </a:r>
            <a:r>
              <a:rPr lang="en-US" sz="1600" dirty="0">
                <a:ea typeface="ヒラギノ角ゴ Pro W3" pitchFamily="-84" charset="-128"/>
              </a:rPr>
              <a:t> and </a:t>
            </a:r>
            <a:r>
              <a:rPr lang="en-US" sz="1600" dirty="0" err="1">
                <a:ea typeface="ヒラギノ角ゴ Pro W3" pitchFamily="-84" charset="-128"/>
              </a:rPr>
              <a:t>Pia</a:t>
            </a:r>
            <a:r>
              <a:rPr lang="en-US" sz="1600" dirty="0">
                <a:ea typeface="ヒラギノ角ゴ Pro W3" pitchFamily="-84" charset="-128"/>
              </a:rPr>
              <a:t> </a:t>
            </a:r>
            <a:r>
              <a:rPr lang="en-US" sz="1600" dirty="0" err="1">
                <a:ea typeface="ヒラギノ角ゴ Pro W3" pitchFamily="-84" charset="-128"/>
              </a:rPr>
              <a:t>Hüttl</a:t>
            </a:r>
            <a:r>
              <a:rPr lang="en-US" sz="1600" dirty="0">
                <a:ea typeface="ヒラギノ角ゴ Pro W3" pitchFamily="-84" charset="-128"/>
              </a:rPr>
              <a:t> “Oil Prices and Inflation Expectations,” </a:t>
            </a:r>
            <a:r>
              <a:rPr lang="en-US" sz="1600" dirty="0" err="1">
                <a:ea typeface="ヒラギノ角ゴ Pro W3" pitchFamily="-84" charset="-128"/>
              </a:rPr>
              <a:t>Bruegel</a:t>
            </a:r>
            <a:r>
              <a:rPr lang="en-US" sz="1600" dirty="0">
                <a:ea typeface="ヒラギノ角ゴ Pro W3" pitchFamily="-84" charset="-128"/>
              </a:rPr>
              <a:t> | The Brussels-Based Economic Think Tank, January 21, 2016.</a:t>
            </a:r>
          </a:p>
        </p:txBody>
      </p:sp>
      <p:sp>
        <p:nvSpPr>
          <p:cNvPr id="10244" name="TextBox 4"/>
          <p:cNvSpPr txBox="1">
            <a:spLocks noChangeArrowheads="1"/>
          </p:cNvSpPr>
          <p:nvPr/>
        </p:nvSpPr>
        <p:spPr bwMode="auto">
          <a:xfrm>
            <a:off x="380999" y="1338492"/>
            <a:ext cx="8382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ヒラギノ角ゴ Pro W3" pitchFamily="-8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b="1" dirty="0" err="1"/>
              <a:t>Enflasyon</a:t>
            </a:r>
            <a:r>
              <a:rPr lang="en-US" sz="1800" b="1" dirty="0"/>
              <a:t> </a:t>
            </a:r>
            <a:r>
              <a:rPr lang="en-US" sz="1800" b="1" dirty="0" err="1"/>
              <a:t>Beklentisi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2123588"/>
            <a:ext cx="8001000" cy="284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834222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000000"/>
                </a:solidFill>
                <a:ea typeface="ヒラギノ角ゴ Pro W3" pitchFamily="-84" charset="-128"/>
              </a:rPr>
              <a:t>Sonuçlar</a:t>
            </a:r>
            <a:endParaRPr lang="en-US" sz="3600" dirty="0">
              <a:ea typeface="ヒラギノ角ゴ Pro W3" pitchFamily="-84" charset="-128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648200"/>
          </a:xfrm>
        </p:spPr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İktisadi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dalgalanmalar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Ekonomik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şoklar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Kısa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dönemli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orta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vadeli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>
                <a:ea typeface="ヒラギノ角ゴ Pro W3" pitchFamily="-84" charset="-128"/>
              </a:rPr>
              <a:t>etkileri</a:t>
            </a: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8976784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2639</TotalTime>
  <Words>324</Words>
  <Application>Microsoft Macintosh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ヒラギノ角ゴ Pro W3</vt:lpstr>
      <vt:lpstr>Arial</vt:lpstr>
      <vt:lpstr>Times New Roman</vt:lpstr>
      <vt:lpstr>Verdana</vt:lpstr>
      <vt:lpstr>template_LN01Brooks671956_02_LN01</vt:lpstr>
      <vt:lpstr>Kısa Dönemden Orta Vadeli Analize:</vt:lpstr>
      <vt:lpstr>IS-LM-PC Modeli</vt:lpstr>
      <vt:lpstr>The IS-LM-PC Modeli</vt:lpstr>
      <vt:lpstr>IS-LM-PC Modeli</vt:lpstr>
      <vt:lpstr>Okun Yasası</vt:lpstr>
      <vt:lpstr>Okun Yasası</vt:lpstr>
      <vt:lpstr>Petrol fiyatlarındaki artışın etkisi</vt:lpstr>
      <vt:lpstr>Ptrol Fiyatlarındaki Artış Beklentilerinin Etkileri</vt:lpstr>
      <vt:lpstr>Sonuçlar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151</cp:revision>
  <dcterms:created xsi:type="dcterms:W3CDTF">2012-08-09T20:37:31Z</dcterms:created>
  <dcterms:modified xsi:type="dcterms:W3CDTF">2020-03-15T09:50:31Z</dcterms:modified>
</cp:coreProperties>
</file>