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2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F63A3B-78C7-47BE-AE5E-E10140E04643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6918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F63A3B-78C7-47BE-AE5E-E10140E04643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6719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F63A3B-78C7-47BE-AE5E-E10140E04643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4432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Kap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4"/>
          <p:cNvSpPr txBox="1">
            <a:spLocks/>
          </p:cNvSpPr>
          <p:nvPr userDrawn="1"/>
        </p:nvSpPr>
        <p:spPr>
          <a:xfrm>
            <a:off x="669849" y="2501029"/>
            <a:ext cx="10861777" cy="400110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smtClean="0">
                <a:ln>
                  <a:noFill/>
                </a:ln>
                <a:solidFill>
                  <a:srgbClr val="425E2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İSTANBUL ÜNİVERSİTESİ AÇIK VE UZAKTAN EĞİTİM FAKÜLTESİ</a:t>
            </a: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425E2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18919" y="3030714"/>
            <a:ext cx="10611168" cy="676275"/>
          </a:xfrm>
        </p:spPr>
        <p:txBody>
          <a:bodyPr>
            <a:normAutofit/>
          </a:bodyPr>
          <a:lstStyle>
            <a:lvl1pPr algn="ctr">
              <a:buFontTx/>
              <a:buNone/>
              <a:defRPr lang="tr-TR" sz="2200" b="1" i="0" kern="1200" cap="all" baseline="0" dirty="0">
                <a:solidFill>
                  <a:srgbClr val="425E2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>
              <a:buFontTx/>
              <a:buNone/>
              <a:defRPr/>
            </a:lvl2pPr>
            <a:lvl3pPr marL="914400" indent="0" algn="ctr">
              <a:buFontTx/>
              <a:buNone/>
              <a:defRPr/>
            </a:lvl3pPr>
            <a:lvl4pPr marL="1371600" indent="0" algn="ctr">
              <a:buFontTx/>
              <a:buNone/>
              <a:defRPr/>
            </a:lvl4pPr>
            <a:lvl5pPr marL="1828800" indent="0" algn="ctr">
              <a:buFontTx/>
              <a:buNone/>
              <a:defRPr/>
            </a:lvl5pPr>
          </a:lstStyle>
          <a:p>
            <a:pPr lvl="0"/>
            <a:r>
              <a:rPr lang="tr-TR" dirty="0" smtClean="0"/>
              <a:t>PROGRAM ADI</a:t>
            </a:r>
            <a:endParaRPr lang="tr-T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818917" y="3748247"/>
            <a:ext cx="10612800" cy="638175"/>
          </a:xfr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>
              <a:defRPr lang="tr-TR" sz="2100" cap="all" baseline="0" dirty="0">
                <a:ln>
                  <a:noFill/>
                </a:ln>
                <a:solidFill>
                  <a:srgbClr val="425E2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R="0" lvl="0" fontAlgn="auto">
              <a:spcAft>
                <a:spcPts val="0"/>
              </a:spcAft>
              <a:buClrTx/>
              <a:buSzTx/>
              <a:tabLst/>
            </a:pPr>
            <a:r>
              <a:rPr lang="tr-TR" dirty="0" smtClean="0"/>
              <a:t>DERS ADI</a:t>
            </a:r>
            <a:endParaRPr lang="tr-TR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818917" y="4424000"/>
            <a:ext cx="10612800" cy="63817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tr-TR" sz="2100" cap="all" baseline="0" dirty="0">
                <a:solidFill>
                  <a:srgbClr val="425E2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R="0" lvl="0" fontAlgn="auto">
              <a:spcAft>
                <a:spcPts val="0"/>
              </a:spcAft>
              <a:buClrTx/>
              <a:buSzTx/>
              <a:tabLst/>
            </a:pPr>
            <a:r>
              <a:rPr lang="tr-TR" dirty="0" smtClean="0"/>
              <a:t>Öğretim üyesi adı-soyadı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84753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İçindeki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 descr="Untitled-2-0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201" y="82550"/>
            <a:ext cx="1354667" cy="1016000"/>
          </a:xfrm>
          <a:prstGeom prst="rect">
            <a:avLst/>
          </a:prstGeom>
        </p:spPr>
      </p:pic>
      <p:sp>
        <p:nvSpPr>
          <p:cNvPr id="10" name="Rectangle 6"/>
          <p:cNvSpPr/>
          <p:nvPr userDrawn="1"/>
        </p:nvSpPr>
        <p:spPr>
          <a:xfrm>
            <a:off x="0" y="6809743"/>
            <a:ext cx="12192000" cy="45719"/>
          </a:xfrm>
          <a:prstGeom prst="rect">
            <a:avLst/>
          </a:prstGeom>
          <a:solidFill>
            <a:srgbClr val="435E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Rectangle 7"/>
          <p:cNvSpPr/>
          <p:nvPr userDrawn="1"/>
        </p:nvSpPr>
        <p:spPr>
          <a:xfrm>
            <a:off x="0" y="1579848"/>
            <a:ext cx="12192000" cy="45719"/>
          </a:xfrm>
          <a:prstGeom prst="rect">
            <a:avLst/>
          </a:prstGeom>
          <a:solidFill>
            <a:srgbClr val="F9D7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6" name="Unvan 15"/>
          <p:cNvSpPr>
            <a:spLocks noGrp="1"/>
          </p:cNvSpPr>
          <p:nvPr>
            <p:ph type="title" hasCustomPrompt="1"/>
          </p:nvPr>
        </p:nvSpPr>
        <p:spPr>
          <a:xfrm>
            <a:off x="518824" y="946946"/>
            <a:ext cx="10168003" cy="584775"/>
          </a:xfrm>
        </p:spPr>
        <p:txBody>
          <a:bodyPr wrap="square" anchor="b">
            <a:spAutoFit/>
          </a:bodyPr>
          <a:lstStyle>
            <a:lvl1pPr>
              <a:lnSpc>
                <a:spcPct val="100000"/>
              </a:lnSpc>
              <a:defRPr sz="3200">
                <a:solidFill>
                  <a:srgbClr val="435E2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tr-TR" dirty="0" smtClean="0"/>
              <a:t>Dersin Bölüm Başlığını Yazınız</a:t>
            </a:r>
            <a:endParaRPr lang="tr-TR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232921" y="1795383"/>
            <a:ext cx="11768579" cy="4513343"/>
          </a:xfrm>
        </p:spPr>
        <p:txBody>
          <a:bodyPr vert="horz" wrap="square" lIns="91440" tIns="45720" rIns="91440" bIns="45720" rtlCol="0" anchor="t" anchorCtr="0">
            <a:normAutofit/>
          </a:bodyPr>
          <a:lstStyle>
            <a:lvl1pPr algn="l">
              <a:buFont typeface="Arial" panose="020B0604020202020204" pitchFamily="34" charset="0"/>
              <a:buChar char="•"/>
              <a:defRPr lang="tr-TR" sz="2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42900" lvl="0" indent="-342900" algn="l">
              <a:lnSpc>
                <a:spcPct val="120000"/>
              </a:lnSpc>
            </a:pPr>
            <a:r>
              <a:rPr lang="tr-TR" dirty="0" smtClean="0"/>
              <a:t>Konu başlığı</a:t>
            </a:r>
          </a:p>
          <a:p>
            <a:pPr marL="342900" lvl="0" indent="-342900" algn="l">
              <a:lnSpc>
                <a:spcPct val="120000"/>
              </a:lnSpc>
            </a:pPr>
            <a:r>
              <a:rPr lang="tr-TR" dirty="0" smtClean="0"/>
              <a:t>Konu başlığı</a:t>
            </a:r>
          </a:p>
          <a:p>
            <a:pPr marL="342900" lvl="0" indent="-342900" algn="l">
              <a:lnSpc>
                <a:spcPct val="120000"/>
              </a:lnSpc>
            </a:pPr>
            <a:r>
              <a:rPr lang="tr-TR" dirty="0" smtClean="0"/>
              <a:t>Konu başlığı</a:t>
            </a:r>
          </a:p>
          <a:p>
            <a:pPr marL="342900" lvl="0" indent="-342900" algn="l">
              <a:lnSpc>
                <a:spcPct val="120000"/>
              </a:lnSpc>
            </a:pPr>
            <a:r>
              <a:rPr lang="tr-TR" dirty="0" smtClean="0"/>
              <a:t>Konu başlığı</a:t>
            </a:r>
          </a:p>
          <a:p>
            <a:pPr marL="342900" lvl="0" indent="-342900" algn="l">
              <a:lnSpc>
                <a:spcPct val="120000"/>
              </a:lnSpc>
            </a:pPr>
            <a:endParaRPr lang="tr-TR" dirty="0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11256723" y="6356352"/>
            <a:ext cx="948845" cy="365125"/>
          </a:xfrm>
          <a:prstGeom prst="rect">
            <a:avLst/>
          </a:prstGeom>
          <a:noFill/>
        </p:spPr>
        <p:txBody>
          <a:bodyPr/>
          <a:lstStyle>
            <a:lvl1pPr algn="l"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6AA186-9BDC-43F2-8CB7-BFB6CE2B9968}" type="slidenum">
              <a: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317747"/>
            <a:ext cx="12192000" cy="0"/>
          </a:xfrm>
          <a:prstGeom prst="line">
            <a:avLst/>
          </a:prstGeom>
          <a:ln>
            <a:solidFill>
              <a:srgbClr val="F9D702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868222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90">
          <p15:clr>
            <a:srgbClr val="FBAE40"/>
          </p15:clr>
        </p15:guide>
        <p15:guide id="2" pos="567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aşlik+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Untitled-2-0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201" y="82550"/>
            <a:ext cx="1354667" cy="1016000"/>
          </a:xfrm>
          <a:prstGeom prst="rect">
            <a:avLst/>
          </a:prstGeom>
        </p:spPr>
      </p:pic>
      <p:sp>
        <p:nvSpPr>
          <p:cNvPr id="13" name="Rectangle 5"/>
          <p:cNvSpPr/>
          <p:nvPr userDrawn="1"/>
        </p:nvSpPr>
        <p:spPr>
          <a:xfrm>
            <a:off x="0" y="3"/>
            <a:ext cx="12192000" cy="45719"/>
          </a:xfrm>
          <a:prstGeom prst="rect">
            <a:avLst/>
          </a:prstGeom>
          <a:solidFill>
            <a:srgbClr val="F9D7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Rectangle 6"/>
          <p:cNvSpPr/>
          <p:nvPr userDrawn="1"/>
        </p:nvSpPr>
        <p:spPr>
          <a:xfrm>
            <a:off x="0" y="6809743"/>
            <a:ext cx="12192000" cy="45719"/>
          </a:xfrm>
          <a:prstGeom prst="rect">
            <a:avLst/>
          </a:prstGeom>
          <a:solidFill>
            <a:srgbClr val="435E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11256723" y="6356352"/>
            <a:ext cx="948845" cy="365125"/>
          </a:xfrm>
          <a:prstGeom prst="rect">
            <a:avLst/>
          </a:prstGeom>
          <a:noFill/>
        </p:spPr>
        <p:txBody>
          <a:bodyPr/>
          <a:lstStyle>
            <a:lvl1pPr algn="l"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6AA186-9BDC-43F2-8CB7-BFB6CE2B9968}" type="slidenum">
              <a: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240000" y="1136470"/>
            <a:ext cx="11741331" cy="5172257"/>
          </a:xfrm>
        </p:spPr>
        <p:txBody>
          <a:bodyPr vert="horz" lIns="91440" tIns="45720" rIns="91440" bIns="45720" rtlCol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tr-TR"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İçeriğiniz için bu alanı kullanabilirsiniz.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 smtClean="0"/>
          </a:p>
        </p:txBody>
      </p:sp>
      <p:sp>
        <p:nvSpPr>
          <p:cNvPr id="5" name="Text Placeholder 4"/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239999" y="496800"/>
            <a:ext cx="10233600" cy="583200"/>
          </a:xfrm>
        </p:spPr>
        <p:txBody>
          <a:bodyPr anchor="b" anchorCtr="0">
            <a:spAutoFit/>
          </a:bodyPr>
          <a:lstStyle>
            <a:lvl1pPr algn="l">
              <a:lnSpc>
                <a:spcPct val="100000"/>
              </a:lnSpc>
              <a:defRPr sz="3200">
                <a:solidFill>
                  <a:srgbClr val="435E2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dirty="0" smtClean="0"/>
              <a:t>Başlık</a:t>
            </a:r>
            <a:endParaRPr lang="tr-TR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080000"/>
            <a:ext cx="12192000" cy="0"/>
          </a:xfrm>
          <a:prstGeom prst="line">
            <a:avLst/>
          </a:prstGeom>
          <a:ln>
            <a:solidFill>
              <a:srgbClr val="F9D702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0" y="6317747"/>
            <a:ext cx="12192000" cy="0"/>
          </a:xfrm>
          <a:prstGeom prst="line">
            <a:avLst/>
          </a:prstGeom>
          <a:ln>
            <a:solidFill>
              <a:srgbClr val="F9D702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204489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5670">
          <p15:clr>
            <a:srgbClr val="FBAE40"/>
          </p15:clr>
        </p15:guide>
        <p15:guide id="4" pos="9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aşlık+Alt Başlık+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Untitled-2-0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201" y="82550"/>
            <a:ext cx="1354667" cy="1016000"/>
          </a:xfrm>
          <a:prstGeom prst="rect">
            <a:avLst/>
          </a:prstGeom>
        </p:spPr>
      </p:pic>
      <p:sp>
        <p:nvSpPr>
          <p:cNvPr id="13" name="Rectangle 5"/>
          <p:cNvSpPr/>
          <p:nvPr userDrawn="1"/>
        </p:nvSpPr>
        <p:spPr>
          <a:xfrm>
            <a:off x="0" y="3"/>
            <a:ext cx="12192000" cy="45719"/>
          </a:xfrm>
          <a:prstGeom prst="rect">
            <a:avLst/>
          </a:prstGeom>
          <a:solidFill>
            <a:srgbClr val="F9D7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Rectangle 6"/>
          <p:cNvSpPr/>
          <p:nvPr userDrawn="1"/>
        </p:nvSpPr>
        <p:spPr>
          <a:xfrm>
            <a:off x="0" y="6809743"/>
            <a:ext cx="12192000" cy="45719"/>
          </a:xfrm>
          <a:prstGeom prst="rect">
            <a:avLst/>
          </a:prstGeom>
          <a:solidFill>
            <a:srgbClr val="435E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240000" y="1701400"/>
            <a:ext cx="11741331" cy="4607325"/>
          </a:xfrm>
        </p:spPr>
        <p:txBody>
          <a:bodyPr vert="horz" lIns="91440" tIns="45720" rIns="91440" bIns="45720" rtlCol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tr-TR" sz="2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İçeriğiniz için bu alanı kullanabilirsiniz.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11256723" y="6395541"/>
            <a:ext cx="948845" cy="365125"/>
          </a:xfrm>
          <a:prstGeom prst="rect">
            <a:avLst/>
          </a:prstGeom>
          <a:noFill/>
        </p:spPr>
        <p:txBody>
          <a:bodyPr/>
          <a:lstStyle>
            <a:lvl1pPr algn="l"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6AA186-9BDC-43F2-8CB7-BFB6CE2B9968}" type="slidenum">
              <a: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Title 1"/>
          <p:cNvSpPr>
            <a:spLocks noGrp="1" noChangeAspect="1"/>
          </p:cNvSpPr>
          <p:nvPr>
            <p:ph type="title" hasCustomPrompt="1"/>
          </p:nvPr>
        </p:nvSpPr>
        <p:spPr>
          <a:xfrm>
            <a:off x="240000" y="1090801"/>
            <a:ext cx="10232885" cy="535531"/>
          </a:xfrm>
        </p:spPr>
        <p:txBody>
          <a:bodyPr wrap="square">
            <a:spAutoFit/>
          </a:bodyPr>
          <a:lstStyle>
            <a:lvl1pPr algn="l">
              <a:defRPr sz="2400">
                <a:solidFill>
                  <a:srgbClr val="435E23"/>
                </a:solidFill>
              </a:defRPr>
            </a:lvl1pPr>
          </a:lstStyle>
          <a:p>
            <a:pPr>
              <a:lnSpc>
                <a:spcPct val="120000"/>
              </a:lnSpc>
            </a:pPr>
            <a:r>
              <a:rPr lang="tr-TR" sz="2400" dirty="0" smtClean="0">
                <a:solidFill>
                  <a:srgbClr val="435E23"/>
                </a:solidFill>
              </a:rPr>
              <a:t>1.1 Alt Başlık</a:t>
            </a:r>
            <a:endParaRPr lang="tr-TR" sz="2400" dirty="0">
              <a:solidFill>
                <a:srgbClr val="435E23"/>
              </a:solidFill>
            </a:endParaRPr>
          </a:p>
        </p:txBody>
      </p:sp>
      <p:sp>
        <p:nvSpPr>
          <p:cNvPr id="7" name="Text Placeholder 6"/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240000" y="498332"/>
            <a:ext cx="10232885" cy="584775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>
                <a:solidFill>
                  <a:srgbClr val="435E2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tr-TR" dirty="0" smtClean="0"/>
              <a:t>Başlık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1080000"/>
            <a:ext cx="12192000" cy="0"/>
          </a:xfrm>
          <a:prstGeom prst="line">
            <a:avLst/>
          </a:prstGeom>
          <a:ln>
            <a:solidFill>
              <a:srgbClr val="F9D702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0" y="6317747"/>
            <a:ext cx="12192000" cy="0"/>
          </a:xfrm>
          <a:prstGeom prst="line">
            <a:avLst/>
          </a:prstGeom>
          <a:ln>
            <a:solidFill>
              <a:srgbClr val="F9D702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097513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2" pos="5670">
          <p15:clr>
            <a:srgbClr val="FBAE40"/>
          </p15:clr>
        </p15:guide>
        <p15:guide id="5" pos="9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Başlık + L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Untitled-2-0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201" y="82550"/>
            <a:ext cx="1354667" cy="1016000"/>
          </a:xfrm>
          <a:prstGeom prst="rect">
            <a:avLst/>
          </a:prstGeom>
        </p:spPr>
      </p:pic>
      <p:sp>
        <p:nvSpPr>
          <p:cNvPr id="13" name="Rectangle 5"/>
          <p:cNvSpPr/>
          <p:nvPr userDrawn="1"/>
        </p:nvSpPr>
        <p:spPr>
          <a:xfrm>
            <a:off x="0" y="3"/>
            <a:ext cx="12192000" cy="45719"/>
          </a:xfrm>
          <a:prstGeom prst="rect">
            <a:avLst/>
          </a:prstGeom>
          <a:solidFill>
            <a:srgbClr val="F9D7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Rectangle 6"/>
          <p:cNvSpPr/>
          <p:nvPr userDrawn="1"/>
        </p:nvSpPr>
        <p:spPr>
          <a:xfrm>
            <a:off x="0" y="6809743"/>
            <a:ext cx="12192000" cy="45719"/>
          </a:xfrm>
          <a:prstGeom prst="rect">
            <a:avLst/>
          </a:prstGeom>
          <a:solidFill>
            <a:srgbClr val="435E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240000" y="1090801"/>
            <a:ext cx="11741331" cy="5158423"/>
          </a:xfrm>
        </p:spPr>
        <p:txBody>
          <a:bodyPr vert="horz" lIns="91440" tIns="45720" rIns="91440" bIns="45720" rtlCol="0" anchor="t"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lang="tr-TR" sz="2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dirty="0" smtClean="0"/>
              <a:t>  Madde 1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dirty="0" smtClean="0"/>
              <a:t>  Madde 2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dirty="0" smtClean="0"/>
              <a:t>  Madde 3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dirty="0" smtClean="0"/>
              <a:t>  Madde 4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11256723" y="6395541"/>
            <a:ext cx="948845" cy="365125"/>
          </a:xfrm>
          <a:prstGeom prst="rect">
            <a:avLst/>
          </a:prstGeom>
          <a:noFill/>
        </p:spPr>
        <p:txBody>
          <a:bodyPr/>
          <a:lstStyle>
            <a:lvl1pPr algn="l"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6AA186-9BDC-43F2-8CB7-BFB6CE2B9968}" type="slidenum">
              <a: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Text Placeholder 10"/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240000" y="496799"/>
            <a:ext cx="10233600" cy="583200"/>
          </a:xfrm>
        </p:spPr>
        <p:txBody>
          <a:bodyPr anchor="b" anchorCtr="0">
            <a:spAutoFit/>
          </a:bodyPr>
          <a:lstStyle>
            <a:lvl1pPr algn="l">
              <a:lnSpc>
                <a:spcPct val="100000"/>
              </a:lnSpc>
              <a:defRPr sz="3200">
                <a:solidFill>
                  <a:srgbClr val="435E2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dirty="0" smtClean="0"/>
              <a:t>Başlık</a:t>
            </a:r>
            <a:endParaRPr lang="tr-TR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080000"/>
            <a:ext cx="12192000" cy="0"/>
          </a:xfrm>
          <a:prstGeom prst="line">
            <a:avLst/>
          </a:prstGeom>
          <a:ln>
            <a:solidFill>
              <a:srgbClr val="F9D702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0" y="6317747"/>
            <a:ext cx="12192000" cy="0"/>
          </a:xfrm>
          <a:prstGeom prst="line">
            <a:avLst/>
          </a:prstGeom>
          <a:ln>
            <a:solidFill>
              <a:srgbClr val="F9D702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272801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5670">
          <p15:clr>
            <a:srgbClr val="FBAE40"/>
          </p15:clr>
        </p15:guide>
        <p15:guide id="4" pos="9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aşlık + Dik Resim +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Untitled-2-0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201" y="82550"/>
            <a:ext cx="1354667" cy="1016000"/>
          </a:xfrm>
          <a:prstGeom prst="rect">
            <a:avLst/>
          </a:prstGeom>
        </p:spPr>
      </p:pic>
      <p:sp>
        <p:nvSpPr>
          <p:cNvPr id="13" name="Rectangle 5"/>
          <p:cNvSpPr/>
          <p:nvPr userDrawn="1"/>
        </p:nvSpPr>
        <p:spPr>
          <a:xfrm>
            <a:off x="0" y="3"/>
            <a:ext cx="12192000" cy="45719"/>
          </a:xfrm>
          <a:prstGeom prst="rect">
            <a:avLst/>
          </a:prstGeom>
          <a:solidFill>
            <a:srgbClr val="F9D7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Rectangle 6"/>
          <p:cNvSpPr/>
          <p:nvPr userDrawn="1"/>
        </p:nvSpPr>
        <p:spPr>
          <a:xfrm>
            <a:off x="0" y="6809743"/>
            <a:ext cx="12192000" cy="45719"/>
          </a:xfrm>
          <a:prstGeom prst="rect">
            <a:avLst/>
          </a:prstGeom>
          <a:solidFill>
            <a:srgbClr val="435E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7088779" y="1090800"/>
            <a:ext cx="4880237" cy="5105034"/>
          </a:xfrm>
          <a:noFill/>
        </p:spPr>
        <p:txBody>
          <a:bodyPr anchor="t">
            <a:normAutofit/>
          </a:bodyPr>
          <a:lstStyle>
            <a:lvl1pPr algn="l">
              <a:buFontTx/>
              <a:buNone/>
              <a:defRPr sz="21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tr-TR" dirty="0" smtClean="0"/>
              <a:t>İçeriğiniz için bu alanı yazabilirsiniz.</a:t>
            </a:r>
            <a:endParaRPr lang="tr-TR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239184" y="1090800"/>
            <a:ext cx="6570133" cy="464054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Görsel</a:t>
            </a:r>
            <a:endParaRPr lang="tr-TR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239184" y="5756564"/>
            <a:ext cx="6566801" cy="480586"/>
          </a:xfrm>
          <a:noFill/>
        </p:spPr>
        <p:txBody>
          <a:bodyPr>
            <a:noAutofit/>
          </a:bodyPr>
          <a:lstStyle>
            <a:lvl1pPr algn="l">
              <a:buFontTx/>
              <a:buNone/>
              <a:defRPr sz="1800" baseline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Görselin etiket bilgisini yazınız.</a:t>
            </a:r>
            <a:endParaRPr lang="tr-TR" dirty="0"/>
          </a:p>
        </p:txBody>
      </p:sp>
      <p:sp>
        <p:nvSpPr>
          <p:cNvPr id="18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11256723" y="6395541"/>
            <a:ext cx="948845" cy="365125"/>
          </a:xfrm>
          <a:prstGeom prst="rect">
            <a:avLst/>
          </a:prstGeom>
          <a:noFill/>
        </p:spPr>
        <p:txBody>
          <a:bodyPr/>
          <a:lstStyle>
            <a:lvl1pPr algn="l"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6AA186-9BDC-43F2-8CB7-BFB6CE2B9968}" type="slidenum">
              <a: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 Placeholder 5"/>
          <p:cNvSpPr>
            <a:spLocks noGrp="1" noChangeAspect="1"/>
          </p:cNvSpPr>
          <p:nvPr>
            <p:ph type="body" sz="quarter" idx="16" hasCustomPrompt="1"/>
          </p:nvPr>
        </p:nvSpPr>
        <p:spPr>
          <a:xfrm>
            <a:off x="240000" y="496801"/>
            <a:ext cx="10233600" cy="584775"/>
          </a:xfrm>
        </p:spPr>
        <p:txBody>
          <a:bodyPr anchor="b" anchorCtr="0">
            <a:spAutoFit/>
          </a:bodyPr>
          <a:lstStyle>
            <a:lvl1pPr algn="l">
              <a:lnSpc>
                <a:spcPct val="100000"/>
              </a:lnSpc>
              <a:defRPr sz="3200">
                <a:solidFill>
                  <a:srgbClr val="435E2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dirty="0" smtClean="0"/>
              <a:t>Başlık</a:t>
            </a:r>
            <a:endParaRPr lang="tr-TR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1080000"/>
            <a:ext cx="12192000" cy="0"/>
          </a:xfrm>
          <a:prstGeom prst="line">
            <a:avLst/>
          </a:prstGeom>
          <a:ln>
            <a:solidFill>
              <a:srgbClr val="F9D702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0" y="6317747"/>
            <a:ext cx="12192000" cy="0"/>
          </a:xfrm>
          <a:prstGeom prst="line">
            <a:avLst/>
          </a:prstGeom>
          <a:ln>
            <a:solidFill>
              <a:srgbClr val="F9D702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347108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90">
          <p15:clr>
            <a:srgbClr val="FBAE40"/>
          </p15:clr>
        </p15:guide>
        <p15:guide id="2" pos="567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aşlık +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Untitled-2-0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201" y="82550"/>
            <a:ext cx="1354667" cy="1016000"/>
          </a:xfrm>
          <a:prstGeom prst="rect">
            <a:avLst/>
          </a:prstGeom>
        </p:spPr>
      </p:pic>
      <p:sp>
        <p:nvSpPr>
          <p:cNvPr id="13" name="Rectangle 5"/>
          <p:cNvSpPr/>
          <p:nvPr userDrawn="1"/>
        </p:nvSpPr>
        <p:spPr>
          <a:xfrm>
            <a:off x="0" y="3"/>
            <a:ext cx="12192000" cy="45719"/>
          </a:xfrm>
          <a:prstGeom prst="rect">
            <a:avLst/>
          </a:prstGeom>
          <a:solidFill>
            <a:srgbClr val="F9D7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Rectangle 6"/>
          <p:cNvSpPr/>
          <p:nvPr userDrawn="1"/>
        </p:nvSpPr>
        <p:spPr>
          <a:xfrm>
            <a:off x="0" y="6809743"/>
            <a:ext cx="12192000" cy="45719"/>
          </a:xfrm>
          <a:prstGeom prst="rect">
            <a:avLst/>
          </a:prstGeom>
          <a:solidFill>
            <a:srgbClr val="435E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239183" y="1090801"/>
            <a:ext cx="11762316" cy="4619771"/>
          </a:xfrm>
        </p:spPr>
        <p:txBody>
          <a:bodyPr/>
          <a:lstStyle/>
          <a:p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239183" y="5756564"/>
            <a:ext cx="11762317" cy="480586"/>
          </a:xfrm>
          <a:noFill/>
        </p:spPr>
        <p:txBody>
          <a:bodyPr>
            <a:noAutofit/>
          </a:bodyPr>
          <a:lstStyle>
            <a:lvl1pPr algn="l">
              <a:buFontTx/>
              <a:buNone/>
              <a:defRPr sz="1800" baseline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Görselin etiket bilgisini yazınız.</a:t>
            </a:r>
            <a:endParaRPr lang="tr-TR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11256723" y="6395541"/>
            <a:ext cx="948845" cy="365125"/>
          </a:xfrm>
          <a:prstGeom prst="rect">
            <a:avLst/>
          </a:prstGeom>
          <a:noFill/>
        </p:spPr>
        <p:txBody>
          <a:bodyPr/>
          <a:lstStyle>
            <a:lvl1pPr algn="l"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6AA186-9BDC-43F2-8CB7-BFB6CE2B9968}" type="slidenum">
              <a: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 Placeholder 3"/>
          <p:cNvSpPr>
            <a:spLocks noGrp="1" noChangeAspect="1"/>
          </p:cNvSpPr>
          <p:nvPr>
            <p:ph type="body" sz="quarter" idx="16" hasCustomPrompt="1"/>
          </p:nvPr>
        </p:nvSpPr>
        <p:spPr>
          <a:xfrm>
            <a:off x="240000" y="496800"/>
            <a:ext cx="10233600" cy="583200"/>
          </a:xfrm>
        </p:spPr>
        <p:txBody>
          <a:bodyPr anchor="b" anchorCtr="0">
            <a:spAutoFit/>
          </a:bodyPr>
          <a:lstStyle>
            <a:lvl1pPr algn="l">
              <a:lnSpc>
                <a:spcPct val="100000"/>
              </a:lnSpc>
              <a:defRPr sz="3200">
                <a:solidFill>
                  <a:srgbClr val="435E2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dirty="0" smtClean="0"/>
              <a:t>Başlık</a:t>
            </a:r>
            <a:endParaRPr lang="tr-TR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1080000"/>
            <a:ext cx="12192000" cy="0"/>
          </a:xfrm>
          <a:prstGeom prst="line">
            <a:avLst/>
          </a:prstGeom>
          <a:ln>
            <a:solidFill>
              <a:srgbClr val="F9D702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0" y="6317747"/>
            <a:ext cx="12192000" cy="0"/>
          </a:xfrm>
          <a:prstGeom prst="line">
            <a:avLst/>
          </a:prstGeom>
          <a:ln>
            <a:solidFill>
              <a:srgbClr val="F9D702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554038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90">
          <p15:clr>
            <a:srgbClr val="FBAE40"/>
          </p15:clr>
        </p15:guide>
        <p15:guide id="2" pos="567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F63A3B-78C7-47BE-AE5E-E10140E04643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4224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F63A3B-78C7-47BE-AE5E-E10140E04643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4343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F63A3B-78C7-47BE-AE5E-E10140E04643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146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F63A3B-78C7-47BE-AE5E-E10140E04643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5124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F63A3B-78C7-47BE-AE5E-E10140E04643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7615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F63A3B-78C7-47BE-AE5E-E10140E04643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654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F63A3B-78C7-47BE-AE5E-E10140E04643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7713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F63A3B-78C7-47BE-AE5E-E10140E04643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3838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F63A3B-78C7-47BE-AE5E-E10140E04643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5360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677" r:id="rId12"/>
    <p:sldLayoutId id="2147483678" r:id="rId13"/>
    <p:sldLayoutId id="2147483679" r:id="rId14"/>
    <p:sldLayoutId id="2147483680" r:id="rId15"/>
    <p:sldLayoutId id="2147483681" r:id="rId16"/>
    <p:sldLayoutId id="2147483682" r:id="rId17"/>
    <p:sldLayoutId id="2147483683" r:id="rId1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400" b="1" i="1"/>
              <a:t>Engele Neden Olan Etmenler</a:t>
            </a:r>
            <a:endParaRPr lang="tr-TR" sz="4400" b="1" i="1" dirty="0">
              <a:solidFill>
                <a:schemeClr val="tx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6739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Yer Tutucusu"/>
          <p:cNvSpPr>
            <a:spLocks noGrp="1"/>
          </p:cNvSpPr>
          <p:nvPr>
            <p:ph type="body" sz="quarter" idx="4294967295"/>
          </p:nvPr>
        </p:nvSpPr>
        <p:spPr>
          <a:xfrm>
            <a:off x="3386138" y="1090613"/>
            <a:ext cx="8805862" cy="5159375"/>
          </a:xfrm>
        </p:spPr>
        <p:txBody>
          <a:bodyPr>
            <a:normAutofit/>
          </a:bodyPr>
          <a:lstStyle/>
          <a:p>
            <a:r>
              <a:rPr lang="tr-TR" sz="3200" dirty="0" smtClean="0"/>
              <a:t>E</a:t>
            </a:r>
            <a:r>
              <a:rPr sz="3200" dirty="0" err="1" smtClean="0"/>
              <a:t>ngelli</a:t>
            </a:r>
            <a:r>
              <a:rPr sz="3200" dirty="0" smtClean="0"/>
              <a:t> </a:t>
            </a:r>
            <a:r>
              <a:rPr sz="3200" dirty="0" err="1"/>
              <a:t>olmanın</a:t>
            </a:r>
            <a:r>
              <a:rPr sz="3200" dirty="0"/>
              <a:t> </a:t>
            </a:r>
            <a:r>
              <a:rPr sz="3200" dirty="0" err="1"/>
              <a:t>nedenleri</a:t>
            </a:r>
            <a:r>
              <a:rPr sz="3200" dirty="0"/>
              <a:t> </a:t>
            </a:r>
            <a:endParaRPr lang="tr-TR" sz="3200" dirty="0" smtClean="0"/>
          </a:p>
          <a:p>
            <a:r>
              <a:rPr sz="3200" dirty="0" err="1" smtClean="0"/>
              <a:t>doğum</a:t>
            </a:r>
            <a:r>
              <a:rPr sz="3200" dirty="0" smtClean="0"/>
              <a:t> </a:t>
            </a:r>
            <a:r>
              <a:rPr sz="3200" dirty="0" err="1"/>
              <a:t>öncesi</a:t>
            </a:r>
            <a:r>
              <a:rPr sz="3200" dirty="0" smtClean="0"/>
              <a:t>,</a:t>
            </a:r>
            <a:endParaRPr lang="tr-TR" sz="3200" dirty="0" smtClean="0"/>
          </a:p>
          <a:p>
            <a:r>
              <a:rPr sz="3200" dirty="0" smtClean="0"/>
              <a:t> </a:t>
            </a:r>
            <a:r>
              <a:rPr sz="3200" dirty="0" err="1"/>
              <a:t>doğum</a:t>
            </a:r>
            <a:r>
              <a:rPr sz="3200" dirty="0"/>
              <a:t> </a:t>
            </a:r>
            <a:r>
              <a:rPr sz="3200" dirty="0" err="1"/>
              <a:t>anı</a:t>
            </a:r>
            <a:r>
              <a:rPr sz="3200" dirty="0"/>
              <a:t> </a:t>
            </a:r>
            <a:r>
              <a:rPr sz="3200" dirty="0" err="1" smtClean="0"/>
              <a:t>ve</a:t>
            </a:r>
            <a:endParaRPr lang="tr-TR" sz="3200" dirty="0" smtClean="0"/>
          </a:p>
          <a:p>
            <a:r>
              <a:rPr sz="3200" dirty="0" smtClean="0"/>
              <a:t> </a:t>
            </a:r>
            <a:r>
              <a:rPr sz="3200" dirty="0" err="1"/>
              <a:t>doğum</a:t>
            </a:r>
            <a:r>
              <a:rPr sz="3200" dirty="0"/>
              <a:t> </a:t>
            </a:r>
            <a:r>
              <a:rPr sz="3200" dirty="0" err="1"/>
              <a:t>sonrası</a:t>
            </a:r>
            <a:r>
              <a:rPr sz="3200" dirty="0"/>
              <a:t> </a:t>
            </a:r>
            <a:r>
              <a:rPr sz="3200" dirty="0" err="1"/>
              <a:t>olmak</a:t>
            </a:r>
            <a:r>
              <a:rPr sz="3200" dirty="0"/>
              <a:t> </a:t>
            </a:r>
            <a:r>
              <a:rPr sz="3200" dirty="0" err="1"/>
              <a:t>üzere</a:t>
            </a:r>
            <a:r>
              <a:rPr sz="3200" dirty="0"/>
              <a:t> </a:t>
            </a:r>
            <a:r>
              <a:rPr sz="3200" dirty="0" err="1"/>
              <a:t>üç</a:t>
            </a:r>
            <a:r>
              <a:rPr sz="3200" dirty="0"/>
              <a:t> </a:t>
            </a:r>
            <a:r>
              <a:rPr sz="3200" dirty="0" err="1"/>
              <a:t>grupta</a:t>
            </a:r>
            <a:r>
              <a:rPr sz="3200" dirty="0"/>
              <a:t> </a:t>
            </a:r>
            <a:r>
              <a:rPr sz="3200" dirty="0" err="1"/>
              <a:t>ele</a:t>
            </a:r>
            <a:r>
              <a:rPr sz="3200" dirty="0"/>
              <a:t> </a:t>
            </a:r>
            <a:r>
              <a:rPr sz="3200" dirty="0" err="1"/>
              <a:t>alınmaktadır</a:t>
            </a:r>
            <a:r>
              <a:rPr sz="3200" dirty="0"/>
              <a:t>.</a:t>
            </a:r>
            <a:endParaRPr sz="3200" i="1" dirty="0"/>
          </a:p>
          <a:p>
            <a:endParaRPr lang="tr-TR" sz="3200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quarter" idx="4294967295"/>
          </p:nvPr>
        </p:nvSpPr>
        <p:spPr>
          <a:xfrm>
            <a:off x="0" y="496888"/>
            <a:ext cx="7675563" cy="582612"/>
          </a:xfrm>
        </p:spPr>
        <p:txBody>
          <a:bodyPr/>
          <a:lstStyle/>
          <a:p>
            <a:r>
              <a:rPr lang="tr-TR" dirty="0" smtClean="0"/>
              <a:t>Engelli Olma Nedenleri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5729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Yer Tutucusu"/>
          <p:cNvSpPr>
            <a:spLocks noGrp="1"/>
          </p:cNvSpPr>
          <p:nvPr>
            <p:ph type="body" sz="quarter" idx="4294967295"/>
          </p:nvPr>
        </p:nvSpPr>
        <p:spPr>
          <a:xfrm>
            <a:off x="3036888" y="804863"/>
            <a:ext cx="9155112" cy="5705475"/>
          </a:xfrm>
        </p:spPr>
        <p:txBody>
          <a:bodyPr>
            <a:noAutofit/>
          </a:bodyPr>
          <a:lstStyle/>
          <a:p>
            <a:r>
              <a:rPr sz="2000" dirty="0" err="1"/>
              <a:t>Annenin</a:t>
            </a:r>
            <a:r>
              <a:rPr sz="2000" dirty="0"/>
              <a:t> </a:t>
            </a:r>
            <a:r>
              <a:rPr sz="2000" dirty="0" err="1"/>
              <a:t>doğum</a:t>
            </a:r>
            <a:r>
              <a:rPr sz="2000" dirty="0"/>
              <a:t> </a:t>
            </a:r>
            <a:r>
              <a:rPr sz="2000" dirty="0" err="1"/>
              <a:t>öncesinde</a:t>
            </a:r>
            <a:r>
              <a:rPr sz="2000" dirty="0"/>
              <a:t> </a:t>
            </a:r>
            <a:r>
              <a:rPr sz="2000" dirty="0" err="1"/>
              <a:t>geçirmiş</a:t>
            </a:r>
            <a:r>
              <a:rPr sz="2000" dirty="0"/>
              <a:t> </a:t>
            </a:r>
            <a:r>
              <a:rPr sz="2000" dirty="0" err="1"/>
              <a:t>olduğu</a:t>
            </a:r>
            <a:r>
              <a:rPr sz="2000" dirty="0"/>
              <a:t> </a:t>
            </a:r>
            <a:r>
              <a:rPr sz="2000" dirty="0" err="1"/>
              <a:t>hastalıklar</a:t>
            </a:r>
            <a:r>
              <a:rPr sz="2000" dirty="0"/>
              <a:t> (</a:t>
            </a:r>
            <a:r>
              <a:rPr sz="2000" dirty="0" err="1"/>
              <a:t>özellikle</a:t>
            </a:r>
            <a:r>
              <a:rPr sz="2000" dirty="0"/>
              <a:t> </a:t>
            </a:r>
            <a:r>
              <a:rPr sz="2000" dirty="0" err="1"/>
              <a:t>hamileliğin</a:t>
            </a:r>
            <a:r>
              <a:rPr sz="2000" dirty="0"/>
              <a:t> ilk </a:t>
            </a:r>
            <a:r>
              <a:rPr sz="2000" dirty="0" err="1"/>
              <a:t>üç</a:t>
            </a:r>
            <a:r>
              <a:rPr sz="2000" dirty="0"/>
              <a:t> </a:t>
            </a:r>
            <a:r>
              <a:rPr sz="2000" dirty="0" err="1"/>
              <a:t>ayında</a:t>
            </a:r>
            <a:r>
              <a:rPr sz="2000" dirty="0"/>
              <a:t> </a:t>
            </a:r>
            <a:r>
              <a:rPr sz="2000" dirty="0" err="1"/>
              <a:t>geçirilen</a:t>
            </a:r>
            <a:r>
              <a:rPr sz="2000" dirty="0"/>
              <a:t> </a:t>
            </a:r>
            <a:r>
              <a:rPr sz="2000" dirty="0" err="1"/>
              <a:t>kızamıkçık</a:t>
            </a:r>
            <a:r>
              <a:rPr sz="2000" dirty="0"/>
              <a:t>, </a:t>
            </a:r>
            <a:r>
              <a:rPr sz="2000" dirty="0" err="1"/>
              <a:t>frengi</a:t>
            </a:r>
            <a:r>
              <a:rPr sz="2000" dirty="0"/>
              <a:t>, </a:t>
            </a:r>
            <a:r>
              <a:rPr sz="2000" dirty="0" err="1"/>
              <a:t>toksoplazma</a:t>
            </a:r>
            <a:r>
              <a:rPr sz="2000" dirty="0"/>
              <a:t> </a:t>
            </a:r>
            <a:r>
              <a:rPr sz="2000" dirty="0" err="1"/>
              <a:t>gibi</a:t>
            </a:r>
            <a:r>
              <a:rPr sz="2000" dirty="0"/>
              <a:t>), </a:t>
            </a:r>
            <a:r>
              <a:rPr sz="2000" dirty="0" err="1"/>
              <a:t>annenin</a:t>
            </a:r>
            <a:r>
              <a:rPr sz="2000" dirty="0"/>
              <a:t> </a:t>
            </a:r>
            <a:r>
              <a:rPr sz="2000" dirty="0" err="1"/>
              <a:t>yaşı</a:t>
            </a:r>
            <a:r>
              <a:rPr sz="2000" dirty="0" smtClean="0"/>
              <a:t>,</a:t>
            </a:r>
            <a:endParaRPr lang="tr-TR" sz="2000" dirty="0" smtClean="0"/>
          </a:p>
          <a:p>
            <a:r>
              <a:rPr sz="2000" dirty="0" err="1" smtClean="0"/>
              <a:t>beslenmesi</a:t>
            </a:r>
            <a:r>
              <a:rPr sz="2000" dirty="0"/>
              <a:t>, </a:t>
            </a:r>
            <a:endParaRPr lang="tr-TR" sz="2000" dirty="0" smtClean="0"/>
          </a:p>
          <a:p>
            <a:r>
              <a:rPr sz="2000" dirty="0" err="1" smtClean="0"/>
              <a:t>hamilelikte</a:t>
            </a:r>
            <a:r>
              <a:rPr sz="2000" dirty="0" smtClean="0"/>
              <a:t> </a:t>
            </a:r>
            <a:r>
              <a:rPr sz="2000" dirty="0" err="1"/>
              <a:t>kullanılan</a:t>
            </a:r>
            <a:r>
              <a:rPr sz="2000" dirty="0"/>
              <a:t> </a:t>
            </a:r>
            <a:r>
              <a:rPr sz="2000" dirty="0" err="1"/>
              <a:t>ilaçlar</a:t>
            </a:r>
            <a:r>
              <a:rPr sz="2000" dirty="0" smtClean="0"/>
              <a:t>,</a:t>
            </a:r>
            <a:endParaRPr lang="tr-TR" sz="2000" dirty="0" smtClean="0"/>
          </a:p>
          <a:p>
            <a:r>
              <a:rPr sz="2000" dirty="0" err="1" smtClean="0"/>
              <a:t>annenin</a:t>
            </a:r>
            <a:r>
              <a:rPr sz="2000" dirty="0" smtClean="0"/>
              <a:t> </a:t>
            </a:r>
            <a:r>
              <a:rPr sz="2000" dirty="0" err="1"/>
              <a:t>sigara,alkol</a:t>
            </a:r>
            <a:r>
              <a:rPr sz="2000" dirty="0"/>
              <a:t> </a:t>
            </a:r>
            <a:r>
              <a:rPr sz="2000" dirty="0" err="1"/>
              <a:t>ve</a:t>
            </a:r>
            <a:r>
              <a:rPr sz="2000" dirty="0"/>
              <a:t> </a:t>
            </a:r>
            <a:r>
              <a:rPr sz="2000" dirty="0" err="1"/>
              <a:t>uyuşturucu</a:t>
            </a:r>
            <a:r>
              <a:rPr sz="2000" dirty="0"/>
              <a:t> </a:t>
            </a:r>
            <a:r>
              <a:rPr sz="2000" dirty="0" err="1"/>
              <a:t>maddeleri</a:t>
            </a:r>
            <a:r>
              <a:rPr sz="2000" dirty="0"/>
              <a:t> </a:t>
            </a:r>
            <a:r>
              <a:rPr sz="2000" dirty="0" err="1"/>
              <a:t>kullanması</a:t>
            </a:r>
            <a:r>
              <a:rPr sz="2000" dirty="0" smtClean="0"/>
              <a:t>,</a:t>
            </a:r>
            <a:endParaRPr lang="tr-TR" sz="2000" dirty="0" smtClean="0"/>
          </a:p>
          <a:p>
            <a:r>
              <a:rPr sz="2000" dirty="0" smtClean="0"/>
              <a:t> </a:t>
            </a:r>
            <a:r>
              <a:rPr sz="2000" dirty="0" err="1"/>
              <a:t>annenin</a:t>
            </a:r>
            <a:r>
              <a:rPr sz="2000" dirty="0"/>
              <a:t> </a:t>
            </a:r>
            <a:r>
              <a:rPr sz="2000" dirty="0" err="1"/>
              <a:t>radyasyona</a:t>
            </a:r>
            <a:r>
              <a:rPr sz="2000" dirty="0"/>
              <a:t> </a:t>
            </a:r>
            <a:r>
              <a:rPr sz="2000" dirty="0" err="1"/>
              <a:t>maruz</a:t>
            </a:r>
            <a:r>
              <a:rPr sz="2000" dirty="0"/>
              <a:t> </a:t>
            </a:r>
            <a:r>
              <a:rPr sz="2000" dirty="0" err="1"/>
              <a:t>kalması</a:t>
            </a:r>
            <a:r>
              <a:rPr sz="2000" dirty="0" smtClean="0"/>
              <a:t>,</a:t>
            </a:r>
            <a:endParaRPr lang="tr-TR" sz="2000" dirty="0" smtClean="0"/>
          </a:p>
          <a:p>
            <a:r>
              <a:rPr sz="2000" dirty="0" smtClean="0"/>
              <a:t> </a:t>
            </a:r>
            <a:r>
              <a:rPr sz="2000" dirty="0" err="1"/>
              <a:t>annenin</a:t>
            </a:r>
            <a:r>
              <a:rPr sz="2000" dirty="0"/>
              <a:t> </a:t>
            </a:r>
            <a:r>
              <a:rPr sz="2000" dirty="0" err="1"/>
              <a:t>yaşadığı</a:t>
            </a:r>
            <a:r>
              <a:rPr sz="2000" dirty="0"/>
              <a:t> </a:t>
            </a:r>
            <a:r>
              <a:rPr sz="2000" dirty="0" err="1"/>
              <a:t>psikolojik</a:t>
            </a:r>
            <a:r>
              <a:rPr sz="2000" dirty="0"/>
              <a:t> </a:t>
            </a:r>
            <a:r>
              <a:rPr sz="2000" dirty="0" err="1"/>
              <a:t>sorunlar</a:t>
            </a:r>
            <a:r>
              <a:rPr sz="2000" dirty="0" smtClean="0"/>
              <a:t>,</a:t>
            </a:r>
            <a:endParaRPr lang="tr-TR" sz="2000" dirty="0" smtClean="0"/>
          </a:p>
          <a:p>
            <a:r>
              <a:rPr sz="2000" dirty="0" smtClean="0"/>
              <a:t> </a:t>
            </a:r>
            <a:r>
              <a:rPr sz="2000" dirty="0" err="1"/>
              <a:t>akraba</a:t>
            </a:r>
            <a:r>
              <a:rPr sz="2000" dirty="0"/>
              <a:t> </a:t>
            </a:r>
            <a:r>
              <a:rPr sz="2000" dirty="0" err="1"/>
              <a:t>evlilikleri</a:t>
            </a:r>
            <a:r>
              <a:rPr sz="2000" dirty="0"/>
              <a:t>, </a:t>
            </a:r>
            <a:endParaRPr lang="tr-TR" sz="2000" dirty="0" smtClean="0"/>
          </a:p>
          <a:p>
            <a:r>
              <a:rPr sz="2000" dirty="0" err="1" smtClean="0"/>
              <a:t>annenin</a:t>
            </a:r>
            <a:r>
              <a:rPr sz="2000" dirty="0" smtClean="0"/>
              <a:t> </a:t>
            </a:r>
            <a:r>
              <a:rPr sz="2000" dirty="0" err="1"/>
              <a:t>geçirdiği</a:t>
            </a:r>
            <a:r>
              <a:rPr sz="2000" dirty="0"/>
              <a:t> </a:t>
            </a:r>
            <a:r>
              <a:rPr sz="2000" dirty="0" err="1"/>
              <a:t>kazalar</a:t>
            </a:r>
            <a:r>
              <a:rPr sz="2000" dirty="0"/>
              <a:t>, </a:t>
            </a:r>
            <a:r>
              <a:rPr sz="2000" dirty="0" err="1"/>
              <a:t>travmalar</a:t>
            </a:r>
            <a:r>
              <a:rPr sz="2000" dirty="0" smtClean="0"/>
              <a:t>,</a:t>
            </a:r>
            <a:endParaRPr lang="tr-TR" sz="2000" dirty="0" smtClean="0"/>
          </a:p>
          <a:p>
            <a:r>
              <a:rPr sz="2000" dirty="0" smtClean="0"/>
              <a:t> </a:t>
            </a:r>
            <a:r>
              <a:rPr sz="2000" dirty="0" err="1"/>
              <a:t>anne-çocuk</a:t>
            </a:r>
            <a:r>
              <a:rPr sz="2000" dirty="0"/>
              <a:t> </a:t>
            </a:r>
            <a:r>
              <a:rPr sz="2000" dirty="0" err="1"/>
              <a:t>arasındaki</a:t>
            </a:r>
            <a:r>
              <a:rPr sz="2000" dirty="0"/>
              <a:t> </a:t>
            </a:r>
            <a:r>
              <a:rPr sz="2000" dirty="0" err="1"/>
              <a:t>kan</a:t>
            </a:r>
            <a:r>
              <a:rPr sz="2000" dirty="0"/>
              <a:t> </a:t>
            </a:r>
            <a:r>
              <a:rPr sz="2000" dirty="0" err="1"/>
              <a:t>uyuşmazlığı</a:t>
            </a:r>
            <a:r>
              <a:rPr sz="2000" dirty="0" smtClean="0"/>
              <a:t>,</a:t>
            </a:r>
            <a:endParaRPr lang="tr-TR" sz="2000" dirty="0" smtClean="0"/>
          </a:p>
          <a:p>
            <a:r>
              <a:rPr sz="2000" dirty="0" smtClean="0"/>
              <a:t> </a:t>
            </a:r>
            <a:r>
              <a:rPr sz="2000" dirty="0" err="1"/>
              <a:t>kalıtsal</a:t>
            </a:r>
            <a:r>
              <a:rPr sz="2000" dirty="0"/>
              <a:t> </a:t>
            </a:r>
            <a:r>
              <a:rPr sz="2000" dirty="0" err="1"/>
              <a:t>olarak</a:t>
            </a:r>
            <a:r>
              <a:rPr sz="2000" dirty="0"/>
              <a:t> </a:t>
            </a:r>
            <a:r>
              <a:rPr sz="2000" dirty="0" err="1"/>
              <a:t>aileden</a:t>
            </a:r>
            <a:r>
              <a:rPr sz="2000" dirty="0"/>
              <a:t> </a:t>
            </a:r>
            <a:r>
              <a:rPr sz="2000" dirty="0" err="1"/>
              <a:t>geçen</a:t>
            </a:r>
            <a:r>
              <a:rPr sz="2000" dirty="0"/>
              <a:t> </a:t>
            </a:r>
            <a:r>
              <a:rPr sz="2000" dirty="0" err="1" smtClean="0"/>
              <a:t>özellikler</a:t>
            </a:r>
            <a:r>
              <a:rPr lang="tr-TR" sz="2000" dirty="0" smtClean="0"/>
              <a:t> </a:t>
            </a:r>
            <a:r>
              <a:rPr lang="tr-TR" sz="2000" dirty="0" err="1" smtClean="0"/>
              <a:t>v.b</a:t>
            </a:r>
            <a:r>
              <a:rPr lang="tr-TR" sz="2000" dirty="0" smtClean="0"/>
              <a:t>.</a:t>
            </a:r>
          </a:p>
          <a:p>
            <a:r>
              <a:rPr sz="2000" dirty="0" smtClean="0"/>
              <a:t> </a:t>
            </a:r>
            <a:r>
              <a:rPr sz="2000" dirty="0" err="1"/>
              <a:t>doğum</a:t>
            </a:r>
            <a:r>
              <a:rPr sz="2000" dirty="0"/>
              <a:t> </a:t>
            </a:r>
            <a:r>
              <a:rPr sz="2000" dirty="0" err="1"/>
              <a:t>öncesi</a:t>
            </a:r>
            <a:r>
              <a:rPr sz="2000" dirty="0"/>
              <a:t> </a:t>
            </a:r>
            <a:r>
              <a:rPr sz="2000" dirty="0" err="1"/>
              <a:t>nedenler</a:t>
            </a:r>
            <a:r>
              <a:rPr sz="2000" dirty="0"/>
              <a:t> </a:t>
            </a:r>
            <a:r>
              <a:rPr sz="2000" dirty="0" err="1"/>
              <a:t>arasında</a:t>
            </a:r>
            <a:r>
              <a:rPr sz="2000" dirty="0"/>
              <a:t> </a:t>
            </a:r>
            <a:r>
              <a:rPr sz="2000" dirty="0" err="1"/>
              <a:t>yer</a:t>
            </a:r>
            <a:r>
              <a:rPr sz="2000" dirty="0"/>
              <a:t> </a:t>
            </a:r>
            <a:r>
              <a:rPr sz="2000" dirty="0" err="1"/>
              <a:t>almaktadır</a:t>
            </a:r>
            <a:r>
              <a:rPr sz="2000" dirty="0"/>
              <a:t> </a:t>
            </a:r>
            <a:endParaRPr lang="tr-TR" sz="2000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quarter" idx="4294967295"/>
          </p:nvPr>
        </p:nvSpPr>
        <p:spPr>
          <a:xfrm>
            <a:off x="0" y="496888"/>
            <a:ext cx="7675563" cy="584200"/>
          </a:xfrm>
        </p:spPr>
        <p:txBody>
          <a:bodyPr/>
          <a:lstStyle/>
          <a:p>
            <a:r>
              <a:rPr lang="tr-TR" b="1" dirty="0" smtClean="0"/>
              <a:t>Doğum Öncesi Nedenler</a:t>
            </a:r>
          </a:p>
        </p:txBody>
      </p:sp>
    </p:spTree>
    <p:extLst>
      <p:ext uri="{BB962C8B-B14F-4D97-AF65-F5344CB8AC3E}">
        <p14:creationId xmlns:p14="http://schemas.microsoft.com/office/powerpoint/2010/main" val="2214923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Yer Tutucusu"/>
          <p:cNvSpPr>
            <a:spLocks noGrp="1"/>
          </p:cNvSpPr>
          <p:nvPr>
            <p:ph type="body" sz="quarter" idx="4294967295"/>
          </p:nvPr>
        </p:nvSpPr>
        <p:spPr>
          <a:xfrm>
            <a:off x="3386138" y="1090613"/>
            <a:ext cx="8805862" cy="5159375"/>
          </a:xfrm>
        </p:spPr>
        <p:txBody>
          <a:bodyPr>
            <a:normAutofit/>
          </a:bodyPr>
          <a:lstStyle/>
          <a:p>
            <a:r>
              <a:rPr sz="2800" dirty="0" err="1"/>
              <a:t>Doğum</a:t>
            </a:r>
            <a:r>
              <a:rPr sz="2800" dirty="0"/>
              <a:t> </a:t>
            </a:r>
            <a:r>
              <a:rPr sz="2800" dirty="0" err="1" smtClean="0"/>
              <a:t>sırasında</a:t>
            </a:r>
            <a:endParaRPr lang="tr-TR" sz="2800" dirty="0" smtClean="0"/>
          </a:p>
          <a:p>
            <a:r>
              <a:rPr sz="2800" dirty="0" smtClean="0"/>
              <a:t> </a:t>
            </a:r>
            <a:r>
              <a:rPr sz="2800" dirty="0" err="1"/>
              <a:t>bebeğin</a:t>
            </a:r>
            <a:r>
              <a:rPr sz="2800" dirty="0"/>
              <a:t> </a:t>
            </a:r>
            <a:r>
              <a:rPr sz="2800" dirty="0" err="1"/>
              <a:t>başına</a:t>
            </a:r>
            <a:r>
              <a:rPr sz="2800" dirty="0"/>
              <a:t> </a:t>
            </a:r>
            <a:r>
              <a:rPr sz="2800" dirty="0" err="1"/>
              <a:t>uygulanan</a:t>
            </a:r>
            <a:r>
              <a:rPr sz="2800" dirty="0"/>
              <a:t> </a:t>
            </a:r>
            <a:r>
              <a:rPr sz="2800" dirty="0" err="1"/>
              <a:t>basınç</a:t>
            </a:r>
            <a:r>
              <a:rPr sz="2800" dirty="0"/>
              <a:t> </a:t>
            </a:r>
            <a:r>
              <a:rPr sz="2800" dirty="0" err="1"/>
              <a:t>ve</a:t>
            </a:r>
            <a:r>
              <a:rPr sz="2800" dirty="0"/>
              <a:t> </a:t>
            </a:r>
            <a:r>
              <a:rPr sz="2800" dirty="0" err="1"/>
              <a:t>bebeğin</a:t>
            </a:r>
            <a:r>
              <a:rPr sz="2800" dirty="0"/>
              <a:t> </a:t>
            </a:r>
            <a:r>
              <a:rPr sz="2800" dirty="0" err="1"/>
              <a:t>doğum</a:t>
            </a:r>
            <a:r>
              <a:rPr sz="2800" dirty="0"/>
              <a:t> </a:t>
            </a:r>
            <a:r>
              <a:rPr sz="2800" dirty="0" err="1"/>
              <a:t>kanalında</a:t>
            </a:r>
            <a:r>
              <a:rPr sz="2800" dirty="0"/>
              <a:t> </a:t>
            </a:r>
            <a:r>
              <a:rPr sz="2800" dirty="0" err="1"/>
              <a:t>uzun</a:t>
            </a:r>
            <a:r>
              <a:rPr sz="2800" dirty="0"/>
              <a:t> </a:t>
            </a:r>
            <a:r>
              <a:rPr sz="2800" dirty="0" err="1"/>
              <a:t>süre</a:t>
            </a:r>
            <a:r>
              <a:rPr sz="2800" dirty="0"/>
              <a:t> </a:t>
            </a:r>
            <a:r>
              <a:rPr sz="2800" dirty="0" err="1"/>
              <a:t>kalması</a:t>
            </a:r>
            <a:r>
              <a:rPr sz="2800" dirty="0"/>
              <a:t> </a:t>
            </a:r>
            <a:r>
              <a:rPr sz="2800" dirty="0" err="1"/>
              <a:t>nedeniyle</a:t>
            </a:r>
            <a:r>
              <a:rPr sz="2800" dirty="0"/>
              <a:t> </a:t>
            </a:r>
            <a:r>
              <a:rPr sz="2800" dirty="0" err="1"/>
              <a:t>bebeğin</a:t>
            </a:r>
            <a:r>
              <a:rPr sz="2800" dirty="0"/>
              <a:t> </a:t>
            </a:r>
            <a:r>
              <a:rPr sz="2800" dirty="0" err="1"/>
              <a:t>beynine</a:t>
            </a:r>
            <a:r>
              <a:rPr sz="2800" dirty="0"/>
              <a:t> </a:t>
            </a:r>
            <a:r>
              <a:rPr sz="2800" dirty="0" err="1"/>
              <a:t>yeterince</a:t>
            </a:r>
            <a:r>
              <a:rPr sz="2800" dirty="0"/>
              <a:t> </a:t>
            </a:r>
            <a:r>
              <a:rPr sz="2800" dirty="0" err="1"/>
              <a:t>oksijen</a:t>
            </a:r>
            <a:r>
              <a:rPr sz="2800" dirty="0"/>
              <a:t> </a:t>
            </a:r>
            <a:r>
              <a:rPr sz="2800" dirty="0" err="1"/>
              <a:t>gitmemesi</a:t>
            </a:r>
            <a:r>
              <a:rPr sz="2800" dirty="0" smtClean="0"/>
              <a:t>,</a:t>
            </a:r>
            <a:endParaRPr lang="tr-TR" sz="2800" dirty="0" smtClean="0"/>
          </a:p>
          <a:p>
            <a:r>
              <a:rPr sz="2800" dirty="0" smtClean="0"/>
              <a:t> </a:t>
            </a:r>
            <a:r>
              <a:rPr sz="2800" dirty="0" err="1"/>
              <a:t>doğumun</a:t>
            </a:r>
            <a:r>
              <a:rPr sz="2800" dirty="0"/>
              <a:t> </a:t>
            </a:r>
            <a:r>
              <a:rPr sz="2800" dirty="0" err="1"/>
              <a:t>steril</a:t>
            </a:r>
            <a:r>
              <a:rPr sz="2800" dirty="0"/>
              <a:t> </a:t>
            </a:r>
            <a:r>
              <a:rPr sz="2800" dirty="0" err="1"/>
              <a:t>olmayan</a:t>
            </a:r>
            <a:r>
              <a:rPr sz="2800" dirty="0"/>
              <a:t> </a:t>
            </a:r>
            <a:r>
              <a:rPr sz="2800" dirty="0" err="1"/>
              <a:t>ortamlarda</a:t>
            </a:r>
            <a:r>
              <a:rPr sz="2800" dirty="0"/>
              <a:t> </a:t>
            </a:r>
            <a:r>
              <a:rPr sz="2800" dirty="0" err="1"/>
              <a:t>yapılması</a:t>
            </a:r>
            <a:r>
              <a:rPr sz="2800" dirty="0" smtClean="0"/>
              <a:t>,</a:t>
            </a:r>
            <a:endParaRPr lang="tr-TR" sz="2800" dirty="0" smtClean="0"/>
          </a:p>
          <a:p>
            <a:r>
              <a:rPr sz="2800" dirty="0" smtClean="0"/>
              <a:t> </a:t>
            </a:r>
            <a:r>
              <a:rPr sz="2800" dirty="0" err="1"/>
              <a:t>doğum</a:t>
            </a:r>
            <a:r>
              <a:rPr sz="2800" dirty="0"/>
              <a:t> </a:t>
            </a:r>
            <a:r>
              <a:rPr sz="2800" dirty="0" err="1"/>
              <a:t>sırasında</a:t>
            </a:r>
            <a:r>
              <a:rPr sz="2800" dirty="0"/>
              <a:t> </a:t>
            </a:r>
            <a:r>
              <a:rPr sz="2800" dirty="0" err="1"/>
              <a:t>vakum</a:t>
            </a:r>
            <a:r>
              <a:rPr sz="2800" dirty="0"/>
              <a:t>, </a:t>
            </a:r>
            <a:r>
              <a:rPr sz="2800" dirty="0" err="1"/>
              <a:t>forseps</a:t>
            </a:r>
            <a:r>
              <a:rPr sz="2800" dirty="0"/>
              <a:t> </a:t>
            </a:r>
            <a:r>
              <a:rPr sz="2800" dirty="0" err="1"/>
              <a:t>gibi</a:t>
            </a:r>
            <a:r>
              <a:rPr sz="2800" dirty="0"/>
              <a:t> </a:t>
            </a:r>
            <a:r>
              <a:rPr sz="2800" dirty="0" err="1"/>
              <a:t>aletlerin</a:t>
            </a:r>
            <a:r>
              <a:rPr sz="2800" dirty="0"/>
              <a:t> </a:t>
            </a:r>
            <a:r>
              <a:rPr sz="2800" dirty="0" err="1"/>
              <a:t>uzman</a:t>
            </a:r>
            <a:r>
              <a:rPr sz="2800" dirty="0"/>
              <a:t> </a:t>
            </a:r>
            <a:r>
              <a:rPr sz="2800" dirty="0" err="1"/>
              <a:t>olmayan</a:t>
            </a:r>
            <a:r>
              <a:rPr sz="2800" dirty="0"/>
              <a:t> </a:t>
            </a:r>
            <a:r>
              <a:rPr sz="2800" dirty="0" err="1"/>
              <a:t>kişiler</a:t>
            </a:r>
            <a:r>
              <a:rPr sz="2800" dirty="0"/>
              <a:t> </a:t>
            </a:r>
            <a:r>
              <a:rPr sz="2800" dirty="0" err="1"/>
              <a:t>tarafından</a:t>
            </a:r>
            <a:r>
              <a:rPr sz="2800" dirty="0"/>
              <a:t> </a:t>
            </a:r>
            <a:r>
              <a:rPr sz="2800" dirty="0" err="1" smtClean="0"/>
              <a:t>kullanılması</a:t>
            </a:r>
            <a:endParaRPr lang="tr-TR" sz="2800" dirty="0" smtClean="0"/>
          </a:p>
          <a:p>
            <a:r>
              <a:rPr sz="2800" dirty="0" smtClean="0"/>
              <a:t> </a:t>
            </a:r>
            <a:r>
              <a:rPr sz="2800" dirty="0" err="1"/>
              <a:t>bebeğin</a:t>
            </a:r>
            <a:r>
              <a:rPr sz="2800" dirty="0"/>
              <a:t> </a:t>
            </a:r>
            <a:r>
              <a:rPr sz="2800" dirty="0" err="1"/>
              <a:t>boynuna</a:t>
            </a:r>
            <a:r>
              <a:rPr sz="2800" dirty="0"/>
              <a:t> </a:t>
            </a:r>
            <a:r>
              <a:rPr sz="2800" dirty="0" err="1"/>
              <a:t>kordon</a:t>
            </a:r>
            <a:r>
              <a:rPr sz="2800" dirty="0"/>
              <a:t> </a:t>
            </a:r>
            <a:r>
              <a:rPr sz="2800" dirty="0" err="1"/>
              <a:t>dolanması</a:t>
            </a:r>
            <a:r>
              <a:rPr sz="2800" dirty="0" smtClean="0"/>
              <a:t>,</a:t>
            </a:r>
            <a:endParaRPr lang="tr-TR" sz="2800" dirty="0" smtClean="0"/>
          </a:p>
          <a:p>
            <a:r>
              <a:rPr sz="2800" dirty="0" smtClean="0"/>
              <a:t> </a:t>
            </a:r>
            <a:r>
              <a:rPr sz="2800" dirty="0" err="1"/>
              <a:t>bebeğin</a:t>
            </a:r>
            <a:r>
              <a:rPr sz="2800" dirty="0"/>
              <a:t> </a:t>
            </a:r>
            <a:r>
              <a:rPr sz="2800" dirty="0" err="1"/>
              <a:t>erken</a:t>
            </a:r>
            <a:r>
              <a:rPr sz="2800" dirty="0"/>
              <a:t> </a:t>
            </a:r>
            <a:r>
              <a:rPr sz="2800" dirty="0" err="1"/>
              <a:t>ya</a:t>
            </a:r>
            <a:r>
              <a:rPr sz="2800" dirty="0"/>
              <a:t> da </a:t>
            </a:r>
            <a:r>
              <a:rPr sz="2800" dirty="0" err="1"/>
              <a:t>geç</a:t>
            </a:r>
            <a:r>
              <a:rPr sz="2800" dirty="0"/>
              <a:t> </a:t>
            </a:r>
            <a:r>
              <a:rPr sz="2800" dirty="0" err="1"/>
              <a:t>doğması</a:t>
            </a:r>
            <a:r>
              <a:rPr sz="2800" dirty="0"/>
              <a:t>, </a:t>
            </a:r>
            <a:r>
              <a:rPr sz="2800" dirty="0" err="1"/>
              <a:t>zor</a:t>
            </a:r>
            <a:r>
              <a:rPr sz="2800" dirty="0"/>
              <a:t> </a:t>
            </a:r>
            <a:r>
              <a:rPr sz="2800" dirty="0" err="1"/>
              <a:t>doğması</a:t>
            </a:r>
            <a:r>
              <a:rPr sz="2800" dirty="0" smtClean="0"/>
              <a:t>,</a:t>
            </a:r>
            <a:endParaRPr lang="tr-TR" sz="2800" dirty="0" smtClean="0"/>
          </a:p>
          <a:p>
            <a:r>
              <a:rPr sz="2800" dirty="0" smtClean="0"/>
              <a:t> </a:t>
            </a:r>
            <a:r>
              <a:rPr lang="tr-TR" sz="2800" dirty="0" err="1" smtClean="0"/>
              <a:t>v.b</a:t>
            </a:r>
            <a:r>
              <a:rPr lang="tr-TR" sz="2800" dirty="0" smtClean="0"/>
              <a:t>. </a:t>
            </a:r>
            <a:r>
              <a:rPr sz="2800" dirty="0" err="1" smtClean="0"/>
              <a:t>doğum</a:t>
            </a:r>
            <a:r>
              <a:rPr sz="2800" dirty="0" smtClean="0"/>
              <a:t> </a:t>
            </a:r>
            <a:r>
              <a:rPr sz="2800" dirty="0" err="1"/>
              <a:t>sırasında</a:t>
            </a:r>
            <a:r>
              <a:rPr sz="2800" dirty="0"/>
              <a:t> </a:t>
            </a:r>
            <a:r>
              <a:rPr sz="2800" dirty="0" err="1"/>
              <a:t>yaşanan</a:t>
            </a:r>
            <a:r>
              <a:rPr sz="2800" dirty="0"/>
              <a:t> </a:t>
            </a:r>
            <a:r>
              <a:rPr sz="2800" dirty="0" err="1"/>
              <a:t>kazalar</a:t>
            </a:r>
            <a:r>
              <a:rPr sz="2800" dirty="0"/>
              <a:t> </a:t>
            </a:r>
            <a:r>
              <a:rPr sz="2800" dirty="0" err="1"/>
              <a:t>doğum</a:t>
            </a:r>
            <a:r>
              <a:rPr sz="2800" dirty="0"/>
              <a:t> </a:t>
            </a:r>
            <a:r>
              <a:rPr sz="2800" dirty="0" err="1"/>
              <a:t>anı</a:t>
            </a:r>
            <a:r>
              <a:rPr sz="2800" dirty="0"/>
              <a:t> </a:t>
            </a:r>
            <a:r>
              <a:rPr sz="2800" dirty="0" err="1"/>
              <a:t>nedenleri</a:t>
            </a:r>
            <a:r>
              <a:rPr sz="2800" dirty="0"/>
              <a:t> </a:t>
            </a:r>
            <a:r>
              <a:rPr sz="2800" dirty="0" err="1"/>
              <a:t>arasında</a:t>
            </a:r>
            <a:r>
              <a:rPr sz="2800" dirty="0"/>
              <a:t> </a:t>
            </a:r>
            <a:r>
              <a:rPr sz="2800" dirty="0" err="1"/>
              <a:t>yer</a:t>
            </a:r>
            <a:r>
              <a:rPr sz="2800" dirty="0"/>
              <a:t> </a:t>
            </a:r>
            <a:r>
              <a:rPr sz="2800" dirty="0" err="1"/>
              <a:t>almaktadır</a:t>
            </a:r>
            <a:r>
              <a:rPr sz="2800" dirty="0"/>
              <a:t> </a:t>
            </a:r>
            <a:endParaRPr lang="tr-TR" sz="2800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quarter" idx="4294967295"/>
          </p:nvPr>
        </p:nvSpPr>
        <p:spPr>
          <a:xfrm>
            <a:off x="0" y="496888"/>
            <a:ext cx="7675563" cy="582612"/>
          </a:xfrm>
        </p:spPr>
        <p:txBody>
          <a:bodyPr/>
          <a:lstStyle/>
          <a:p>
            <a:r>
              <a:rPr lang="tr-TR" b="1" dirty="0" smtClean="0"/>
              <a:t>Doğum Anı Nedenleri</a:t>
            </a:r>
          </a:p>
        </p:txBody>
      </p:sp>
    </p:spTree>
    <p:extLst>
      <p:ext uri="{BB962C8B-B14F-4D97-AF65-F5344CB8AC3E}">
        <p14:creationId xmlns:p14="http://schemas.microsoft.com/office/powerpoint/2010/main" val="972493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Yer Tutucusu"/>
          <p:cNvSpPr>
            <a:spLocks noGrp="1"/>
          </p:cNvSpPr>
          <p:nvPr>
            <p:ph type="body" sz="quarter" idx="4294967295"/>
          </p:nvPr>
        </p:nvSpPr>
        <p:spPr>
          <a:xfrm>
            <a:off x="3386138" y="1144588"/>
            <a:ext cx="8805862" cy="5157787"/>
          </a:xfrm>
        </p:spPr>
        <p:txBody>
          <a:bodyPr>
            <a:normAutofit fontScale="92500" lnSpcReduction="10000"/>
          </a:bodyPr>
          <a:lstStyle/>
          <a:p>
            <a:r>
              <a:rPr sz="2800" dirty="0" err="1"/>
              <a:t>Doğum</a:t>
            </a:r>
            <a:r>
              <a:rPr sz="2800" dirty="0"/>
              <a:t> </a:t>
            </a:r>
            <a:r>
              <a:rPr sz="2800" dirty="0" err="1"/>
              <a:t>öncesinde</a:t>
            </a:r>
            <a:r>
              <a:rPr sz="2800" dirty="0"/>
              <a:t> </a:t>
            </a:r>
            <a:r>
              <a:rPr sz="2800" dirty="0" err="1"/>
              <a:t>sağlıklı</a:t>
            </a:r>
            <a:r>
              <a:rPr sz="2800" dirty="0"/>
              <a:t> </a:t>
            </a:r>
            <a:r>
              <a:rPr sz="2800" dirty="0" err="1" smtClean="0"/>
              <a:t>gelişen</a:t>
            </a:r>
            <a:r>
              <a:rPr lang="tr-TR" sz="2800" dirty="0" smtClean="0"/>
              <a:t> </a:t>
            </a:r>
            <a:r>
              <a:rPr sz="2800" dirty="0" err="1" smtClean="0"/>
              <a:t>bebek</a:t>
            </a:r>
            <a:r>
              <a:rPr sz="2800" dirty="0" smtClean="0"/>
              <a:t>,</a:t>
            </a:r>
            <a:endParaRPr lang="tr-TR" sz="2800" dirty="0" smtClean="0"/>
          </a:p>
          <a:p>
            <a:r>
              <a:rPr sz="2800" dirty="0" smtClean="0"/>
              <a:t> </a:t>
            </a:r>
            <a:r>
              <a:rPr sz="2800" dirty="0" err="1"/>
              <a:t>doğum</a:t>
            </a:r>
            <a:r>
              <a:rPr sz="2800" dirty="0"/>
              <a:t> </a:t>
            </a:r>
            <a:r>
              <a:rPr sz="2800" dirty="0" err="1"/>
              <a:t>sonrasında</a:t>
            </a:r>
            <a:r>
              <a:rPr sz="2800" dirty="0"/>
              <a:t> </a:t>
            </a:r>
            <a:r>
              <a:rPr sz="2800" dirty="0" err="1"/>
              <a:t>yaşadığı</a:t>
            </a:r>
            <a:r>
              <a:rPr sz="2800" dirty="0"/>
              <a:t> </a:t>
            </a:r>
            <a:r>
              <a:rPr sz="2800" dirty="0" err="1"/>
              <a:t>olumsuzluklar</a:t>
            </a:r>
            <a:r>
              <a:rPr sz="2800" dirty="0"/>
              <a:t> </a:t>
            </a:r>
            <a:r>
              <a:rPr sz="2800" dirty="0" err="1"/>
              <a:t>ya</a:t>
            </a:r>
            <a:r>
              <a:rPr sz="2800" dirty="0"/>
              <a:t> da </a:t>
            </a:r>
            <a:r>
              <a:rPr sz="2800" dirty="0" err="1"/>
              <a:t>geçirdiği</a:t>
            </a:r>
            <a:r>
              <a:rPr sz="2800" dirty="0"/>
              <a:t> </a:t>
            </a:r>
            <a:r>
              <a:rPr sz="2800" dirty="0" err="1"/>
              <a:t>hastalıklar</a:t>
            </a:r>
            <a:r>
              <a:rPr sz="2800" dirty="0"/>
              <a:t> </a:t>
            </a:r>
            <a:r>
              <a:rPr sz="2800" dirty="0" err="1"/>
              <a:t>sonucu</a:t>
            </a:r>
            <a:r>
              <a:rPr sz="2800" dirty="0"/>
              <a:t> </a:t>
            </a:r>
            <a:r>
              <a:rPr sz="2800" dirty="0" err="1"/>
              <a:t>engelli</a:t>
            </a:r>
            <a:r>
              <a:rPr sz="2800" dirty="0"/>
              <a:t> </a:t>
            </a:r>
            <a:r>
              <a:rPr sz="2800" dirty="0" err="1"/>
              <a:t>olabilir</a:t>
            </a:r>
            <a:r>
              <a:rPr sz="2800" dirty="0" smtClean="0"/>
              <a:t>.</a:t>
            </a:r>
            <a:endParaRPr lang="tr-TR" sz="2800" dirty="0" smtClean="0"/>
          </a:p>
          <a:p>
            <a:r>
              <a:rPr sz="2800" dirty="0" smtClean="0"/>
              <a:t> </a:t>
            </a:r>
            <a:r>
              <a:rPr sz="2800" dirty="0" err="1"/>
              <a:t>Doğum</a:t>
            </a:r>
            <a:r>
              <a:rPr sz="2800" dirty="0"/>
              <a:t> </a:t>
            </a:r>
            <a:r>
              <a:rPr sz="2800" dirty="0" err="1"/>
              <a:t>sonrasında</a:t>
            </a:r>
            <a:r>
              <a:rPr sz="2800" dirty="0"/>
              <a:t> </a:t>
            </a:r>
            <a:r>
              <a:rPr sz="2800" dirty="0" err="1"/>
              <a:t>geçirilen</a:t>
            </a:r>
            <a:r>
              <a:rPr sz="2800" dirty="0"/>
              <a:t> </a:t>
            </a:r>
            <a:r>
              <a:rPr sz="2800" dirty="0" err="1"/>
              <a:t>menenjit</a:t>
            </a:r>
            <a:r>
              <a:rPr sz="2800" dirty="0"/>
              <a:t> </a:t>
            </a:r>
            <a:r>
              <a:rPr sz="2800" dirty="0" err="1"/>
              <a:t>gibi</a:t>
            </a:r>
            <a:r>
              <a:rPr sz="2800" dirty="0"/>
              <a:t> </a:t>
            </a:r>
            <a:r>
              <a:rPr sz="2800" dirty="0" err="1"/>
              <a:t>hastalıklar</a:t>
            </a:r>
            <a:r>
              <a:rPr sz="2800" dirty="0"/>
              <a:t>, </a:t>
            </a:r>
            <a:endParaRPr lang="tr-TR" sz="2800" dirty="0" smtClean="0"/>
          </a:p>
          <a:p>
            <a:r>
              <a:rPr sz="2800" dirty="0" err="1" smtClean="0"/>
              <a:t>travmalar</a:t>
            </a:r>
            <a:r>
              <a:rPr sz="2800" dirty="0" smtClean="0"/>
              <a:t>,</a:t>
            </a:r>
            <a:endParaRPr lang="tr-TR" sz="2800" dirty="0" smtClean="0"/>
          </a:p>
          <a:p>
            <a:r>
              <a:rPr sz="2800" dirty="0" smtClean="0"/>
              <a:t> </a:t>
            </a:r>
            <a:r>
              <a:rPr sz="2800" dirty="0" err="1"/>
              <a:t>zehirlenmeler</a:t>
            </a:r>
            <a:r>
              <a:rPr sz="2800" dirty="0" smtClean="0"/>
              <a:t>,</a:t>
            </a:r>
            <a:endParaRPr lang="tr-TR" sz="2800" dirty="0" smtClean="0"/>
          </a:p>
          <a:p>
            <a:r>
              <a:rPr sz="2800" dirty="0" smtClean="0"/>
              <a:t> </a:t>
            </a:r>
            <a:r>
              <a:rPr sz="2800" dirty="0" err="1"/>
              <a:t>hastalıklarda</a:t>
            </a:r>
            <a:r>
              <a:rPr sz="2800" dirty="0"/>
              <a:t> </a:t>
            </a:r>
            <a:r>
              <a:rPr sz="2800" dirty="0" err="1"/>
              <a:t>yanlış</a:t>
            </a:r>
            <a:r>
              <a:rPr sz="2800" dirty="0"/>
              <a:t> </a:t>
            </a:r>
            <a:r>
              <a:rPr sz="2800" dirty="0" err="1"/>
              <a:t>ve</a:t>
            </a:r>
            <a:r>
              <a:rPr sz="2800" dirty="0"/>
              <a:t> </a:t>
            </a:r>
            <a:r>
              <a:rPr sz="2800" dirty="0" err="1"/>
              <a:t>geç</a:t>
            </a:r>
            <a:r>
              <a:rPr sz="2800" dirty="0"/>
              <a:t> </a:t>
            </a:r>
            <a:r>
              <a:rPr sz="2800" dirty="0" err="1" smtClean="0"/>
              <a:t>müdahale</a:t>
            </a:r>
            <a:r>
              <a:rPr sz="2800" dirty="0" smtClean="0"/>
              <a:t>,</a:t>
            </a:r>
            <a:endParaRPr lang="tr-TR" sz="2800" dirty="0" smtClean="0"/>
          </a:p>
          <a:p>
            <a:r>
              <a:rPr sz="2800" dirty="0" err="1" smtClean="0"/>
              <a:t>enfeksiyonlara</a:t>
            </a:r>
            <a:r>
              <a:rPr sz="2800" dirty="0" smtClean="0"/>
              <a:t> </a:t>
            </a:r>
            <a:r>
              <a:rPr sz="2800" dirty="0" err="1"/>
              <a:t>maruz</a:t>
            </a:r>
            <a:r>
              <a:rPr sz="2800" dirty="0"/>
              <a:t> </a:t>
            </a:r>
            <a:r>
              <a:rPr sz="2800" dirty="0" err="1"/>
              <a:t>kalma</a:t>
            </a:r>
            <a:r>
              <a:rPr sz="2800" dirty="0" smtClean="0"/>
              <a:t>,</a:t>
            </a:r>
            <a:endParaRPr lang="tr-TR" sz="2800" dirty="0" smtClean="0"/>
          </a:p>
          <a:p>
            <a:r>
              <a:rPr sz="2800" dirty="0" smtClean="0"/>
              <a:t> </a:t>
            </a:r>
            <a:r>
              <a:rPr sz="2800" dirty="0" err="1"/>
              <a:t>beslenme</a:t>
            </a:r>
            <a:r>
              <a:rPr sz="2800" dirty="0"/>
              <a:t> </a:t>
            </a:r>
            <a:r>
              <a:rPr sz="2800" dirty="0" err="1"/>
              <a:t>bozuklukları</a:t>
            </a:r>
            <a:r>
              <a:rPr sz="2800" dirty="0" smtClean="0"/>
              <a:t>,</a:t>
            </a:r>
            <a:endParaRPr lang="tr-TR" sz="2800" dirty="0" smtClean="0"/>
          </a:p>
          <a:p>
            <a:r>
              <a:rPr sz="2800" dirty="0" err="1" smtClean="0"/>
              <a:t>çocukların</a:t>
            </a:r>
            <a:r>
              <a:rPr sz="2800" dirty="0" smtClean="0"/>
              <a:t> </a:t>
            </a:r>
            <a:r>
              <a:rPr sz="2800" dirty="0" err="1"/>
              <a:t>ihmal</a:t>
            </a:r>
            <a:r>
              <a:rPr sz="2800" dirty="0"/>
              <a:t> </a:t>
            </a:r>
            <a:r>
              <a:rPr sz="2800" dirty="0" err="1"/>
              <a:t>ve</a:t>
            </a:r>
            <a:r>
              <a:rPr sz="2800" dirty="0"/>
              <a:t> </a:t>
            </a:r>
            <a:r>
              <a:rPr sz="2800" dirty="0" err="1"/>
              <a:t>istismar</a:t>
            </a:r>
            <a:r>
              <a:rPr sz="2800" dirty="0"/>
              <a:t> </a:t>
            </a:r>
            <a:r>
              <a:rPr sz="2800" dirty="0" err="1"/>
              <a:t>edilmesi</a:t>
            </a:r>
            <a:r>
              <a:rPr sz="2800" dirty="0"/>
              <a:t>, </a:t>
            </a:r>
            <a:endParaRPr lang="tr-TR" sz="2800" dirty="0" smtClean="0"/>
          </a:p>
          <a:p>
            <a:r>
              <a:rPr sz="2800" dirty="0" err="1" smtClean="0"/>
              <a:t>yetersiz</a:t>
            </a:r>
            <a:r>
              <a:rPr sz="2800" dirty="0" smtClean="0"/>
              <a:t> </a:t>
            </a:r>
            <a:r>
              <a:rPr sz="2800" dirty="0" err="1"/>
              <a:t>çevre</a:t>
            </a:r>
            <a:r>
              <a:rPr sz="2800" dirty="0"/>
              <a:t> </a:t>
            </a:r>
            <a:r>
              <a:rPr sz="2800" dirty="0" err="1"/>
              <a:t>koşulları</a:t>
            </a:r>
            <a:r>
              <a:rPr sz="2800" dirty="0"/>
              <a:t> </a:t>
            </a:r>
            <a:r>
              <a:rPr lang="tr-TR" sz="2800" dirty="0" smtClean="0"/>
              <a:t> </a:t>
            </a:r>
            <a:r>
              <a:rPr lang="tr-TR" sz="2800" dirty="0" err="1" smtClean="0"/>
              <a:t>v.b</a:t>
            </a:r>
            <a:r>
              <a:rPr lang="tr-TR" sz="2800" dirty="0" smtClean="0"/>
              <a:t>. </a:t>
            </a:r>
            <a:r>
              <a:rPr sz="2800" dirty="0" err="1" smtClean="0"/>
              <a:t>doğum</a:t>
            </a:r>
            <a:r>
              <a:rPr sz="2800" dirty="0" smtClean="0"/>
              <a:t> </a:t>
            </a:r>
            <a:r>
              <a:rPr sz="2800" dirty="0" err="1"/>
              <a:t>sonrasındaki</a:t>
            </a:r>
            <a:r>
              <a:rPr sz="2800" dirty="0"/>
              <a:t> </a:t>
            </a:r>
            <a:r>
              <a:rPr sz="2800" dirty="0" err="1"/>
              <a:t>nedenler</a:t>
            </a:r>
            <a:r>
              <a:rPr sz="2800" dirty="0"/>
              <a:t> </a:t>
            </a:r>
            <a:r>
              <a:rPr sz="2800" dirty="0" err="1"/>
              <a:t>arasında</a:t>
            </a:r>
            <a:r>
              <a:rPr sz="2800" dirty="0"/>
              <a:t> </a:t>
            </a:r>
            <a:r>
              <a:rPr sz="2800" dirty="0" err="1"/>
              <a:t>sayılmaktadır</a:t>
            </a:r>
            <a:r>
              <a:rPr sz="2800" dirty="0"/>
              <a:t> </a:t>
            </a:r>
            <a:endParaRPr lang="tr-TR" sz="2800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quarter" idx="4294967295"/>
          </p:nvPr>
        </p:nvSpPr>
        <p:spPr>
          <a:xfrm>
            <a:off x="0" y="496888"/>
            <a:ext cx="7675563" cy="582612"/>
          </a:xfrm>
        </p:spPr>
        <p:txBody>
          <a:bodyPr/>
          <a:lstStyle/>
          <a:p>
            <a:r>
              <a:rPr lang="tr-TR" dirty="0" smtClean="0"/>
              <a:t>Doğum Sonrası  Nedenler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4084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</a:p>
          <a:p>
            <a:r>
              <a:rPr lang="tr-TR" sz="24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Book Antiqua"/>
              </a:rPr>
              <a:t>Aral</a:t>
            </a:r>
            <a:r>
              <a:rPr lang="tr-TR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Book Antiqua"/>
              </a:rPr>
              <a:t>, N. ve Gürsoy, F. 2007. Özel Eğitim Gerektiren Çocuklar ve Özel Eğitime Giriş. İstanbul: </a:t>
            </a:r>
            <a:r>
              <a:rPr lang="tr-TR" sz="24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ook Antiqua"/>
              </a:rPr>
              <a:t>Morpa</a:t>
            </a:r>
            <a:r>
              <a:rPr lang="tr-TR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Book Antiqua"/>
              </a:rPr>
              <a:t> Kültür Yayınları</a:t>
            </a:r>
            <a:r>
              <a:rPr lang="tr-TR" sz="24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Book Antiqua"/>
              </a:rPr>
              <a:t>.</a:t>
            </a:r>
          </a:p>
          <a:p>
            <a:pPr lvl="0"/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Gürsoy, F. 2020. Özel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Gereksinimli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Çocuklar. Çocuk Gelişimi Uygulamaları. Ed. </a:t>
            </a:r>
            <a:r>
              <a:rPr lang="tr-TR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N.Aral.Atatürk</a:t>
            </a:r>
            <a:r>
              <a:rPr lang="tr-TR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Üniversitesi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Açıköğretim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Fakültesi Yayını</a:t>
            </a:r>
            <a:r>
              <a:rPr lang="tr-TR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Erzurum</a:t>
            </a:r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indent="-365760">
              <a:lnSpc>
                <a:spcPct val="100000"/>
              </a:lnSpc>
              <a:spcBef>
                <a:spcPts val="1000"/>
              </a:spcBef>
              <a:buClr>
                <a:srgbClr val="873624"/>
              </a:buClr>
              <a:buNone/>
            </a:pPr>
            <a:endParaRPr lang="tr-TR" sz="2400" dirty="0">
              <a:solidFill>
                <a:prstClr val="black">
                  <a:lumMod val="85000"/>
                  <a:lumOff val="15000"/>
                </a:prstClr>
              </a:solidFill>
              <a:latin typeface="Book Antiqua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9600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300</Words>
  <Application>Microsoft Office PowerPoint</Application>
  <PresentationFormat>Geniş ekran</PresentationFormat>
  <Paragraphs>41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3" baseType="lpstr">
      <vt:lpstr>Arial</vt:lpstr>
      <vt:lpstr>Book Antiqua</vt:lpstr>
      <vt:lpstr>Calibri</vt:lpstr>
      <vt:lpstr>Calibri Light</vt:lpstr>
      <vt:lpstr>Century Gothic</vt:lpstr>
      <vt:lpstr>Times New Roman</vt:lpstr>
      <vt:lpstr>Office Teması</vt:lpstr>
      <vt:lpstr>Engele Neden Olan Etmenler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ENGELLİ OLMA NEDENLERİ</dc:title>
  <dc:creator>figen</dc:creator>
  <cp:lastModifiedBy>figen</cp:lastModifiedBy>
  <cp:revision>2</cp:revision>
  <dcterms:created xsi:type="dcterms:W3CDTF">2020-11-01T15:32:55Z</dcterms:created>
  <dcterms:modified xsi:type="dcterms:W3CDTF">2020-11-01T15:35:50Z</dcterms:modified>
</cp:coreProperties>
</file>