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4"/>
  </p:notesMasterIdLst>
  <p:handoutMasterIdLst>
    <p:handoutMasterId r:id="rId25"/>
  </p:handoutMasterIdLst>
  <p:sldIdLst>
    <p:sldId id="291" r:id="rId2"/>
    <p:sldId id="296" r:id="rId3"/>
    <p:sldId id="297" r:id="rId4"/>
    <p:sldId id="300" r:id="rId5"/>
    <p:sldId id="301" r:id="rId6"/>
    <p:sldId id="312" r:id="rId7"/>
    <p:sldId id="313" r:id="rId8"/>
    <p:sldId id="315" r:id="rId9"/>
    <p:sldId id="314" r:id="rId10"/>
    <p:sldId id="303" r:id="rId11"/>
    <p:sldId id="304" r:id="rId12"/>
    <p:sldId id="305" r:id="rId13"/>
    <p:sldId id="316" r:id="rId14"/>
    <p:sldId id="306" r:id="rId15"/>
    <p:sldId id="307" r:id="rId16"/>
    <p:sldId id="317" r:id="rId17"/>
    <p:sldId id="318" r:id="rId18"/>
    <p:sldId id="319" r:id="rId19"/>
    <p:sldId id="308" r:id="rId20"/>
    <p:sldId id="311" r:id="rId21"/>
    <p:sldId id="310" r:id="rId22"/>
    <p:sldId id="309" r:id="rId23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9E14DAF-25A7-49DA-BD38-FE76219F5B1B}" type="slidenum">
              <a:rPr lang="tr-TR"/>
              <a:pPr/>
              <a:t>‹#›</a:t>
            </a:fld>
            <a:endParaRPr lang="tr-TR">
              <a:latin typeface="Arial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6BC2ECB-3FDC-41E3-839A-3B876EF82E67}" type="slidenum">
              <a:rPr lang="tr-TR"/>
              <a:pPr/>
              <a:t>‹#›</a:t>
            </a:fld>
            <a:endParaRPr lang="tr-TR">
              <a:latin typeface="Arial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AD45CB3-61DA-4266-8F70-378C2C0B0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1980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4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27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9664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85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79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0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07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507A-C22B-462E-9B17-1EB927F515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2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7484-E0F5-4D73-BB62-986ECDAAF5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70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0CAF-4D1C-4E34-B3D3-EB6CE65BE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02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F530-55B0-4E7D-89BE-2E9C563026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11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1325-7D32-43B7-9E56-E61E633148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2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0236-E947-4C63-A0C5-F45D317E7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52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CF57-9784-48E3-9D28-0F4F6DB0F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97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D0DA-1813-4487-9C6A-FF5E11602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5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5512-2454-491E-916C-A35A7D91A6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9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B-310 BİYOKİMYA II DERSİ </a:t>
            </a:r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V.HAFTA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/>
              <a:t>Hayvansal organizmalarda </a:t>
            </a:r>
            <a:r>
              <a:rPr lang="tr-TR" dirty="0" err="1" smtClean="0"/>
              <a:t>triaçilgliserolerin</a:t>
            </a:r>
            <a:r>
              <a:rPr lang="tr-TR" dirty="0" smtClean="0"/>
              <a:t> yağ asitlerinin yükseltgenmesi ile sistemin enerji ihtiyacının büyük bir kısmı karşılanmaktadır,</a:t>
            </a:r>
          </a:p>
          <a:p>
            <a:r>
              <a:rPr lang="tr-TR" dirty="0" smtClean="0"/>
              <a:t>Besinlerle alınan TAG </a:t>
            </a:r>
            <a:r>
              <a:rPr lang="tr-TR" dirty="0" err="1" smtClean="0"/>
              <a:t>ler</a:t>
            </a:r>
            <a:r>
              <a:rPr lang="tr-TR" dirty="0" smtClean="0"/>
              <a:t> ince </a:t>
            </a:r>
            <a:r>
              <a:rPr lang="tr-TR" dirty="0" err="1" smtClean="0"/>
              <a:t>barsaklarda</a:t>
            </a:r>
            <a:r>
              <a:rPr lang="tr-TR" dirty="0" smtClean="0"/>
              <a:t> safra tuzları tarafından </a:t>
            </a:r>
            <a:r>
              <a:rPr lang="tr-TR" dirty="0" err="1" smtClean="0"/>
              <a:t>emülsifiye</a:t>
            </a:r>
            <a:r>
              <a:rPr lang="tr-TR" dirty="0" smtClean="0"/>
              <a:t> edilir, barsak </a:t>
            </a:r>
            <a:r>
              <a:rPr lang="tr-TR" dirty="0" err="1" smtClean="0"/>
              <a:t>lipazları</a:t>
            </a:r>
            <a:r>
              <a:rPr lang="tr-TR" dirty="0" smtClean="0"/>
              <a:t> ile </a:t>
            </a:r>
            <a:r>
              <a:rPr lang="tr-TR" dirty="0" err="1" smtClean="0"/>
              <a:t>hidrolizlenir</a:t>
            </a:r>
            <a:r>
              <a:rPr lang="tr-TR" dirty="0" smtClean="0"/>
              <a:t>, </a:t>
            </a:r>
            <a:r>
              <a:rPr lang="tr-TR" dirty="0" err="1" smtClean="0"/>
              <a:t>epitel</a:t>
            </a:r>
            <a:r>
              <a:rPr lang="tr-TR" dirty="0" smtClean="0"/>
              <a:t> hücreler tarafından emilir, tekrar TAG </a:t>
            </a:r>
            <a:r>
              <a:rPr lang="tr-TR" dirty="0" err="1" smtClean="0"/>
              <a:t>lere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1649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err="1" smtClean="0"/>
              <a:t>dönüşürerek</a:t>
            </a:r>
            <a:r>
              <a:rPr lang="tr-TR" dirty="0" smtClean="0"/>
              <a:t> </a:t>
            </a:r>
            <a:r>
              <a:rPr lang="tr-TR" dirty="0" err="1" smtClean="0"/>
              <a:t>apolipoproteinler</a:t>
            </a:r>
            <a:r>
              <a:rPr lang="tr-TR" dirty="0" smtClean="0"/>
              <a:t> ile birleşerek </a:t>
            </a:r>
            <a:r>
              <a:rPr lang="tr-TR" dirty="0" err="1" smtClean="0"/>
              <a:t>şilomikronları</a:t>
            </a:r>
            <a:r>
              <a:rPr lang="tr-TR" dirty="0" smtClean="0"/>
              <a:t> oluşturmaktadır,</a:t>
            </a:r>
          </a:p>
          <a:p>
            <a:r>
              <a:rPr lang="tr-TR" dirty="0" smtClean="0"/>
              <a:t>TAG </a:t>
            </a:r>
            <a:r>
              <a:rPr lang="tr-TR" dirty="0" err="1" smtClean="0"/>
              <a:t>ler</a:t>
            </a:r>
            <a:r>
              <a:rPr lang="tr-TR" dirty="0" smtClean="0"/>
              <a:t> </a:t>
            </a:r>
            <a:r>
              <a:rPr lang="tr-TR" dirty="0" err="1" smtClean="0"/>
              <a:t>şilomikronlar</a:t>
            </a:r>
            <a:r>
              <a:rPr lang="tr-TR" dirty="0" smtClean="0"/>
              <a:t> halinde dokulara taşınır ve hücrelere girişi için </a:t>
            </a:r>
            <a:r>
              <a:rPr lang="tr-TR" dirty="0" err="1" smtClean="0"/>
              <a:t>lipoprotein</a:t>
            </a:r>
            <a:r>
              <a:rPr lang="tr-TR" dirty="0" smtClean="0"/>
              <a:t> </a:t>
            </a:r>
            <a:r>
              <a:rPr lang="tr-TR" dirty="0" err="1" smtClean="0"/>
              <a:t>lipaz</a:t>
            </a:r>
            <a:r>
              <a:rPr lang="tr-TR" dirty="0" smtClean="0"/>
              <a:t> ile etkileşir,</a:t>
            </a:r>
          </a:p>
          <a:p>
            <a:r>
              <a:rPr lang="tr-TR" dirty="0" smtClean="0"/>
              <a:t>Yağ dokuda hormona duyarlı </a:t>
            </a:r>
            <a:r>
              <a:rPr lang="tr-TR" dirty="0" err="1" smtClean="0"/>
              <a:t>lipoprotein</a:t>
            </a:r>
            <a:r>
              <a:rPr lang="tr-TR" dirty="0" smtClean="0"/>
              <a:t> </a:t>
            </a:r>
            <a:r>
              <a:rPr lang="tr-TR" dirty="0" err="1" smtClean="0"/>
              <a:t>lipaz</a:t>
            </a:r>
            <a:r>
              <a:rPr lang="tr-TR" dirty="0" smtClean="0"/>
              <a:t> ile parçalanarak serum albümini ile kalp ve iskelet kası ve diğer dokulara taşınır,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0352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/>
              <a:t>Yağ asitlerinin sitoplazmadan mitokondriye geçişinde öncelikle </a:t>
            </a:r>
            <a:r>
              <a:rPr lang="tr-TR" dirty="0" err="1" smtClean="0"/>
              <a:t>açilasyon</a:t>
            </a:r>
            <a:r>
              <a:rPr lang="tr-TR" dirty="0" smtClean="0"/>
              <a:t> reaksiyonları ile </a:t>
            </a:r>
            <a:r>
              <a:rPr lang="tr-TR" dirty="0" err="1" smtClean="0"/>
              <a:t>açillenen</a:t>
            </a:r>
            <a:r>
              <a:rPr lang="tr-TR" dirty="0" smtClean="0"/>
              <a:t> yağ asitleri kullanılır ve </a:t>
            </a:r>
            <a:r>
              <a:rPr lang="tr-TR" dirty="0" err="1" smtClean="0"/>
              <a:t>karnitin</a:t>
            </a:r>
            <a:r>
              <a:rPr lang="tr-TR" dirty="0" smtClean="0"/>
              <a:t> aracılı sistem tarafından taşınır </a:t>
            </a:r>
            <a:r>
              <a:rPr lang="tr-TR" dirty="0" err="1" smtClean="0"/>
              <a:t>matrikse</a:t>
            </a:r>
            <a:r>
              <a:rPr lang="tr-TR" dirty="0" smtClean="0"/>
              <a:t> taşınır,</a:t>
            </a:r>
          </a:p>
          <a:p>
            <a:r>
              <a:rPr lang="tr-TR" dirty="0" smtClean="0"/>
              <a:t>Yağ dokusundan depo TAG </a:t>
            </a:r>
            <a:r>
              <a:rPr lang="tr-TR" dirty="0" err="1" smtClean="0"/>
              <a:t>lerin</a:t>
            </a:r>
            <a:r>
              <a:rPr lang="tr-TR" dirty="0" smtClean="0"/>
              <a:t> salınımında farklı bir mekanizma yer almakta ve burada </a:t>
            </a:r>
            <a:r>
              <a:rPr lang="tr-TR" dirty="0" err="1" smtClean="0"/>
              <a:t>perilipin</a:t>
            </a:r>
            <a:r>
              <a:rPr lang="tr-TR" dirty="0" smtClean="0"/>
              <a:t> proteinleri önemli rol oynamaktadır,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7725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atty acid oxidation ( Beta , Alpha omega and peroxisomal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2088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95536" y="5589240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www.slideshare.net%2FAnupShamsherBudhatho%2Ffatty-acid-oxidation-beta-alpha-omega-and-peroxisomal&amp;psig=AOvVaw1T47nm-4JvmzNnqWDyMBOu&amp;ust=1589317037486000&amp;source=images&amp;cd=vfe&amp;ved=0CAIQjRxqFwoTCIiR88TZrOkCFQAAAAAdAAAAABAT</a:t>
            </a:r>
          </a:p>
        </p:txBody>
      </p:sp>
    </p:spTree>
    <p:extLst>
      <p:ext uri="{BB962C8B-B14F-4D97-AF65-F5344CB8AC3E}">
        <p14:creationId xmlns:p14="http://schemas.microsoft.com/office/powerpoint/2010/main" val="1372718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/>
              <a:t>Mitokondri </a:t>
            </a:r>
            <a:r>
              <a:rPr lang="tr-TR" dirty="0" err="1" smtClean="0"/>
              <a:t>matriksinde</a:t>
            </a:r>
            <a:r>
              <a:rPr lang="tr-TR" dirty="0" smtClean="0"/>
              <a:t> dört farklı enzim ve reaksiyonlarla her seferinde bir </a:t>
            </a:r>
            <a:r>
              <a:rPr lang="tr-TR" dirty="0" err="1" smtClean="0"/>
              <a:t>mol</a:t>
            </a:r>
            <a:r>
              <a:rPr lang="tr-TR" dirty="0" smtClean="0"/>
              <a:t> iki karbonlu </a:t>
            </a:r>
            <a:r>
              <a:rPr lang="tr-TR" dirty="0" err="1" smtClean="0"/>
              <a:t>asetil-KoA</a:t>
            </a:r>
            <a:r>
              <a:rPr lang="tr-TR" dirty="0" smtClean="0"/>
              <a:t> oluşturulmakta ve </a:t>
            </a:r>
            <a:r>
              <a:rPr lang="tr-TR" dirty="0" err="1" smtClean="0"/>
              <a:t>oksidatif</a:t>
            </a:r>
            <a:r>
              <a:rPr lang="tr-TR" dirty="0" smtClean="0"/>
              <a:t> </a:t>
            </a:r>
            <a:r>
              <a:rPr lang="tr-TR" dirty="0" err="1" smtClean="0"/>
              <a:t>fosforilasyonda</a:t>
            </a:r>
            <a:r>
              <a:rPr lang="tr-TR" dirty="0" smtClean="0"/>
              <a:t> kullanılabilecek NADH ve FADH</a:t>
            </a:r>
            <a:r>
              <a:rPr lang="tr-TR" baseline="-25000" dirty="0" smtClean="0"/>
              <a:t>2</a:t>
            </a:r>
            <a:r>
              <a:rPr lang="tr-TR" dirty="0" smtClean="0"/>
              <a:t> </a:t>
            </a:r>
            <a:r>
              <a:rPr lang="tr-TR" dirty="0" err="1" smtClean="0"/>
              <a:t>lerin</a:t>
            </a:r>
            <a:r>
              <a:rPr lang="tr-TR" dirty="0" smtClean="0"/>
              <a:t> üretimi için TCA ya hammadde olarak aktarılmaktadır,</a:t>
            </a:r>
          </a:p>
          <a:p>
            <a:r>
              <a:rPr lang="tr-TR" dirty="0" smtClean="0"/>
              <a:t>Doymamış yağ asitleri de ilave bir veya birden fazla enzim kullanılarak enerji metabolizmasında kullanılır.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4866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tr-TR" dirty="0" err="1" smtClean="0"/>
              <a:t>Propiyonat</a:t>
            </a:r>
            <a:r>
              <a:rPr lang="tr-TR" dirty="0" smtClean="0"/>
              <a:t> da </a:t>
            </a:r>
            <a:r>
              <a:rPr lang="tr-TR" dirty="0" err="1" smtClean="0"/>
              <a:t>süksinil-KoA</a:t>
            </a:r>
            <a:r>
              <a:rPr lang="tr-TR" dirty="0" smtClean="0"/>
              <a:t> ya dönüştürülerek TCA üzerinden metabolizmaya sokulur,</a:t>
            </a:r>
          </a:p>
          <a:p>
            <a:r>
              <a:rPr lang="tr-TR" dirty="0" smtClean="0"/>
              <a:t>Yağ asitlerinin </a:t>
            </a:r>
            <a:r>
              <a:rPr lang="tr-TR" dirty="0" err="1" smtClean="0"/>
              <a:t>mitokondriyel</a:t>
            </a:r>
            <a:r>
              <a:rPr lang="tr-TR" dirty="0" smtClean="0"/>
              <a:t> beta </a:t>
            </a:r>
            <a:r>
              <a:rPr lang="tr-TR" dirty="0" err="1" smtClean="0"/>
              <a:t>oksidasyonunun</a:t>
            </a:r>
            <a:r>
              <a:rPr lang="tr-TR" dirty="0" smtClean="0"/>
              <a:t> düzenlenmesi </a:t>
            </a:r>
            <a:r>
              <a:rPr lang="tr-TR" dirty="0" err="1" smtClean="0"/>
              <a:t>malonil</a:t>
            </a:r>
            <a:r>
              <a:rPr lang="tr-TR" dirty="0" smtClean="0"/>
              <a:t> </a:t>
            </a:r>
            <a:r>
              <a:rPr lang="tr-TR" dirty="0" err="1" smtClean="0"/>
              <a:t>KoA</a:t>
            </a:r>
            <a:r>
              <a:rPr lang="tr-TR" dirty="0" smtClean="0"/>
              <a:t> başta olmak üzere üç farklı noktada düzenlenmektedir,</a:t>
            </a:r>
          </a:p>
          <a:p>
            <a:r>
              <a:rPr lang="tr-TR" dirty="0" smtClean="0"/>
              <a:t>Beta </a:t>
            </a:r>
            <a:r>
              <a:rPr lang="tr-TR" dirty="0" err="1" smtClean="0"/>
              <a:t>oksidasyon</a:t>
            </a:r>
            <a:r>
              <a:rPr lang="tr-TR" dirty="0" smtClean="0"/>
              <a:t> </a:t>
            </a:r>
            <a:r>
              <a:rPr lang="tr-TR" dirty="0" err="1" smtClean="0"/>
              <a:t>peroksizom</a:t>
            </a:r>
            <a:r>
              <a:rPr lang="tr-TR" dirty="0" smtClean="0"/>
              <a:t> ve </a:t>
            </a:r>
            <a:r>
              <a:rPr lang="tr-TR" dirty="0" err="1" smtClean="0"/>
              <a:t>glioksizomlarda</a:t>
            </a:r>
            <a:r>
              <a:rPr lang="tr-TR" dirty="0" smtClean="0"/>
              <a:t> da gerçekleştirilmektedir ve mitokondridekinden farklı ürünler oluşur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70816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hapter 16 : Oxidation of Fatty Ac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748883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467544" y="5661248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>
                <a:solidFill>
                  <a:srgbClr val="FFFF00"/>
                </a:solidFill>
              </a:rPr>
              <a:t>https://www.google.com/url?sa=i&amp;url=http%3A%2F%2Fwww.bioinfo.org.cn%2Fbook%2Fbiochemistry%2Fchapt16%2Fsim2.htm&amp;psig=AOvVaw2u7aD2f5sFIaJv_rrXKDvS&amp;ust=1589317190505000&amp;source=images&amp;cd=vfe&amp;ved=0CAIQjRxqFwoTCIjgzo3arOkCFQAAAAAdAAAAABAD</a:t>
            </a:r>
          </a:p>
        </p:txBody>
      </p:sp>
    </p:spTree>
    <p:extLst>
      <p:ext uri="{BB962C8B-B14F-4D97-AF65-F5344CB8AC3E}">
        <p14:creationId xmlns:p14="http://schemas.microsoft.com/office/powerpoint/2010/main" val="1323087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6.6: The Catabolism of Fats - Chemistry LibreTex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920880" cy="491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467544" y="5661248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chem.libretexts.org%2FBookshelves%2FOrganic_Chemistry%2FMap%253A_Organic_Chemistry_(Bruice)%2F26%253A_The_Organic_Chemistry_of_Metabolic_Pathways%2F26.06%253A_The_Catabolism_of_Fats&amp;psig=AOvVaw2u7aD2f5sFIaJv_rrXKDvS&amp;ust=1589317190505000&amp;source=images&amp;cd=vfe&amp;ved=0CAIQjRxqFwoTCIjgzo3arOkCFQAAAAAdAAAAABAZ</a:t>
            </a:r>
          </a:p>
        </p:txBody>
      </p:sp>
    </p:spTree>
    <p:extLst>
      <p:ext uri="{BB962C8B-B14F-4D97-AF65-F5344CB8AC3E}">
        <p14:creationId xmlns:p14="http://schemas.microsoft.com/office/powerpoint/2010/main" val="1967147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n on Biochemistry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0" y="188640"/>
            <a:ext cx="8604448" cy="512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79512" y="566124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https://www.google.com/url?sa=i&amp;url=https%3A%2F%2Fwww.pinterest.com%2Fpin%2F825636544161547476%2F&amp;psig=AOvVaw2tDliIoxt25JJdhw6H04YA&amp;ust=1589317495480000&amp;source=images&amp;cd=vfe&amp;ved=0CAIQjRxqFwoTCNDh45zbrOkCFQAAAAAdAAAAABAD</a:t>
            </a:r>
          </a:p>
        </p:txBody>
      </p:sp>
    </p:spTree>
    <p:extLst>
      <p:ext uri="{BB962C8B-B14F-4D97-AF65-F5344CB8AC3E}">
        <p14:creationId xmlns:p14="http://schemas.microsoft.com/office/powerpoint/2010/main" val="2133080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1285861"/>
            <a:ext cx="8229600" cy="392909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z="3600" smtClean="0"/>
              <a:t>BU </a:t>
            </a:r>
            <a:r>
              <a:rPr lang="tr-TR" sz="3600" dirty="0" smtClean="0"/>
              <a:t>KONU İLE İLGİLİ DETAYLI BİLGİLER BİYOKİMYASAL FORMÜLLER DE YAZILARAK TARTIŞILACAKTIR</a:t>
            </a:r>
          </a:p>
        </p:txBody>
      </p:sp>
    </p:spTree>
    <p:extLst>
      <p:ext uri="{BB962C8B-B14F-4D97-AF65-F5344CB8AC3E}">
        <p14:creationId xmlns:p14="http://schemas.microsoft.com/office/powerpoint/2010/main" val="254837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BEŞİNCİ HAFTA  DERS İÇERİĞİ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b="1" dirty="0" smtClean="0"/>
              <a:t>Birçok hücrede ve dokuda uzun zincirli yağ asitleri </a:t>
            </a:r>
            <a:r>
              <a:rPr lang="tr-TR" b="1" dirty="0" err="1" smtClean="0"/>
              <a:t>asetil</a:t>
            </a:r>
            <a:r>
              <a:rPr lang="tr-TR" b="1" dirty="0" smtClean="0"/>
              <a:t>-</a:t>
            </a:r>
            <a:r>
              <a:rPr lang="tr-TR" b="1" dirty="0" err="1" smtClean="0"/>
              <a:t>KoA</a:t>
            </a:r>
            <a:r>
              <a:rPr lang="tr-TR" b="1" dirty="0" smtClean="0"/>
              <a:t> ya </a:t>
            </a:r>
            <a:r>
              <a:rPr lang="tr-TR" b="1" dirty="0" err="1" smtClean="0"/>
              <a:t>oksidasyonu</a:t>
            </a:r>
            <a:r>
              <a:rPr lang="tr-TR" b="1" dirty="0" smtClean="0"/>
              <a:t> sonucunda enerji elde edilmektedir,</a:t>
            </a:r>
          </a:p>
          <a:p>
            <a:r>
              <a:rPr lang="tr-TR" b="1" dirty="0" smtClean="0"/>
              <a:t>Örn. Memeli kalbi veya karaciğer hücrelerinde üretilen enerjinin %80 i bu yol ile sağlanır,</a:t>
            </a:r>
          </a:p>
          <a:p>
            <a:r>
              <a:rPr lang="tr-TR" b="1" dirty="0" smtClean="0"/>
              <a:t>Bunun için alınan yağların,</a:t>
            </a:r>
          </a:p>
          <a:p>
            <a:r>
              <a:rPr lang="tr-TR" b="1" dirty="0" smtClean="0"/>
              <a:t>Önce sindirimi,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85786" y="285728"/>
            <a:ext cx="7772400" cy="173672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KAYNAKÇA</a:t>
            </a:r>
            <a:br>
              <a:rPr lang="tr-TR" dirty="0" smtClean="0"/>
            </a:br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28802"/>
            <a:ext cx="6400800" cy="3709998"/>
          </a:xfrm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Başlıca Kaynak</a:t>
            </a:r>
            <a:r>
              <a:rPr lang="tr-TR" dirty="0" smtClean="0"/>
              <a:t>: </a:t>
            </a:r>
            <a:r>
              <a:rPr lang="tr-TR" dirty="0" err="1" smtClean="0"/>
              <a:t>Lehninger</a:t>
            </a:r>
            <a:r>
              <a:rPr lang="tr-TR" dirty="0" smtClean="0"/>
              <a:t> Biyokimyanın İlkeleri, </a:t>
            </a:r>
            <a:r>
              <a:rPr lang="tr-TR" dirty="0" err="1" smtClean="0"/>
              <a:t>David</a:t>
            </a:r>
            <a:r>
              <a:rPr lang="tr-TR" dirty="0" smtClean="0"/>
              <a:t> </a:t>
            </a:r>
            <a:r>
              <a:rPr lang="tr-TR" dirty="0" err="1" smtClean="0"/>
              <a:t>L.Nelson</a:t>
            </a:r>
            <a:r>
              <a:rPr lang="tr-TR" dirty="0" smtClean="0"/>
              <a:t>, Michael M. </a:t>
            </a:r>
            <a:r>
              <a:rPr lang="tr-TR" dirty="0" err="1" smtClean="0"/>
              <a:t>Cox</a:t>
            </a:r>
            <a:r>
              <a:rPr lang="tr-TR" dirty="0" smtClean="0"/>
              <a:t>, Beşinci Baskıdan Çeviri, Çeviri Editörü; Y. Murat Elçin, </a:t>
            </a:r>
            <a:r>
              <a:rPr lang="tr-TR" dirty="0" err="1" smtClean="0"/>
              <a:t>Palme</a:t>
            </a:r>
            <a:r>
              <a:rPr lang="tr-TR" dirty="0" smtClean="0"/>
              <a:t> Yayıncılık, 2013.</a:t>
            </a:r>
          </a:p>
          <a:p>
            <a:pPr algn="just"/>
            <a:endParaRPr lang="tr-TR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940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714356"/>
            <a:ext cx="6400800" cy="5138758"/>
          </a:xfrm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en-US" dirty="0" smtClean="0"/>
              <a:t>Principles of Biochemistry, H. R. Horton, L. A. Moran, K. G. </a:t>
            </a:r>
            <a:r>
              <a:rPr lang="en-US" dirty="0" err="1" smtClean="0"/>
              <a:t>Scrimgeour</a:t>
            </a:r>
            <a:r>
              <a:rPr lang="en-US" dirty="0" smtClean="0"/>
              <a:t>, M. D. Perry, J. D. </a:t>
            </a:r>
            <a:r>
              <a:rPr lang="en-US" dirty="0" err="1" smtClean="0"/>
              <a:t>Rawn</a:t>
            </a:r>
            <a:r>
              <a:rPr lang="en-US" dirty="0" smtClean="0"/>
              <a:t>, Pearson </a:t>
            </a:r>
            <a:r>
              <a:rPr lang="en-US" dirty="0" err="1" smtClean="0"/>
              <a:t>Prentis</a:t>
            </a:r>
            <a:r>
              <a:rPr lang="en-US" dirty="0" smtClean="0"/>
              <a:t> Hall, 2006.</a:t>
            </a:r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Color</a:t>
            </a:r>
            <a:r>
              <a:rPr lang="tr-TR" dirty="0" smtClean="0"/>
              <a:t> Atlas of </a:t>
            </a:r>
            <a:r>
              <a:rPr lang="tr-TR" dirty="0" err="1" smtClean="0"/>
              <a:t>Biochemistry</a:t>
            </a:r>
            <a:r>
              <a:rPr lang="tr-TR" dirty="0" smtClean="0"/>
              <a:t>, J. </a:t>
            </a:r>
            <a:r>
              <a:rPr lang="tr-TR" dirty="0" err="1" smtClean="0"/>
              <a:t>Koolman</a:t>
            </a:r>
            <a:r>
              <a:rPr lang="tr-TR" dirty="0" smtClean="0"/>
              <a:t>, K. H. </a:t>
            </a:r>
            <a:r>
              <a:rPr lang="tr-TR" dirty="0" err="1" smtClean="0"/>
              <a:t>Roehm</a:t>
            </a:r>
            <a:r>
              <a:rPr lang="tr-TR" dirty="0" smtClean="0"/>
              <a:t>, </a:t>
            </a:r>
            <a:r>
              <a:rPr lang="tr-TR" dirty="0" err="1" smtClean="0"/>
              <a:t>Georg</a:t>
            </a:r>
            <a:r>
              <a:rPr lang="tr-TR" dirty="0" smtClean="0"/>
              <a:t> </a:t>
            </a:r>
            <a:r>
              <a:rPr lang="tr-TR" dirty="0" err="1" smtClean="0"/>
              <a:t>Thieme</a:t>
            </a:r>
            <a:r>
              <a:rPr lang="tr-TR" dirty="0" smtClean="0"/>
              <a:t> </a:t>
            </a:r>
            <a:r>
              <a:rPr lang="tr-TR" dirty="0" err="1" smtClean="0"/>
              <a:t>Verlag</a:t>
            </a:r>
            <a:r>
              <a:rPr lang="tr-TR" dirty="0" smtClean="0"/>
              <a:t>, 2005.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985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0042"/>
            <a:ext cx="6400800" cy="5138758"/>
          </a:xfrm>
        </p:spPr>
        <p:txBody>
          <a:bodyPr/>
          <a:lstStyle/>
          <a:p>
            <a:pPr algn="just"/>
            <a:r>
              <a:rPr lang="tr-TR" dirty="0" err="1" smtClean="0"/>
              <a:t>Harper’s</a:t>
            </a:r>
            <a:r>
              <a:rPr lang="tr-TR" dirty="0" smtClean="0"/>
              <a:t> </a:t>
            </a:r>
            <a:r>
              <a:rPr lang="tr-TR" dirty="0" err="1" smtClean="0"/>
              <a:t>Illustrated</a:t>
            </a:r>
            <a:r>
              <a:rPr lang="tr-TR" dirty="0" smtClean="0"/>
              <a:t> </a:t>
            </a:r>
            <a:r>
              <a:rPr lang="tr-TR" dirty="0" err="1" smtClean="0"/>
              <a:t>Biochemistry</a:t>
            </a:r>
            <a:r>
              <a:rPr lang="tr-TR" dirty="0" smtClean="0"/>
              <a:t>, R. K. </a:t>
            </a:r>
            <a:r>
              <a:rPr lang="tr-TR" dirty="0" err="1" smtClean="0"/>
              <a:t>Murray</a:t>
            </a:r>
            <a:r>
              <a:rPr lang="tr-TR" dirty="0" smtClean="0"/>
              <a:t>, D. K. </a:t>
            </a:r>
            <a:r>
              <a:rPr lang="tr-TR" dirty="0" err="1" smtClean="0"/>
              <a:t>Granner</a:t>
            </a:r>
            <a:r>
              <a:rPr lang="tr-TR" dirty="0" smtClean="0"/>
              <a:t>, P. A. </a:t>
            </a:r>
            <a:r>
              <a:rPr lang="tr-TR" dirty="0" err="1" smtClean="0"/>
              <a:t>Mayes</a:t>
            </a:r>
            <a:r>
              <a:rPr lang="tr-TR" dirty="0" smtClean="0"/>
              <a:t>, V. W. </a:t>
            </a:r>
            <a:r>
              <a:rPr lang="tr-TR" dirty="0" err="1" smtClean="0"/>
              <a:t>Rodwell</a:t>
            </a:r>
            <a:r>
              <a:rPr lang="tr-TR" dirty="0" smtClean="0"/>
              <a:t>, </a:t>
            </a:r>
            <a:r>
              <a:rPr lang="tr-TR" dirty="0" err="1" smtClean="0"/>
              <a:t>Lange</a:t>
            </a:r>
            <a:r>
              <a:rPr lang="tr-TR" dirty="0" smtClean="0"/>
              <a:t> </a:t>
            </a:r>
            <a:r>
              <a:rPr lang="tr-TR" dirty="0" err="1" smtClean="0"/>
              <a:t>Medical</a:t>
            </a:r>
            <a:r>
              <a:rPr lang="tr-TR" dirty="0" smtClean="0"/>
              <a:t> </a:t>
            </a:r>
            <a:r>
              <a:rPr lang="tr-TR" dirty="0" err="1" smtClean="0"/>
              <a:t>Books</a:t>
            </a:r>
            <a:r>
              <a:rPr lang="tr-TR" dirty="0" smtClean="0"/>
              <a:t>/</a:t>
            </a:r>
            <a:r>
              <a:rPr lang="tr-TR" dirty="0" err="1" smtClean="0"/>
              <a:t>McGraw</a:t>
            </a:r>
            <a:r>
              <a:rPr lang="tr-TR" dirty="0" smtClean="0"/>
              <a:t>-</a:t>
            </a:r>
            <a:r>
              <a:rPr lang="tr-TR" dirty="0" err="1" smtClean="0"/>
              <a:t>Hill</a:t>
            </a:r>
            <a:r>
              <a:rPr lang="tr-TR" dirty="0" smtClean="0"/>
              <a:t> </a:t>
            </a:r>
            <a:r>
              <a:rPr lang="tr-TR" dirty="0" err="1" smtClean="0"/>
              <a:t>Medical</a:t>
            </a:r>
            <a:r>
              <a:rPr lang="tr-TR" dirty="0" smtClean="0"/>
              <a:t> </a:t>
            </a:r>
            <a:r>
              <a:rPr lang="tr-TR" dirty="0" err="1" smtClean="0"/>
              <a:t>Publishing</a:t>
            </a:r>
            <a:r>
              <a:rPr lang="tr-TR" dirty="0" smtClean="0"/>
              <a:t> </a:t>
            </a:r>
            <a:r>
              <a:rPr lang="tr-TR" dirty="0" err="1" smtClean="0"/>
              <a:t>Division</a:t>
            </a:r>
            <a:r>
              <a:rPr lang="tr-TR" dirty="0" smtClean="0"/>
              <a:t>, 2003.</a:t>
            </a:r>
          </a:p>
          <a:p>
            <a:pPr algn="just"/>
            <a:endParaRPr lang="tr-TR" dirty="0" smtClean="0"/>
          </a:p>
          <a:p>
            <a:pPr algn="just"/>
            <a:r>
              <a:rPr lang="en-US" dirty="0" smtClean="0"/>
              <a:t>Basic Concepts in Biochemistry, A Student’s Survival Guide, H. F. Gilbert, McGraw-Hill Health </a:t>
            </a:r>
            <a:r>
              <a:rPr lang="en-US" dirty="0" err="1" smtClean="0"/>
              <a:t>Proffesions</a:t>
            </a:r>
            <a:r>
              <a:rPr lang="en-US" dirty="0" smtClean="0"/>
              <a:t> Division, 2000.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485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sz="4000" dirty="0" smtClean="0"/>
              <a:t>Serbest kalması ve Taşınması,</a:t>
            </a:r>
          </a:p>
          <a:p>
            <a:r>
              <a:rPr lang="tr-TR" sz="4000" dirty="0" err="1" smtClean="0"/>
              <a:t>Şilomikron</a:t>
            </a:r>
            <a:r>
              <a:rPr lang="tr-TR" sz="4000" dirty="0" smtClean="0"/>
              <a:t>,</a:t>
            </a:r>
          </a:p>
          <a:p>
            <a:r>
              <a:rPr lang="tr-TR" sz="4000" dirty="0" err="1" smtClean="0"/>
              <a:t>Apolipoprotein</a:t>
            </a:r>
            <a:r>
              <a:rPr lang="tr-TR" sz="4000" dirty="0" smtClean="0"/>
              <a:t>,</a:t>
            </a:r>
          </a:p>
          <a:p>
            <a:r>
              <a:rPr lang="tr-TR" sz="4000" dirty="0" err="1" smtClean="0"/>
              <a:t>Lipoprotein</a:t>
            </a:r>
            <a:r>
              <a:rPr lang="tr-TR" sz="4000" dirty="0" smtClean="0"/>
              <a:t>,</a:t>
            </a:r>
          </a:p>
          <a:p>
            <a:r>
              <a:rPr lang="tr-TR" sz="4000" dirty="0" err="1" smtClean="0"/>
              <a:t>Lipoprotein</a:t>
            </a:r>
            <a:r>
              <a:rPr lang="tr-TR" sz="4000" dirty="0" smtClean="0"/>
              <a:t> </a:t>
            </a:r>
            <a:r>
              <a:rPr lang="tr-TR" sz="4000" dirty="0" err="1" smtClean="0"/>
              <a:t>lipaz</a:t>
            </a:r>
            <a:r>
              <a:rPr lang="tr-TR" sz="4000" dirty="0" smtClean="0"/>
              <a:t>,</a:t>
            </a:r>
          </a:p>
          <a:p>
            <a:r>
              <a:rPr lang="tr-TR" sz="4000" dirty="0" err="1" smtClean="0"/>
              <a:t>Perilipin</a:t>
            </a:r>
            <a:r>
              <a:rPr lang="tr-TR" sz="4000" dirty="0" smtClean="0"/>
              <a:t> proteinleri,</a:t>
            </a:r>
            <a:endParaRPr lang="tr-TR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1285861"/>
            <a:ext cx="8229600" cy="3929090"/>
          </a:xfrm>
        </p:spPr>
        <p:txBody>
          <a:bodyPr>
            <a:normAutofit fontScale="92500" lnSpcReduction="10000"/>
          </a:bodyPr>
          <a:lstStyle/>
          <a:p>
            <a:r>
              <a:rPr lang="tr-TR" sz="3600" dirty="0" smtClean="0"/>
              <a:t>Yağ dokusundan depo </a:t>
            </a:r>
            <a:r>
              <a:rPr lang="tr-TR" sz="3600" dirty="0" err="1" smtClean="0"/>
              <a:t>triaçilgliserollerin</a:t>
            </a:r>
            <a:r>
              <a:rPr lang="tr-TR" sz="3600" dirty="0" smtClean="0"/>
              <a:t> salımı,</a:t>
            </a:r>
          </a:p>
          <a:p>
            <a:r>
              <a:rPr lang="tr-TR" sz="3600" dirty="0" err="1" smtClean="0"/>
              <a:t>Gliserolün</a:t>
            </a:r>
            <a:r>
              <a:rPr lang="tr-TR" sz="3600" dirty="0" smtClean="0"/>
              <a:t> </a:t>
            </a:r>
            <a:r>
              <a:rPr lang="tr-TR" sz="3600" dirty="0" err="1" smtClean="0"/>
              <a:t>glikoliz</a:t>
            </a:r>
            <a:r>
              <a:rPr lang="tr-TR" sz="3600" dirty="0" smtClean="0"/>
              <a:t> yoluna girişi,</a:t>
            </a:r>
          </a:p>
          <a:p>
            <a:r>
              <a:rPr lang="tr-TR" sz="3600" dirty="0" smtClean="0"/>
              <a:t>Yağ asitlerinin aktifleşerek mitokondrilere alımları,</a:t>
            </a:r>
          </a:p>
          <a:p>
            <a:r>
              <a:rPr lang="tr-TR" sz="3600" dirty="0" err="1" smtClean="0"/>
              <a:t>Karnitin</a:t>
            </a:r>
            <a:r>
              <a:rPr lang="tr-TR" sz="3600" dirty="0" smtClean="0"/>
              <a:t> aracılı sistem,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/>
              <a:t>Yağ asitlerinin </a:t>
            </a:r>
            <a:r>
              <a:rPr lang="el-GR" dirty="0" smtClean="0"/>
              <a:t>β</a:t>
            </a:r>
            <a:r>
              <a:rPr lang="tr-TR" dirty="0" smtClean="0"/>
              <a:t>-</a:t>
            </a:r>
            <a:r>
              <a:rPr lang="tr-TR" dirty="0" err="1" smtClean="0"/>
              <a:t>oksidasyonu</a:t>
            </a:r>
            <a:r>
              <a:rPr lang="tr-TR" dirty="0" smtClean="0"/>
              <a:t>;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err="1" smtClean="0"/>
              <a:t>Substratları</a:t>
            </a:r>
            <a:r>
              <a:rPr lang="tr-TR" dirty="0" smtClean="0"/>
              <a:t>,</a:t>
            </a:r>
          </a:p>
          <a:p>
            <a:r>
              <a:rPr lang="tr-TR" dirty="0" smtClean="0"/>
              <a:t>Enzimleri,</a:t>
            </a:r>
          </a:p>
          <a:p>
            <a:r>
              <a:rPr lang="tr-TR" dirty="0" smtClean="0"/>
              <a:t>Ürünleri ile birlikte açıklanacaktır.</a:t>
            </a:r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pid metabolism Digestion and absorption of Lipids.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280920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79512" y="558924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https://www.google.com/url?sa=i&amp;url=https%3A%2F%2Fslideplayer.com%2Fslide%2F11310406%2F&amp;psig=AOvVaw1eEu0BnEC5JA3h3jccQptb&amp;ust=1589316328055000&amp;source=images&amp;cd=vfe&amp;ved=0CAIQjRxqFwoTCIjC0-7WrOkCFQAAAAAdAAAAABAD</a:t>
            </a:r>
          </a:p>
        </p:txBody>
      </p:sp>
    </p:spTree>
    <p:extLst>
      <p:ext uri="{BB962C8B-B14F-4D97-AF65-F5344CB8AC3E}">
        <p14:creationId xmlns:p14="http://schemas.microsoft.com/office/powerpoint/2010/main" val="768206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ipid Digestion and Absorption - Lipid and Amino Acid Metabolis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3222"/>
            <a:ext cx="8064896" cy="523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74398" y="5661248"/>
            <a:ext cx="8219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https://www.google.com/url?sa=i&amp;url=https%3A%2F%2Fschoolbag.info%2Fchemistry%2Fmcat_biochemistry%2F68.html&amp;psig=AOvVaw1eEu0BnEC5JA3h3jccQptb&amp;ust=1589316328055000&amp;source=images&amp;cd=vfe&amp;ved=0CAIQjRxqFwoTCIjC0-7WrOkCFQAAAAAdAAAAABAK</a:t>
            </a:r>
          </a:p>
        </p:txBody>
      </p:sp>
    </p:spTree>
    <p:extLst>
      <p:ext uri="{BB962C8B-B14F-4D97-AF65-F5344CB8AC3E}">
        <p14:creationId xmlns:p14="http://schemas.microsoft.com/office/powerpoint/2010/main" val="2859519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apter 16 : Oxidation of Fatty Ac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1" y="189206"/>
            <a:ext cx="813690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96815" y="5733256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https://www.google.com/url?sa=i&amp;url=http%3A%2F%2F210.38.137.111%2Fnxy%2F151%2Flpob%2Fchapt16%2FSim1.htm&amp;psig=AOvVaw0pOm4v2VSvwq1PlxpzU6nX&amp;ust=1589316711202000&amp;source=images&amp;cd=vfe&amp;ved=0CAIQjRxqFwoTCLCdoqPYrOkCFQAAAAAdAAAAABAR</a:t>
            </a:r>
          </a:p>
        </p:txBody>
      </p:sp>
    </p:spTree>
    <p:extLst>
      <p:ext uri="{BB962C8B-B14F-4D97-AF65-F5344CB8AC3E}">
        <p14:creationId xmlns:p14="http://schemas.microsoft.com/office/powerpoint/2010/main" val="2033703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obilization of Triacylglycerols Stored in Adipose Tissue Diagra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84887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79512" y="5517232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quizlet.com%2F242038703%2Fmobilization-of-triacylglycerols-stored-in-adipose-tissue-diagram%2F&amp;psig=AOvVaw0pOm4v2VSvwq1PlxpzU6nX&amp;ust=1589316711202000&amp;source=images&amp;cd=vfe&amp;ved=0CAIQjRxqFwoTCLCdoqPYrOkCFQAAAAAdAAAAABAM</a:t>
            </a:r>
          </a:p>
        </p:txBody>
      </p:sp>
    </p:spTree>
    <p:extLst>
      <p:ext uri="{BB962C8B-B14F-4D97-AF65-F5344CB8AC3E}">
        <p14:creationId xmlns:p14="http://schemas.microsoft.com/office/powerpoint/2010/main" val="22694990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 Olay</Template>
  <TotalTime>647</TotalTime>
  <Words>501</Words>
  <Application>Microsoft Office PowerPoint</Application>
  <PresentationFormat>Ekran Gösterisi (4:3)</PresentationFormat>
  <Paragraphs>54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6" baseType="lpstr">
      <vt:lpstr>Arial</vt:lpstr>
      <vt:lpstr>Arial Tur</vt:lpstr>
      <vt:lpstr>Impact</vt:lpstr>
      <vt:lpstr>Ana Olay</vt:lpstr>
      <vt:lpstr>B-310 BİYOKİMYA II DERSİ </vt:lpstr>
      <vt:lpstr>BEŞİNCİ HAFTA  DERS İÇERİĞİ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   KAYNAKÇA 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Özlem Yıldırım</cp:lastModifiedBy>
  <cp:revision>39</cp:revision>
  <dcterms:created xsi:type="dcterms:W3CDTF">2007-03-31T19:43:26Z</dcterms:created>
  <dcterms:modified xsi:type="dcterms:W3CDTF">2020-05-11T21:07:17Z</dcterms:modified>
</cp:coreProperties>
</file>