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2E35-57FD-4207-8EF2-5C5A87550EFA}" type="datetimeFigureOut">
              <a:rPr lang="tr-TR" smtClean="0"/>
              <a:pPr/>
              <a:t>19.04.2018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2D1DF-D537-4795-AFD7-5197080E5F3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4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19.04.2018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Gecekondu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Gecekondunun Olumlu ve Olumsuz Yanları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0" y="2302327"/>
            <a:ext cx="968928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u="sng" dirty="0">
                <a:latin typeface="Book Antiqua" panose="02040602050305030304" pitchFamily="18" charset="0"/>
              </a:rPr>
              <a:t>Olumlu Yanları:</a:t>
            </a:r>
          </a:p>
          <a:p>
            <a:r>
              <a:rPr lang="tr-TR" dirty="0">
                <a:latin typeface="Book Antiqua" panose="02040602050305030304" pitchFamily="18" charset="0"/>
              </a:rPr>
              <a:t>Standardı düşük de olsa konut sorununa çözüm getirmesi</a:t>
            </a:r>
          </a:p>
          <a:p>
            <a:r>
              <a:rPr lang="tr-TR" dirty="0">
                <a:latin typeface="Book Antiqua" panose="02040602050305030304" pitchFamily="18" charset="0"/>
              </a:rPr>
              <a:t>Karşılıklı yardımlaşmayı güçlendirmesi</a:t>
            </a:r>
          </a:p>
          <a:p>
            <a:r>
              <a:rPr lang="tr-TR" dirty="0">
                <a:latin typeface="Book Antiqua" panose="02040602050305030304" pitchFamily="18" charset="0"/>
              </a:rPr>
              <a:t>Sosyal güven duygusunu geliştirmesi</a:t>
            </a:r>
          </a:p>
          <a:p>
            <a:r>
              <a:rPr lang="tr-TR" dirty="0">
                <a:latin typeface="Book Antiqua" panose="02040602050305030304" pitchFamily="18" charset="0"/>
              </a:rPr>
              <a:t>İstihdam olanaklarını artırması</a:t>
            </a:r>
          </a:p>
          <a:p>
            <a:r>
              <a:rPr lang="tr-TR" dirty="0">
                <a:latin typeface="Book Antiqua" panose="02040602050305030304" pitchFamily="18" charset="0"/>
              </a:rPr>
              <a:t>Emeğin yeniden üretimini sağlaması</a:t>
            </a:r>
          </a:p>
        </p:txBody>
      </p:sp>
    </p:spTree>
    <p:extLst>
      <p:ext uri="{BB962C8B-B14F-4D97-AF65-F5344CB8AC3E}">
        <p14:creationId xmlns:p14="http://schemas.microsoft.com/office/powerpoint/2010/main" val="112940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ook Antiqua" panose="02040602050305030304" pitchFamily="18" charset="0"/>
              </a:rPr>
              <a:t>Gecekondunun Olumlu ve Olumsuz Yanları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0" y="2302327"/>
            <a:ext cx="968928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u="sng" dirty="0">
                <a:latin typeface="Book Antiqua" panose="02040602050305030304" pitchFamily="18" charset="0"/>
              </a:rPr>
              <a:t>Olumsuz Yanları:</a:t>
            </a:r>
          </a:p>
          <a:p>
            <a:r>
              <a:rPr lang="tr-TR" dirty="0">
                <a:latin typeface="Book Antiqua" panose="02040602050305030304" pitchFamily="18" charset="0"/>
              </a:rPr>
              <a:t>Yerel yönetimler açısından kaynak ve zaman israfına yol açması</a:t>
            </a:r>
          </a:p>
          <a:p>
            <a:r>
              <a:rPr lang="tr-TR" dirty="0">
                <a:latin typeface="Book Antiqua" panose="02040602050305030304" pitchFamily="18" charset="0"/>
              </a:rPr>
              <a:t>Yoksulların kentin kenarlarında genellikle kamuya ait arazilerde kentsel hizmetleri yeterince alamaması</a:t>
            </a:r>
          </a:p>
          <a:p>
            <a:r>
              <a:rPr lang="tr-TR" dirty="0">
                <a:latin typeface="Book Antiqua" panose="02040602050305030304" pitchFamily="18" charset="0"/>
              </a:rPr>
              <a:t>Sağlık sorunları yaratması</a:t>
            </a:r>
          </a:p>
          <a:p>
            <a:r>
              <a:rPr lang="tr-TR" dirty="0">
                <a:latin typeface="Book Antiqua" panose="02040602050305030304" pitchFamily="18" charset="0"/>
              </a:rPr>
              <a:t>Ülkenin toplam ekonomik maliyetine yük getirmesi</a:t>
            </a:r>
          </a:p>
        </p:txBody>
      </p:sp>
    </p:spTree>
    <p:extLst>
      <p:ext uri="{BB962C8B-B14F-4D97-AF65-F5344CB8AC3E}">
        <p14:creationId xmlns:p14="http://schemas.microsoft.com/office/powerpoint/2010/main" val="172259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 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Gecekondunun tanımı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Gecekondunun genel özellikleri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 ile çöküntü </a:t>
            </a:r>
            <a:r>
              <a:rPr lang="tr-TR" dirty="0" smtClean="0">
                <a:latin typeface="Book Antiqua" panose="02040602050305030304" pitchFamily="18" charset="0"/>
              </a:rPr>
              <a:t>bölgesi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dirty="0" err="1">
                <a:latin typeface="Book Antiqua" panose="02040602050305030304" pitchFamily="18" charset="0"/>
              </a:rPr>
              <a:t>slum</a:t>
            </a:r>
            <a:r>
              <a:rPr lang="tr-TR" dirty="0">
                <a:latin typeface="Book Antiqua" panose="02040602050305030304" pitchFamily="18" charset="0"/>
              </a:rPr>
              <a:t>) karşılaştırılması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Gecekondunun olumlu ve olumsuz yanları</a:t>
            </a:r>
          </a:p>
        </p:txBody>
      </p:sp>
    </p:spTree>
    <p:extLst>
      <p:ext uri="{BB962C8B-B14F-4D97-AF65-F5344CB8AC3E}">
        <p14:creationId xmlns:p14="http://schemas.microsoft.com/office/powerpoint/2010/main" val="258663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951" y="1874815"/>
            <a:ext cx="8679768" cy="4351338"/>
          </a:xfrm>
        </p:spPr>
        <p:txBody>
          <a:bodyPr>
            <a:normAutofit/>
          </a:bodyPr>
          <a:lstStyle/>
          <a:p>
            <a:pPr lvl="1"/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Gecekondu, fiziksel olarak standardı düşük bir konut olmakla birlikte, aynı zamanda göçmen yoksullarının kente yerleşiminde kümelendikleri mahallelere de işaret </a:t>
            </a:r>
            <a:r>
              <a:rPr lang="tr-TR" dirty="0" smtClean="0">
                <a:latin typeface="Book Antiqua" panose="02040602050305030304" pitchFamily="18" charset="0"/>
              </a:rPr>
              <a:t>etmektedir.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1950’lerden itibaren hızlı kentleşme sürecinde kır göçmenlerinin oluşturdukları gecekondu bölgeleri giderek büyük kentlerin çeperlerini sarmış ve 1990’lı yıllarda en yüksek düzeylere varmıştır. </a:t>
            </a:r>
          </a:p>
        </p:txBody>
      </p:sp>
    </p:spTree>
    <p:extLst>
      <p:ext uri="{BB962C8B-B14F-4D97-AF65-F5344CB8AC3E}">
        <p14:creationId xmlns:p14="http://schemas.microsoft.com/office/powerpoint/2010/main" val="321196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Book Antiqua" panose="02040602050305030304" pitchFamily="18" charset="0"/>
              </a:rPr>
              <a:t>Sosyolojik </a:t>
            </a:r>
            <a:r>
              <a:rPr lang="tr-TR" dirty="0">
                <a:latin typeface="Book Antiqua" panose="02040602050305030304" pitchFamily="18" charset="0"/>
              </a:rPr>
              <a:t>anlamda bir gecekondu tanımı şu şekilde verilebilir:</a:t>
            </a:r>
          </a:p>
          <a:p>
            <a:pPr marL="0" indent="0">
              <a:buNone/>
            </a:pPr>
            <a:r>
              <a:rPr lang="tr-TR" dirty="0" smtClean="0">
                <a:latin typeface="Book Antiqua" panose="02040602050305030304" pitchFamily="18" charset="0"/>
              </a:rPr>
              <a:t>«Genellikle </a:t>
            </a:r>
            <a:r>
              <a:rPr lang="tr-TR" dirty="0">
                <a:latin typeface="Book Antiqua" panose="02040602050305030304" pitchFamily="18" charset="0"/>
              </a:rPr>
              <a:t>kırdan kente göç eden yoksul ailelerin, işgal edilmiş bir arazi üzerine kendi aile ve akraba emeği ve/veya çevreden enformel emek kullanarak yaptıkları standardı düşük bir konut tipidir</a:t>
            </a:r>
            <a:r>
              <a:rPr lang="tr-TR" dirty="0" smtClean="0">
                <a:latin typeface="Book Antiqua" panose="02040602050305030304" pitchFamily="18" charset="0"/>
              </a:rPr>
              <a:t>.»</a:t>
            </a:r>
            <a:endParaRPr lang="tr-TR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2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Gecekondunun Genel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Gecekondular hızlı kentleşmeyle bağlantılı olarak, yoksul kır göçmenleri tarafından yapılmıştır.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Gecekondular başkalarına ait (kamu ya da özel) araziler üzerine yasal olmayan şekilde yapılmıştır. Gecekondu yapımında bürokratik bir süreç dikkate </a:t>
            </a:r>
            <a:r>
              <a:rPr lang="tr-TR" dirty="0" smtClean="0">
                <a:latin typeface="Book Antiqua" panose="02040602050305030304" pitchFamily="18" charset="0"/>
              </a:rPr>
              <a:t>alınmamaktadır.</a:t>
            </a:r>
            <a:endParaRPr lang="tr-T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tr-TR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0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Gecekondunun Genel Özellikleri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Gecekonduların inşa edilmesinde aile ve akraba emeği (kimi durumlarda komşu veya </a:t>
            </a:r>
            <a:r>
              <a:rPr lang="tr-TR" dirty="0" smtClean="0">
                <a:latin typeface="Book Antiqua" panose="02040602050305030304" pitchFamily="18" charset="0"/>
              </a:rPr>
              <a:t>hemşeri </a:t>
            </a:r>
            <a:r>
              <a:rPr lang="tr-TR" dirty="0">
                <a:latin typeface="Book Antiqua" panose="02040602050305030304" pitchFamily="18" charset="0"/>
              </a:rPr>
              <a:t>emeği) önemlidir. Ancak, ilerleyen dönemlerde bunların oranı azalmış, daha oranda ücretli işçi kullanımı artmıştır.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 standardı düşük bir konut tipidir; ancak süreç içinde yeni eklemeler ve iyileştirmeler yapılarak standardı yükseltilmeye </a:t>
            </a:r>
            <a:r>
              <a:rPr lang="tr-TR" dirty="0" smtClean="0">
                <a:latin typeface="Book Antiqua" panose="02040602050305030304" pitchFamily="18" charset="0"/>
              </a:rPr>
              <a:t>çalışılmaktadır.</a:t>
            </a:r>
            <a:endParaRPr lang="tr-T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tr-TR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 ile çöküntü bölgelerin (</a:t>
            </a:r>
            <a:r>
              <a:rPr lang="tr-TR" b="1" dirty="0" err="1">
                <a:latin typeface="Book Antiqua" panose="02040602050305030304" pitchFamily="18" charset="0"/>
              </a:rPr>
              <a:t>slum</a:t>
            </a:r>
            <a:r>
              <a:rPr lang="tr-TR" b="1" dirty="0">
                <a:latin typeface="Book Antiqua" panose="02040602050305030304" pitchFamily="18" charset="0"/>
              </a:rPr>
              <a:t>) karşılaştırılması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Çöküntü bölgeleri genellikle kentin merkezi iş ve ticaret bölgesine yakın iken gecekondular kentin kenarlarında kurulmuştur.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 genellikle kırdan kente göç etmiş yoksullar tarafından kendileri tarafından inşa edilmiş konutların yer aldığı bölge iken çöküntü bölgesinde göçmen yoksullar barınmakla birlikte çoğun kentli yoksullardır.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3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 ile çöküntü bölgelerin (</a:t>
            </a:r>
            <a:r>
              <a:rPr lang="tr-TR" b="1" dirty="0" err="1">
                <a:latin typeface="Book Antiqua" panose="02040602050305030304" pitchFamily="18" charset="0"/>
              </a:rPr>
              <a:t>slum</a:t>
            </a:r>
            <a:r>
              <a:rPr lang="tr-TR" b="1" dirty="0">
                <a:latin typeface="Book Antiqua" panose="02040602050305030304" pitchFamily="18" charset="0"/>
              </a:rPr>
              <a:t>) karşılaştırılması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Çöküntü bölgeleri sakinleri açısından geçici yerleşimler olup gecekondularda yaşayanlar görece kalıcı olarak ikamet eder. Bu nedenle çöküntü bölgelerinde kiracılık oranı yüksek iken gecekondularda kiracılık oranı görece düşüktür.</a:t>
            </a:r>
          </a:p>
          <a:p>
            <a:r>
              <a:rPr lang="tr-TR" dirty="0">
                <a:latin typeface="Book Antiqua" panose="02040602050305030304" pitchFamily="18" charset="0"/>
              </a:rPr>
              <a:t>Her iki bölge geçiş bölgeleridir ve uzun erimde kamunun veya piyasanın “yenileme” (kentsel dönüşüm) müdahalelerine </a:t>
            </a:r>
            <a:r>
              <a:rPr lang="tr-TR" dirty="0" smtClean="0">
                <a:latin typeface="Book Antiqua" panose="02040602050305030304" pitchFamily="18" charset="0"/>
              </a:rPr>
              <a:t>uğrayabilmektedir. 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0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Gecekondu ile çöküntü bölgelerin (</a:t>
            </a:r>
            <a:r>
              <a:rPr lang="tr-TR" b="1" dirty="0" err="1">
                <a:latin typeface="Book Antiqua" panose="02040602050305030304" pitchFamily="18" charset="0"/>
              </a:rPr>
              <a:t>slum</a:t>
            </a:r>
            <a:r>
              <a:rPr lang="tr-TR" b="1" dirty="0">
                <a:latin typeface="Book Antiqua" panose="02040602050305030304" pitchFamily="18" charset="0"/>
              </a:rPr>
              <a:t>) karşılaştırılması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701" y="2302327"/>
            <a:ext cx="953259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Nüfus yoğunluğu çöküntü bölgelerinde gecekondulara göre yüksektir. </a:t>
            </a:r>
          </a:p>
          <a:p>
            <a:r>
              <a:rPr lang="tr-TR" dirty="0">
                <a:latin typeface="Book Antiqua" panose="02040602050305030304" pitchFamily="18" charset="0"/>
              </a:rPr>
              <a:t>Çöküntü bölgeleri sıkı dokulu ve çok katlı konutlardan oluşmakta iken gecekondu bölgeleri seyrek dokulu ve tek veya iki katlı konutlardan oluşmaktadır. Ancak her iki bölgede de konutlar düşük standartlıdır.</a:t>
            </a:r>
          </a:p>
          <a:p>
            <a:r>
              <a:rPr lang="tr-TR" dirty="0">
                <a:latin typeface="Book Antiqua" panose="02040602050305030304" pitchFamily="18" charset="0"/>
              </a:rPr>
              <a:t>Gecekondularda suç ve benzeri sapma olgularına az rastlanırken çöküntü bölgesinde daha fazla </a:t>
            </a:r>
            <a:r>
              <a:rPr lang="tr-TR" dirty="0" smtClean="0">
                <a:latin typeface="Book Antiqua" panose="02040602050305030304" pitchFamily="18" charset="0"/>
              </a:rPr>
              <a:t>rastlanmaktadır. </a:t>
            </a:r>
            <a:endParaRPr lang="tr-TR" dirty="0">
              <a:latin typeface="Book Antiqua" panose="02040602050305030304" pitchFamily="18" charset="0"/>
            </a:endParaRP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7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453</Words>
  <Application>Microsoft Office PowerPoint</Application>
  <PresentationFormat>Geniş ekran</PresentationFormat>
  <Paragraphs>48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Book Antiqua</vt:lpstr>
      <vt:lpstr>Calibri</vt:lpstr>
      <vt:lpstr>Verdana</vt:lpstr>
      <vt:lpstr>Wingdings 2</vt:lpstr>
      <vt:lpstr>Görünüş</vt:lpstr>
      <vt:lpstr>KENT SOSYOLOJİSİ  Gecekondu</vt:lpstr>
      <vt:lpstr>Gecekondu – Ders İçeriği</vt:lpstr>
      <vt:lpstr>Gecekondu</vt:lpstr>
      <vt:lpstr>Gecekondu</vt:lpstr>
      <vt:lpstr>Gecekondunun Genel Özellikleri</vt:lpstr>
      <vt:lpstr>Gecekondunun Genel Özellikleri</vt:lpstr>
      <vt:lpstr>Gecekondu ile çöküntü bölgelerin (slum) karşılaştırılması</vt:lpstr>
      <vt:lpstr>Gecekondu ile çöküntü bölgelerin (slum) karşılaştırılması</vt:lpstr>
      <vt:lpstr>Gecekondu ile çöküntü bölgelerin (slum) karşılaştırılması</vt:lpstr>
      <vt:lpstr>Gecekondunun Olumlu ve Olumsuz Yanları</vt:lpstr>
      <vt:lpstr>Gecekondunun Olumlu ve Olumsuz Yanları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Gecekondu – Ders İçeriği</dc:title>
  <dc:creator>bilgiseyerim</dc:creator>
  <cp:lastModifiedBy>Demir</cp:lastModifiedBy>
  <cp:revision>48</cp:revision>
  <dcterms:created xsi:type="dcterms:W3CDTF">2018-03-24T15:18:09Z</dcterms:created>
  <dcterms:modified xsi:type="dcterms:W3CDTF">2018-04-19T12:50:55Z</dcterms:modified>
</cp:coreProperties>
</file>