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68" r:id="rId2"/>
    <p:sldId id="256" r:id="rId3"/>
    <p:sldId id="257" r:id="rId4"/>
    <p:sldId id="258" r:id="rId5"/>
    <p:sldId id="259" r:id="rId6"/>
    <p:sldId id="260" r:id="rId7"/>
    <p:sldId id="262" r:id="rId8"/>
    <p:sldId id="263" r:id="rId9"/>
    <p:sldId id="265" r:id="rId10"/>
    <p:sldId id="261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9" autoAdjust="0"/>
    <p:restoredTop sz="94660"/>
  </p:normalViewPr>
  <p:slideViewPr>
    <p:cSldViewPr snapToGrid="0">
      <p:cViewPr varScale="1">
        <p:scale>
          <a:sx n="86" d="100"/>
          <a:sy n="86" d="100"/>
        </p:scale>
        <p:origin x="63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DC2E35-57FD-4207-8EF2-5C5A87550EFA}" type="datetimeFigureOut">
              <a:rPr lang="tr-TR" smtClean="0"/>
              <a:pPr/>
              <a:t>19.04.2018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2D1DF-D537-4795-AFD7-5197080E5F3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243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Yuvarlatılmış Dikdörtgen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9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Tek Köşesi Yuvarlatılmış Dikdörtgen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Dikdörtgen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5" name="24 Veri Yer Tutucusu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E323EF0-A112-4ED8-B99D-916B5D27948A}" type="datetimeFigureOut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19.04.2018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F229467-69F6-40A3-A5A4-F1D592B5B33C}" type="slidenum">
              <a:rPr lang="tr-TR" smtClean="0">
                <a:solidFill>
                  <a:srgbClr val="E9E5DC">
                    <a:shade val="50000"/>
                  </a:srgbClr>
                </a:solidFill>
              </a:rPr>
              <a:pPr/>
              <a:t>‹#›</a:t>
            </a:fld>
            <a:endParaRPr lang="tr-TR">
              <a:solidFill>
                <a:srgbClr val="E9E5DC">
                  <a:shade val="50000"/>
                </a:srgb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900" dirty="0" smtClean="0">
                <a:latin typeface="Book Antiqua" pitchFamily="18" charset="0"/>
              </a:rPr>
              <a:t>KENT SOSYOLOJİSİ </a:t>
            </a:r>
            <a:r>
              <a:rPr lang="tr-TR" dirty="0" smtClean="0">
                <a:latin typeface="Book Antiqua" pitchFamily="18" charset="0"/>
              </a:rPr>
              <a:t/>
            </a:r>
            <a:br>
              <a:rPr lang="tr-TR" dirty="0" smtClean="0">
                <a:latin typeface="Book Antiqua" pitchFamily="18" charset="0"/>
              </a:rPr>
            </a:br>
            <a:r>
              <a:rPr lang="tr-TR" sz="4000" i="1" dirty="0" smtClean="0">
                <a:latin typeface="Book Antiqua" pitchFamily="18" charset="0"/>
              </a:rPr>
              <a:t>Gecekondu</a:t>
            </a:r>
            <a:endParaRPr lang="tr-TR" i="1" dirty="0">
              <a:latin typeface="Book Antiqua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963168" y="3685031"/>
            <a:ext cx="10363200" cy="2396279"/>
          </a:xfrm>
        </p:spPr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b="1" dirty="0" smtClean="0">
                <a:latin typeface="Book Antiqua" pitchFamily="18" charset="0"/>
              </a:rPr>
              <a:t>Prof. Dr. Erol Demir</a:t>
            </a:r>
          </a:p>
          <a:p>
            <a:r>
              <a:rPr lang="tr-TR" b="1" dirty="0" smtClean="0">
                <a:latin typeface="Book Antiqua" pitchFamily="18" charset="0"/>
              </a:rPr>
              <a:t>Ankara Üniversitesi</a:t>
            </a:r>
          </a:p>
          <a:p>
            <a:r>
              <a:rPr lang="tr-TR" b="1" dirty="0" smtClean="0">
                <a:latin typeface="Book Antiqua" pitchFamily="18" charset="0"/>
              </a:rPr>
              <a:t>Sosyoloji Bölümü</a:t>
            </a:r>
          </a:p>
          <a:p>
            <a:r>
              <a:rPr lang="tr-TR" b="1" dirty="0" err="1" smtClean="0">
                <a:latin typeface="Book Antiqua" pitchFamily="18" charset="0"/>
              </a:rPr>
              <a:t>erol</a:t>
            </a:r>
            <a:r>
              <a:rPr lang="tr-TR" b="1" dirty="0" smtClean="0">
                <a:latin typeface="Book Antiqua" pitchFamily="18" charset="0"/>
              </a:rPr>
              <a:t>.demir@</a:t>
            </a:r>
            <a:r>
              <a:rPr lang="tr-TR" b="1" dirty="0" err="1" smtClean="0">
                <a:latin typeface="Book Antiqua" pitchFamily="18" charset="0"/>
              </a:rPr>
              <a:t>humanity</a:t>
            </a:r>
            <a:r>
              <a:rPr lang="tr-TR" b="1" dirty="0" smtClean="0">
                <a:latin typeface="Book Antiqua" pitchFamily="18" charset="0"/>
              </a:rPr>
              <a:t>.</a:t>
            </a:r>
            <a:r>
              <a:rPr lang="tr-TR" b="1" dirty="0" err="1" smtClean="0">
                <a:latin typeface="Book Antiqua" pitchFamily="18" charset="0"/>
              </a:rPr>
              <a:t>ankara</a:t>
            </a:r>
            <a:r>
              <a:rPr lang="tr-TR" b="1" dirty="0" smtClean="0">
                <a:latin typeface="Book Antiqua" pitchFamily="18" charset="0"/>
              </a:rPr>
              <a:t>.edu.tr</a:t>
            </a:r>
          </a:p>
          <a:p>
            <a:endParaRPr lang="tr-TR" sz="2400" dirty="0" smtClean="0">
              <a:latin typeface="Book Antiqu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Gecekondunun Olumlu ve Olumsuz Yanları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700" y="2302327"/>
            <a:ext cx="9689282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b="1" u="sng" dirty="0">
                <a:latin typeface="Book Antiqua" panose="02040602050305030304" pitchFamily="18" charset="0"/>
              </a:rPr>
              <a:t>Olumlu Yanları:</a:t>
            </a:r>
          </a:p>
          <a:p>
            <a:r>
              <a:rPr lang="tr-TR" dirty="0">
                <a:latin typeface="Book Antiqua" panose="02040602050305030304" pitchFamily="18" charset="0"/>
              </a:rPr>
              <a:t>Standardı düşük de olsa konut sorununa çözüm getirmesi</a:t>
            </a:r>
          </a:p>
          <a:p>
            <a:r>
              <a:rPr lang="tr-TR" dirty="0">
                <a:latin typeface="Book Antiqua" panose="02040602050305030304" pitchFamily="18" charset="0"/>
              </a:rPr>
              <a:t>Karşılıklı yardımlaşmayı güçlendirmesi</a:t>
            </a:r>
          </a:p>
          <a:p>
            <a:r>
              <a:rPr lang="tr-TR" dirty="0">
                <a:latin typeface="Book Antiqua" panose="02040602050305030304" pitchFamily="18" charset="0"/>
              </a:rPr>
              <a:t>Sosyal güven duygusunu geliştirmesi</a:t>
            </a:r>
          </a:p>
          <a:p>
            <a:r>
              <a:rPr lang="tr-TR" dirty="0">
                <a:latin typeface="Book Antiqua" panose="02040602050305030304" pitchFamily="18" charset="0"/>
              </a:rPr>
              <a:t>İstihdam olanaklarını artırması</a:t>
            </a:r>
          </a:p>
          <a:p>
            <a:r>
              <a:rPr lang="tr-TR" dirty="0">
                <a:latin typeface="Book Antiqua" panose="02040602050305030304" pitchFamily="18" charset="0"/>
              </a:rPr>
              <a:t>Emeğin yeniden üretimini sağlaması</a:t>
            </a:r>
          </a:p>
        </p:txBody>
      </p:sp>
    </p:spTree>
    <p:extLst>
      <p:ext uri="{BB962C8B-B14F-4D97-AF65-F5344CB8AC3E}">
        <p14:creationId xmlns:p14="http://schemas.microsoft.com/office/powerpoint/2010/main" val="1129405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ook Antiqua" panose="02040602050305030304" pitchFamily="18" charset="0"/>
              </a:rPr>
              <a:t>Gecekondunun Olumlu ve Olumsuz Yanları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700" y="2302327"/>
            <a:ext cx="9689282" cy="435133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b="1" u="sng" dirty="0">
                <a:latin typeface="Book Antiqua" panose="02040602050305030304" pitchFamily="18" charset="0"/>
              </a:rPr>
              <a:t>Olumsuz Yanları:</a:t>
            </a:r>
          </a:p>
          <a:p>
            <a:r>
              <a:rPr lang="tr-TR" dirty="0">
                <a:latin typeface="Book Antiqua" panose="02040602050305030304" pitchFamily="18" charset="0"/>
              </a:rPr>
              <a:t>Yerel yönetimler açısından kaynak ve zaman israfına yol açması</a:t>
            </a:r>
          </a:p>
          <a:p>
            <a:r>
              <a:rPr lang="tr-TR" dirty="0">
                <a:latin typeface="Book Antiqua" panose="02040602050305030304" pitchFamily="18" charset="0"/>
              </a:rPr>
              <a:t>Yoksulların kentin kenarlarında genellikle kamuya ait arazilerde kentsel hizmetleri yeterince alamaması</a:t>
            </a:r>
          </a:p>
          <a:p>
            <a:r>
              <a:rPr lang="tr-TR" dirty="0">
                <a:latin typeface="Book Antiqua" panose="02040602050305030304" pitchFamily="18" charset="0"/>
              </a:rPr>
              <a:t>Sağlık sorunları yaratması</a:t>
            </a:r>
          </a:p>
          <a:p>
            <a:r>
              <a:rPr lang="tr-TR" dirty="0">
                <a:latin typeface="Book Antiqua" panose="02040602050305030304" pitchFamily="18" charset="0"/>
              </a:rPr>
              <a:t>Ülkenin toplam ekonomik maliyetine yük getirmesi</a:t>
            </a:r>
          </a:p>
        </p:txBody>
      </p:sp>
    </p:spTree>
    <p:extLst>
      <p:ext uri="{BB962C8B-B14F-4D97-AF65-F5344CB8AC3E}">
        <p14:creationId xmlns:p14="http://schemas.microsoft.com/office/powerpoint/2010/main" val="1722592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Gecekondu – Ders İçeriği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701" y="2302327"/>
            <a:ext cx="8679768" cy="4351338"/>
          </a:xfrm>
        </p:spPr>
        <p:txBody>
          <a:bodyPr>
            <a:normAutofit/>
          </a:bodyPr>
          <a:lstStyle/>
          <a:p>
            <a:pPr lvl="1"/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Gecekondunun tanımı</a:t>
            </a:r>
          </a:p>
          <a:p>
            <a:r>
              <a:rPr lang="tr-TR" dirty="0">
                <a:latin typeface="Book Antiqua" panose="02040602050305030304" pitchFamily="18" charset="0"/>
              </a:rPr>
              <a:t>Gecekondunun genel özellikleri</a:t>
            </a:r>
          </a:p>
          <a:p>
            <a:r>
              <a:rPr lang="tr-TR" dirty="0">
                <a:latin typeface="Book Antiqua" panose="02040602050305030304" pitchFamily="18" charset="0"/>
              </a:rPr>
              <a:t>Gecekondu ile çöküntü </a:t>
            </a:r>
            <a:r>
              <a:rPr lang="tr-TR" dirty="0" smtClean="0">
                <a:latin typeface="Book Antiqua" panose="02040602050305030304" pitchFamily="18" charset="0"/>
              </a:rPr>
              <a:t>bölgesi </a:t>
            </a:r>
            <a:r>
              <a:rPr lang="tr-TR" dirty="0">
                <a:latin typeface="Book Antiqua" panose="02040602050305030304" pitchFamily="18" charset="0"/>
              </a:rPr>
              <a:t>(</a:t>
            </a:r>
            <a:r>
              <a:rPr lang="tr-TR" dirty="0" err="1">
                <a:latin typeface="Book Antiqua" panose="02040602050305030304" pitchFamily="18" charset="0"/>
              </a:rPr>
              <a:t>slum</a:t>
            </a:r>
            <a:r>
              <a:rPr lang="tr-TR" dirty="0">
                <a:latin typeface="Book Antiqua" panose="02040602050305030304" pitchFamily="18" charset="0"/>
              </a:rPr>
              <a:t>) karşılaştırılması</a:t>
            </a:r>
          </a:p>
          <a:p>
            <a:r>
              <a:rPr lang="tr-TR" dirty="0">
                <a:latin typeface="Book Antiqua" panose="02040602050305030304" pitchFamily="18" charset="0"/>
              </a:rPr>
              <a:t>Gecekondunun olumlu ve olumsuz yanları</a:t>
            </a:r>
          </a:p>
        </p:txBody>
      </p:sp>
    </p:spTree>
    <p:extLst>
      <p:ext uri="{BB962C8B-B14F-4D97-AF65-F5344CB8AC3E}">
        <p14:creationId xmlns:p14="http://schemas.microsoft.com/office/powerpoint/2010/main" val="25866311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Gecekondu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8951" y="1874815"/>
            <a:ext cx="8679768" cy="4351338"/>
          </a:xfrm>
        </p:spPr>
        <p:txBody>
          <a:bodyPr>
            <a:normAutofit/>
          </a:bodyPr>
          <a:lstStyle/>
          <a:p>
            <a:pPr lvl="1"/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Gecekondu, fiziksel olarak standardı düşük bir konut olmakla birlikte, aynı zamanda göçmen yoksullarının kente yerleşiminde kümelendikleri mahallelere de işaret </a:t>
            </a:r>
            <a:r>
              <a:rPr lang="tr-TR" dirty="0" smtClean="0">
                <a:latin typeface="Book Antiqua" panose="02040602050305030304" pitchFamily="18" charset="0"/>
              </a:rPr>
              <a:t>etmektedir.</a:t>
            </a:r>
            <a:endParaRPr lang="tr-TR" dirty="0">
              <a:latin typeface="Book Antiqua" panose="02040602050305030304" pitchFamily="18" charset="0"/>
            </a:endParaRPr>
          </a:p>
          <a:p>
            <a:r>
              <a:rPr lang="tr-TR" dirty="0">
                <a:latin typeface="Book Antiqua" panose="02040602050305030304" pitchFamily="18" charset="0"/>
              </a:rPr>
              <a:t>1950’lerden itibaren hızlı kentleşme sürecinde kır göçmenlerinin oluşturdukları gecekondu bölgeleri giderek büyük kentlerin çeperlerini sarmış ve 1990’lı yıllarda en yüksek düzeylere varmıştır. </a:t>
            </a:r>
          </a:p>
        </p:txBody>
      </p:sp>
    </p:spTree>
    <p:extLst>
      <p:ext uri="{BB962C8B-B14F-4D97-AF65-F5344CB8AC3E}">
        <p14:creationId xmlns:p14="http://schemas.microsoft.com/office/powerpoint/2010/main" val="3211962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Gecekondu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701" y="2302327"/>
            <a:ext cx="8679768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latin typeface="Book Antiqua" panose="02040602050305030304" pitchFamily="18" charset="0"/>
              </a:rPr>
              <a:t>Sosyolojik </a:t>
            </a:r>
            <a:r>
              <a:rPr lang="tr-TR" dirty="0">
                <a:latin typeface="Book Antiqua" panose="02040602050305030304" pitchFamily="18" charset="0"/>
              </a:rPr>
              <a:t>anlamda bir gecekondu tanımı şu şekilde verilebilir:</a:t>
            </a:r>
          </a:p>
          <a:p>
            <a:pPr marL="0" indent="0">
              <a:buNone/>
            </a:pPr>
            <a:r>
              <a:rPr lang="tr-TR" dirty="0" smtClean="0">
                <a:latin typeface="Book Antiqua" panose="02040602050305030304" pitchFamily="18" charset="0"/>
              </a:rPr>
              <a:t>«Genellikle </a:t>
            </a:r>
            <a:r>
              <a:rPr lang="tr-TR" dirty="0">
                <a:latin typeface="Book Antiqua" panose="02040602050305030304" pitchFamily="18" charset="0"/>
              </a:rPr>
              <a:t>kırdan kente göç eden yoksul ailelerin, işgal edilmiş bir arazi üzerine kendi aile ve akraba emeği ve/veya çevreden enformel emek kullanarak yaptıkları standardı düşük bir konut tipidir</a:t>
            </a:r>
            <a:r>
              <a:rPr lang="tr-TR" dirty="0" smtClean="0">
                <a:latin typeface="Book Antiqua" panose="02040602050305030304" pitchFamily="18" charset="0"/>
              </a:rPr>
              <a:t>.»</a:t>
            </a:r>
            <a:endParaRPr lang="tr-TR" dirty="0">
              <a:latin typeface="Book Antiqua" panose="02040602050305030304" pitchFamily="18" charset="0"/>
            </a:endParaRPr>
          </a:p>
          <a:p>
            <a:pPr marL="0" indent="0">
              <a:buNone/>
            </a:pPr>
            <a:endParaRPr lang="tr-TR" sz="32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3024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Gecekondunun Genel Özellikleri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701" y="2302327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Gecekondular hızlı kentleşmeyle bağlantılı olarak, yoksul kır göçmenleri tarafından yapılmıştır.</a:t>
            </a:r>
          </a:p>
          <a:p>
            <a:r>
              <a:rPr lang="tr-TR" dirty="0">
                <a:latin typeface="Book Antiqua" panose="02040602050305030304" pitchFamily="18" charset="0"/>
              </a:rPr>
              <a:t>Gecekondular başkalarına ait (kamu ya da özel) araziler üzerine yasal olmayan şekilde yapılmıştır. Gecekondu yapımında bürokratik bir süreç dikkate </a:t>
            </a:r>
            <a:r>
              <a:rPr lang="tr-TR" dirty="0" smtClean="0">
                <a:latin typeface="Book Antiqua" panose="02040602050305030304" pitchFamily="18" charset="0"/>
              </a:rPr>
              <a:t>alınmamaktadır.</a:t>
            </a:r>
            <a:endParaRPr lang="tr-TR" dirty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endParaRPr lang="tr-TR" sz="3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303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Gecekondunun Genel Özellikleri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701" y="2302327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Gecekonduların inşa edilmesinde aile ve akraba emeği (kimi durumlarda komşu veya </a:t>
            </a:r>
            <a:r>
              <a:rPr lang="tr-TR" dirty="0" smtClean="0">
                <a:latin typeface="Book Antiqua" panose="02040602050305030304" pitchFamily="18" charset="0"/>
              </a:rPr>
              <a:t>hemşeri </a:t>
            </a:r>
            <a:r>
              <a:rPr lang="tr-TR" dirty="0">
                <a:latin typeface="Book Antiqua" panose="02040602050305030304" pitchFamily="18" charset="0"/>
              </a:rPr>
              <a:t>emeği) önemlidir. Ancak, ilerleyen dönemlerde bunların oranı azalmış, daha oranda ücretli işçi kullanımı artmıştır.</a:t>
            </a:r>
          </a:p>
          <a:p>
            <a:r>
              <a:rPr lang="tr-TR" dirty="0">
                <a:latin typeface="Book Antiqua" panose="02040602050305030304" pitchFamily="18" charset="0"/>
              </a:rPr>
              <a:t>Gecekondu standardı düşük bir konut tipidir; ancak süreç içinde yeni eklemeler ve iyileştirmeler yapılarak standardı yükseltilmeye </a:t>
            </a:r>
            <a:r>
              <a:rPr lang="tr-TR" dirty="0" smtClean="0">
                <a:latin typeface="Book Antiqua" panose="02040602050305030304" pitchFamily="18" charset="0"/>
              </a:rPr>
              <a:t>çalışılmaktadır.</a:t>
            </a:r>
            <a:endParaRPr lang="tr-TR" dirty="0">
              <a:latin typeface="Book Antiqua" panose="02040602050305030304" pitchFamily="18" charset="0"/>
            </a:endParaRPr>
          </a:p>
          <a:p>
            <a:pPr marL="0" indent="0" algn="just">
              <a:buNone/>
            </a:pPr>
            <a:endParaRPr lang="tr-TR" sz="36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182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Gecekondu ile çöküntü bölgelerin (</a:t>
            </a:r>
            <a:r>
              <a:rPr lang="tr-TR" b="1" dirty="0" err="1">
                <a:latin typeface="Book Antiqua" panose="02040602050305030304" pitchFamily="18" charset="0"/>
              </a:rPr>
              <a:t>slum</a:t>
            </a:r>
            <a:r>
              <a:rPr lang="tr-TR" b="1" dirty="0">
                <a:latin typeface="Book Antiqua" panose="02040602050305030304" pitchFamily="18" charset="0"/>
              </a:rPr>
              <a:t>) karşılaştırılması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701" y="2302327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Çöküntü bölgeleri genellikle kentin merkezi iş ve ticaret bölgesine yakın iken gecekondular kentin kenarlarında kurulmuştur.</a:t>
            </a:r>
          </a:p>
          <a:p>
            <a:r>
              <a:rPr lang="tr-TR" dirty="0">
                <a:latin typeface="Book Antiqua" panose="02040602050305030304" pitchFamily="18" charset="0"/>
              </a:rPr>
              <a:t>Gecekondu genellikle kırdan kente göç etmiş yoksullar tarafından kendileri tarafından inşa edilmiş konutların yer aldığı bölge iken çöküntü bölgesinde göçmen yoksullar barınmakla birlikte çoğun kentli yoksullardır.</a:t>
            </a: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5336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Gecekondu ile çöküntü bölgelerin (</a:t>
            </a:r>
            <a:r>
              <a:rPr lang="tr-TR" b="1" dirty="0" err="1">
                <a:latin typeface="Book Antiqua" panose="02040602050305030304" pitchFamily="18" charset="0"/>
              </a:rPr>
              <a:t>slum</a:t>
            </a:r>
            <a:r>
              <a:rPr lang="tr-TR" b="1" dirty="0">
                <a:latin typeface="Book Antiqua" panose="02040602050305030304" pitchFamily="18" charset="0"/>
              </a:rPr>
              <a:t>) karşılaştırılması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701" y="2302327"/>
            <a:ext cx="867976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Çöküntü bölgeleri sakinleri açısından geçici yerleşimler olup gecekondularda yaşayanlar görece kalıcı olarak ikamet eder. Bu nedenle çöküntü bölgelerinde kiracılık oranı yüksek iken gecekondularda kiracılık oranı görece düşüktür.</a:t>
            </a:r>
          </a:p>
          <a:p>
            <a:r>
              <a:rPr lang="tr-TR" dirty="0">
                <a:latin typeface="Book Antiqua" panose="02040602050305030304" pitchFamily="18" charset="0"/>
              </a:rPr>
              <a:t>Her iki bölge geçiş bölgeleridir ve uzun erimde kamunun veya piyasanın “yenileme” (kentsel dönüşüm) müdahalelerine </a:t>
            </a:r>
            <a:r>
              <a:rPr lang="tr-TR" dirty="0" smtClean="0">
                <a:latin typeface="Book Antiqua" panose="02040602050305030304" pitchFamily="18" charset="0"/>
              </a:rPr>
              <a:t>uğrayabilmektedir. </a:t>
            </a:r>
            <a:endParaRPr lang="tr-TR" dirty="0">
              <a:latin typeface="Book Antiqua" panose="02040602050305030304" pitchFamily="18" charset="0"/>
            </a:endParaRP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604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>
            <a:extLst>
              <a:ext uri="{FF2B5EF4-FFF2-40B4-BE49-F238E27FC236}">
                <a16:creationId xmlns:a16="http://schemas.microsoft.com/office/drawing/2014/main" id="{2AED106B-B077-4308-BDCC-00F8E5035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7494"/>
            <a:ext cx="10515600" cy="1325563"/>
          </a:xfrm>
        </p:spPr>
        <p:txBody>
          <a:bodyPr/>
          <a:lstStyle/>
          <a:p>
            <a:pPr algn="ctr"/>
            <a:r>
              <a:rPr lang="tr-TR" b="1" dirty="0">
                <a:latin typeface="Book Antiqua" panose="02040602050305030304" pitchFamily="18" charset="0"/>
              </a:rPr>
              <a:t>Gecekondu ile çöküntü bölgelerin (</a:t>
            </a:r>
            <a:r>
              <a:rPr lang="tr-TR" b="1" dirty="0" err="1">
                <a:latin typeface="Book Antiqua" panose="02040602050305030304" pitchFamily="18" charset="0"/>
              </a:rPr>
              <a:t>slum</a:t>
            </a:r>
            <a:r>
              <a:rPr lang="tr-TR" b="1" dirty="0">
                <a:latin typeface="Book Antiqua" panose="02040602050305030304" pitchFamily="18" charset="0"/>
              </a:rPr>
              <a:t>) karşılaştırılması</a:t>
            </a: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BDFCB459-153C-4AEF-8308-D2A973833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701" y="2302327"/>
            <a:ext cx="9532598" cy="4351338"/>
          </a:xfrm>
        </p:spPr>
        <p:txBody>
          <a:bodyPr>
            <a:normAutofit/>
          </a:bodyPr>
          <a:lstStyle/>
          <a:p>
            <a:r>
              <a:rPr lang="tr-TR" dirty="0">
                <a:latin typeface="Book Antiqua" panose="02040602050305030304" pitchFamily="18" charset="0"/>
              </a:rPr>
              <a:t>Nüfus yoğunluğu çöküntü bölgelerinde gecekondulara göre yüksektir. </a:t>
            </a:r>
          </a:p>
          <a:p>
            <a:r>
              <a:rPr lang="tr-TR" dirty="0">
                <a:latin typeface="Book Antiqua" panose="02040602050305030304" pitchFamily="18" charset="0"/>
              </a:rPr>
              <a:t>Çöküntü bölgeleri sıkı dokulu ve çok katlı konutlardan oluşmakta iken gecekondu bölgeleri seyrek dokulu ve tek veya iki katlı konutlardan oluşmaktadır. Ancak her iki bölgede de konutlar düşük standartlıdır.</a:t>
            </a:r>
          </a:p>
          <a:p>
            <a:r>
              <a:rPr lang="tr-TR" dirty="0">
                <a:latin typeface="Book Antiqua" panose="02040602050305030304" pitchFamily="18" charset="0"/>
              </a:rPr>
              <a:t>Gecekondularda suç ve benzeri sapma olgularına az rastlanırken çöküntü bölgesinde daha fazla </a:t>
            </a:r>
            <a:r>
              <a:rPr lang="tr-TR" dirty="0" smtClean="0">
                <a:latin typeface="Book Antiqua" panose="02040602050305030304" pitchFamily="18" charset="0"/>
              </a:rPr>
              <a:t>rastlanmaktadır. </a:t>
            </a:r>
            <a:endParaRPr lang="tr-TR" dirty="0">
              <a:latin typeface="Book Antiqua" panose="02040602050305030304" pitchFamily="18" charset="0"/>
            </a:endParaRPr>
          </a:p>
          <a:p>
            <a:pPr algn="just"/>
            <a:endParaRPr lang="tr-TR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6771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Hisse Senedi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Görünüş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453</Words>
  <Application>Microsoft Office PowerPoint</Application>
  <PresentationFormat>Geniş ekran</PresentationFormat>
  <Paragraphs>48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Book Antiqua</vt:lpstr>
      <vt:lpstr>Calibri</vt:lpstr>
      <vt:lpstr>Verdana</vt:lpstr>
      <vt:lpstr>Wingdings 2</vt:lpstr>
      <vt:lpstr>Görünüş</vt:lpstr>
      <vt:lpstr>KENT SOSYOLOJİSİ  Gecekondu</vt:lpstr>
      <vt:lpstr>Gecekondu – Ders İçeriği</vt:lpstr>
      <vt:lpstr>Gecekondu</vt:lpstr>
      <vt:lpstr>Gecekondu</vt:lpstr>
      <vt:lpstr>Gecekondunun Genel Özellikleri</vt:lpstr>
      <vt:lpstr>Gecekondunun Genel Özellikleri</vt:lpstr>
      <vt:lpstr>Gecekondu ile çöküntü bölgelerin (slum) karşılaştırılması</vt:lpstr>
      <vt:lpstr>Gecekondu ile çöküntü bölgelerin (slum) karşılaştırılması</vt:lpstr>
      <vt:lpstr>Gecekondu ile çöküntü bölgelerin (slum) karşılaştırılması</vt:lpstr>
      <vt:lpstr>Gecekondunun Olumlu ve Olumsuz Yanları</vt:lpstr>
      <vt:lpstr>Gecekondunun Olumlu ve Olumsuz Yanları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Gecekondu – Ders İçeriği</dc:title>
  <dc:creator>bilgiseyerim</dc:creator>
  <cp:lastModifiedBy>Demir</cp:lastModifiedBy>
  <cp:revision>48</cp:revision>
  <dcterms:created xsi:type="dcterms:W3CDTF">2018-03-24T15:18:09Z</dcterms:created>
  <dcterms:modified xsi:type="dcterms:W3CDTF">2018-04-19T12:50:55Z</dcterms:modified>
</cp:coreProperties>
</file>