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21"/>
  </p:notesMasterIdLst>
  <p:handoutMasterIdLst>
    <p:handoutMasterId r:id="rId22"/>
  </p:handoutMasterIdLst>
  <p:sldIdLst>
    <p:sldId id="256" r:id="rId2"/>
    <p:sldId id="297" r:id="rId3"/>
    <p:sldId id="260" r:id="rId4"/>
    <p:sldId id="308" r:id="rId5"/>
    <p:sldId id="264" r:id="rId6"/>
    <p:sldId id="315" r:id="rId7"/>
    <p:sldId id="316" r:id="rId8"/>
    <p:sldId id="338" r:id="rId9"/>
    <p:sldId id="319" r:id="rId10"/>
    <p:sldId id="344" r:id="rId11"/>
    <p:sldId id="347" r:id="rId12"/>
    <p:sldId id="371" r:id="rId13"/>
    <p:sldId id="369" r:id="rId14"/>
    <p:sldId id="367" r:id="rId15"/>
    <p:sldId id="370" r:id="rId16"/>
    <p:sldId id="348" r:id="rId17"/>
    <p:sldId id="352" r:id="rId18"/>
    <p:sldId id="354" r:id="rId19"/>
    <p:sldId id="3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0" autoAdjust="0"/>
    <p:restoredTop sz="94660"/>
  </p:normalViewPr>
  <p:slideViewPr>
    <p:cSldViewPr>
      <p:cViewPr varScale="1">
        <p:scale>
          <a:sx n="91" d="100"/>
          <a:sy n="91" d="100"/>
        </p:scale>
        <p:origin x="60"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4.11.2021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4.11.2021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4.11.2021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4.11.2021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4.11.2021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4.11.2021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4.11.2021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Cinsiyet ve Sağlık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DFF21E-38F4-4530-B443-38E66EB61160}"/>
              </a:ext>
            </a:extLst>
          </p:cNvPr>
          <p:cNvSpPr>
            <a:spLocks noGrp="1"/>
          </p:cNvSpPr>
          <p:nvPr>
            <p:ph idx="1"/>
          </p:nvPr>
        </p:nvSpPr>
        <p:spPr>
          <a:xfrm>
            <a:off x="1775520" y="548680"/>
            <a:ext cx="9729092" cy="5760640"/>
          </a:xfrm>
        </p:spPr>
        <p:txBody>
          <a:bodyPr>
            <a:normAutofit/>
          </a:bodyPr>
          <a:lstStyle/>
          <a:p>
            <a:pPr algn="just">
              <a:buFont typeface="Wingdings" panose="05000000000000000000" pitchFamily="2" charset="2"/>
              <a:buChar char="ü"/>
            </a:pPr>
            <a:r>
              <a:rPr lang="tr-TR" sz="2300" dirty="0">
                <a:latin typeface="Times New Roman" panose="02020603050405020304" pitchFamily="18" charset="0"/>
                <a:cs typeface="Times New Roman" panose="02020603050405020304" pitchFamily="18" charset="0"/>
              </a:rPr>
              <a:t>Kadınların depresyonu üzerinde yapılan bir araştırmada 4 önemli faktör saptanmıştır:</a:t>
            </a:r>
          </a:p>
          <a:p>
            <a:pPr lvl="1" algn="just">
              <a:buFont typeface="Wingdings" panose="05000000000000000000" pitchFamily="2" charset="2"/>
              <a:buChar char="ü"/>
            </a:pPr>
            <a:r>
              <a:rPr lang="tr-TR" sz="2100" dirty="0">
                <a:solidFill>
                  <a:srgbClr val="FF0000"/>
                </a:solidFill>
                <a:latin typeface="Times New Roman" panose="02020603050405020304" pitchFamily="18" charset="0"/>
                <a:cs typeface="Times New Roman" panose="02020603050405020304" pitchFamily="18" charset="0"/>
              </a:rPr>
              <a:t>Eş ile çok iyi ve samimi bir ilişkinin olmaması</a:t>
            </a:r>
          </a:p>
          <a:p>
            <a:pPr lvl="1" algn="just">
              <a:buFont typeface="Wingdings" panose="05000000000000000000" pitchFamily="2" charset="2"/>
              <a:buChar char="ü"/>
            </a:pPr>
            <a:r>
              <a:rPr lang="tr-TR" sz="2100" dirty="0">
                <a:solidFill>
                  <a:srgbClr val="FF0000"/>
                </a:solidFill>
                <a:latin typeface="Times New Roman" panose="02020603050405020304" pitchFamily="18" charset="0"/>
                <a:cs typeface="Times New Roman" panose="02020603050405020304" pitchFamily="18" charset="0"/>
              </a:rPr>
              <a:t>11 yaşından önce annenin kaybedilmesi</a:t>
            </a:r>
          </a:p>
          <a:p>
            <a:pPr lvl="1" algn="just">
              <a:buFont typeface="Wingdings" panose="05000000000000000000" pitchFamily="2" charset="2"/>
              <a:buChar char="ü"/>
            </a:pPr>
            <a:r>
              <a:rPr lang="tr-TR" sz="2100" dirty="0">
                <a:solidFill>
                  <a:srgbClr val="FF0000"/>
                </a:solidFill>
                <a:latin typeface="Times New Roman" panose="02020603050405020304" pitchFamily="18" charset="0"/>
                <a:cs typeface="Times New Roman" panose="02020603050405020304" pitchFamily="18" charset="0"/>
              </a:rPr>
              <a:t>Ev dışında bir işe sahip olmama</a:t>
            </a:r>
          </a:p>
          <a:p>
            <a:pPr lvl="1" algn="just">
              <a:buFont typeface="Wingdings" panose="05000000000000000000" pitchFamily="2" charset="2"/>
              <a:buChar char="ü"/>
            </a:pPr>
            <a:r>
              <a:rPr lang="tr-TR" sz="2100" dirty="0">
                <a:solidFill>
                  <a:srgbClr val="FF0000"/>
                </a:solidFill>
                <a:latin typeface="Times New Roman" panose="02020603050405020304" pitchFamily="18" charset="0"/>
                <a:cs typeface="Times New Roman" panose="02020603050405020304" pitchFamily="18" charset="0"/>
              </a:rPr>
              <a:t>15 yaşından küçük 3 ya da daha fazla çocuğun bulunması </a:t>
            </a:r>
          </a:p>
          <a:p>
            <a:pPr algn="just">
              <a:buFont typeface="Wingdings" panose="05000000000000000000" pitchFamily="2" charset="2"/>
              <a:buChar char="ü"/>
            </a:pPr>
            <a:r>
              <a:rPr lang="tr-TR" sz="2300" dirty="0">
                <a:latin typeface="Times New Roman" panose="02020603050405020304" pitchFamily="18" charset="0"/>
                <a:cs typeface="Times New Roman" panose="02020603050405020304" pitchFamily="18" charset="0"/>
              </a:rPr>
              <a:t>Yapılan son araştırmalar boşanmanın sağlık üzerindeki etkilerine dikkat çekmektedir. </a:t>
            </a:r>
          </a:p>
          <a:p>
            <a:pPr algn="just">
              <a:buFont typeface="Wingdings" panose="05000000000000000000" pitchFamily="2" charset="2"/>
              <a:buChar char="ü"/>
            </a:pPr>
            <a:r>
              <a:rPr lang="tr-TR" sz="2300" dirty="0">
                <a:latin typeface="Times New Roman" panose="02020603050405020304" pitchFamily="18" charset="0"/>
                <a:cs typeface="Times New Roman" panose="02020603050405020304" pitchFamily="18" charset="0"/>
              </a:rPr>
              <a:t>Boşanmışların, dulların ölüm oranı evli çiftlere göre daha yüksektir ve bu oran erkeklerde kadınlara göre daha fazladır. </a:t>
            </a:r>
          </a:p>
          <a:p>
            <a:pPr algn="just">
              <a:buFont typeface="Wingdings" panose="05000000000000000000" pitchFamily="2" charset="2"/>
              <a:buChar char="ü"/>
            </a:pPr>
            <a:r>
              <a:rPr lang="tr-TR" sz="2300" dirty="0">
                <a:latin typeface="Times New Roman" panose="02020603050405020304" pitchFamily="18" charset="0"/>
                <a:cs typeface="Times New Roman" panose="02020603050405020304" pitchFamily="18" charset="0"/>
              </a:rPr>
              <a:t>Toplumsallaşma evli çiftlerde daha fazladır ve bu da sağlığı olumlu yönde etkilemektedir. Toplumdan ayrı yaşayanların ölüm oranı diğerlerine göre 2-3 kat daha fazladır. </a:t>
            </a:r>
          </a:p>
          <a:p>
            <a:pPr algn="just">
              <a:buFont typeface="Wingdings" panose="05000000000000000000" pitchFamily="2" charset="2"/>
              <a:buChar char="ü"/>
            </a:pPr>
            <a:endParaRPr lang="tr-TR"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E847784A-EAA0-4732-99BD-6F72BF03DCF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86960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3E8208-C5E5-4660-B5F0-184020D0817B}"/>
              </a:ext>
            </a:extLst>
          </p:cNvPr>
          <p:cNvSpPr>
            <a:spLocks noGrp="1"/>
          </p:cNvSpPr>
          <p:nvPr>
            <p:ph type="title"/>
          </p:nvPr>
        </p:nvSpPr>
        <p:spPr>
          <a:xfrm>
            <a:off x="1919537" y="624110"/>
            <a:ext cx="9585076" cy="644650"/>
          </a:xfrm>
        </p:spPr>
        <p:txBody>
          <a:bodyPr/>
          <a:lstStyle/>
          <a:p>
            <a:r>
              <a:rPr lang="tr-TR" b="1" dirty="0"/>
              <a:t>2. CİNSİYET VE SAĞLIK İLİŞKİSİ </a:t>
            </a:r>
          </a:p>
        </p:txBody>
      </p:sp>
      <p:sp>
        <p:nvSpPr>
          <p:cNvPr id="3" name="İçerik Yer Tutucusu 2">
            <a:extLst>
              <a:ext uri="{FF2B5EF4-FFF2-40B4-BE49-F238E27FC236}">
                <a16:creationId xmlns:a16="http://schemas.microsoft.com/office/drawing/2014/main" id="{08D5033A-9DB7-4650-93A0-0C64B88E11F1}"/>
              </a:ext>
            </a:extLst>
          </p:cNvPr>
          <p:cNvSpPr>
            <a:spLocks noGrp="1"/>
          </p:cNvSpPr>
          <p:nvPr>
            <p:ph idx="1"/>
          </p:nvPr>
        </p:nvSpPr>
        <p:spPr>
          <a:xfrm>
            <a:off x="1919536" y="1412776"/>
            <a:ext cx="9585076" cy="4968552"/>
          </a:xfrm>
        </p:spPr>
        <p:txBody>
          <a:bodyPr>
            <a:normAutofit lnSpcReduction="10000"/>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Temel epidemiyolojik veriler hem biyolojik cinsiyetin hem de toplumsal cinsiyetin sağlığı etkileyebileceğini göstermektedir. Örneğin, 20. yy. dan önce hamilelik ve doğum komplikasyonları kadınların yaşam sürelerini kısaltırken son yıllarda kadınların erkeklerden daha uzun süre yaşadığı görülmektedir.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Sosyal yapının en önemli değişkenlerinden birisi olan cinsiyetin biyolojik yönü, kadınların erkeklerden daha uzun ömürlü olması ile cinsiyetin sağlığı doğrudan etkileyebileceğini vurgular.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Eskiden daha kısa yaşam beklentisi olan kadınların sosyal konum ve kaynaklara erişimi değişmiştir.</a:t>
            </a:r>
          </a:p>
        </p:txBody>
      </p:sp>
      <p:sp>
        <p:nvSpPr>
          <p:cNvPr id="4" name="Slayt Numarası Yer Tutucusu 3">
            <a:extLst>
              <a:ext uri="{FF2B5EF4-FFF2-40B4-BE49-F238E27FC236}">
                <a16:creationId xmlns:a16="http://schemas.microsoft.com/office/drawing/2014/main" id="{94554ACE-F585-4843-B89C-C2E81C3F25C6}"/>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2012875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548680"/>
            <a:ext cx="9577064" cy="6107970"/>
          </a:xfrm>
        </p:spPr>
        <p:txBody>
          <a:bodyPr anchor="ctr">
            <a:normAutofit/>
          </a:bodyPr>
          <a:lstStyle/>
          <a:p>
            <a:pPr marL="540" indent="0" algn="just">
              <a:buClr>
                <a:srgbClr val="B31166"/>
              </a:buClr>
              <a:buNone/>
            </a:pP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Sağlıkta eşitlik </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kavramı “herkesin tam sağlık potansiyeline erişebilme şansına sahip olması ve daha pragmatik olarak, sakınmadıkları sürece bu potansiyele ulaşmak açısından kimsenin dezavantajlı olmamasıdır”.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Toplumsal cinsiyetten kaynaklı hiyerarşi, kadınların ekonomik, sosyal ve politik olanaklara ve güce erişim açısından erkeklere oranla; sağlığa ait risklerin dağılımında, sağlık hizmetlerine erişimde ve sağlık statüsünde dezavantajlı olduğu bir yapı oluşturmaktadır.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20803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631504" y="226355"/>
            <a:ext cx="1002868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2.2. Cinsiyetin Sağlık ile İlgili Davranışları</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92075" indent="12700" algn="just">
              <a:buNone/>
              <a:tabLst>
                <a:tab pos="0" algn="l"/>
              </a:tabLst>
            </a:pP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Kadınlar erkeklerden daha uzun yaşamakta ancak uzun yaşamlarında neden daha fazla hastalığa maruz kalmaktadır? </a:t>
            </a:r>
          </a:p>
          <a:p>
            <a:pPr marL="92075" indent="12700" algn="just">
              <a:buNone/>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Araştırmalar erkeklerin ve kadınların yaşamlarını farklılaştıran </a:t>
            </a: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biyolojik, sosyal-yapısal, </a:t>
            </a:r>
            <a:r>
              <a:rPr lang="tr-TR" sz="2300" b="1" dirty="0" err="1">
                <a:latin typeface="Times New Roman" panose="02020603050405020304" pitchFamily="18" charset="0"/>
                <a:ea typeface="Times New Roman" panose="02020603050405020304" pitchFamily="18" charset="0"/>
                <a:cs typeface="Times New Roman" panose="02020603050405020304" pitchFamily="18" charset="0"/>
              </a:rPr>
              <a:t>psikososyal</a:t>
            </a: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 ve davranışsal </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özelliklerin ve koşulların ortak sonucu olduğunu göstermektedir. Örneğin kadınlarda östrojen hormonu kalp hastalığı riskini azaltırken, </a:t>
            </a:r>
            <a:r>
              <a:rPr lang="tr-TR" sz="2300" dirty="0" err="1">
                <a:latin typeface="Times New Roman" panose="02020603050405020304" pitchFamily="18" charset="0"/>
                <a:ea typeface="Times New Roman" panose="02020603050405020304" pitchFamily="18" charset="0"/>
                <a:cs typeface="Times New Roman" panose="02020603050405020304" pitchFamily="18" charset="0"/>
              </a:rPr>
              <a:t>testesteron</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 hormonu bağışıklık sistemini baskılayarak erkeklerde hayati riski arttırmaktadır. </a:t>
            </a:r>
          </a:p>
          <a:p>
            <a:pPr marL="92075" indent="12700" algn="just">
              <a:buNone/>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Cinsiyetin biyolojik altyapısından kaynaklı farkları ileri süren hipotezler, kadınların kromozomlarına bağlı olarak hastalıklara karşı daha dirençli olduklarını ileri sürmektedir. Aynı zamanda östrojen hormonunun kalp-damar hastalıklarının oluşumunu azalttığı bilinmektedir fakat gebelik ve doğum kadınlar için erkeklerden daha farklı bir hastalık riski oluşturmaktadır. Ayrıca bazı hastalıkların deneyimlenmesi, semptomları, gelişimi ve seyri erkekler ve kadınlar için ayrı olabilmektedir.</a:t>
            </a:r>
          </a:p>
          <a:p>
            <a:pPr marL="92075" indent="12700" algn="just">
              <a:buNone/>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2857421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896010"/>
            <a:ext cx="9577064" cy="5760640"/>
          </a:xfrm>
        </p:spPr>
        <p:txBody>
          <a:bodyPr anchor="ctr">
            <a:normAutofit fontScale="85000" lnSpcReduction="20000"/>
          </a:bodyPr>
          <a:lstStyle/>
          <a:p>
            <a:pPr marL="457740" indent="-457200" algn="just">
              <a:buClr>
                <a:srgbClr val="B31166"/>
              </a:buClr>
              <a:buFont typeface="Wingdings" panose="05000000000000000000" pitchFamily="2" charset="2"/>
              <a:buChar char="ü"/>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Genel olarak erkeklerin kendilerine yüklenen sosyal rollerden </a:t>
            </a:r>
            <a:r>
              <a:rPr lang="tr-TR" sz="3200" b="1" i="1" spc="-1" dirty="0">
                <a:solidFill>
                  <a:srgbClr val="000000"/>
                </a:solidFill>
                <a:uFill>
                  <a:solidFill>
                    <a:srgbClr val="FFFFFF"/>
                  </a:solidFill>
                </a:uFill>
                <a:latin typeface="Times New Roman" panose="02020603050405020304" pitchFamily="18" charset="0"/>
                <a:cs typeface="Times New Roman" panose="02020603050405020304" pitchFamily="18" charset="0"/>
              </a:rPr>
              <a:t>sigara içme </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ve </a:t>
            </a:r>
            <a:r>
              <a:rPr lang="tr-TR" sz="3200" b="1" i="1" spc="-1" dirty="0">
                <a:solidFill>
                  <a:srgbClr val="000000"/>
                </a:solidFill>
                <a:uFill>
                  <a:solidFill>
                    <a:srgbClr val="FFFFFF"/>
                  </a:solidFill>
                </a:uFill>
                <a:latin typeface="Times New Roman" panose="02020603050405020304" pitchFamily="18" charset="0"/>
                <a:cs typeface="Times New Roman" panose="02020603050405020304" pitchFamily="18" charset="0"/>
              </a:rPr>
              <a:t>alkol kullanma </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gibi yaşam tarzı davranışlarından, sağlık alışkanlıklarından, maruz kaldıkları stres ve strese verilen tepkilerden daha fazla etki aldıkları düşünülmektedir. </a:t>
            </a:r>
          </a:p>
          <a:p>
            <a:pPr marL="457740" indent="-457200" algn="just">
              <a:buClr>
                <a:srgbClr val="B31166"/>
              </a:buClr>
              <a:buFont typeface="Wingdings" panose="05000000000000000000" pitchFamily="2" charset="2"/>
              <a:buChar char="ü"/>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Türkiye’de bireylerin alkol kullanma durumunun cinsiyet ve yaş grubuna göre dağılımına bakıldığında tüm yaş gruplarında erkeklerde alkol kullanımının daha fazla olduğu, sigara kullanımımın ise erkeklerde %40,1, kadınlarda ise %13,3 olduğu görülmektedir (TÜİK, 2016). </a:t>
            </a:r>
          </a:p>
          <a:p>
            <a:pPr marL="457740" indent="-457200" algn="just">
              <a:buClr>
                <a:srgbClr val="B31166"/>
              </a:buClr>
              <a:buFont typeface="Wingdings" panose="05000000000000000000" pitchFamily="2" charset="2"/>
              <a:buChar char="ü"/>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Erkeklerin sigara kullanımının </a:t>
            </a:r>
            <a:r>
              <a:rPr lang="tr-TR" sz="32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infertilite</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düşüklere neden olacağına dair çalışmalar ve bilgilendirme kampanyaları olsa da sağlıklı nesil dünyaya getirmek daha çok kadına verilmiş bir sorumluluk gibi durmakta, bu sorumluluk çocuk bakımı ve yetiştirilmesi sırasında da devam etmekte ve kadınları duygusal açıdan daha fazla risk altına sokmaktadır.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59248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332656"/>
            <a:ext cx="9577064" cy="6323994"/>
          </a:xfrm>
        </p:spPr>
        <p:txBody>
          <a:bodyPr anchor="ctr">
            <a:noAutofit/>
          </a:bodyPr>
          <a:lstStyle/>
          <a:p>
            <a:pPr marL="540" indent="0" algn="just">
              <a:buClr>
                <a:srgbClr val="B31166"/>
              </a:buClr>
              <a:buNone/>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Spor yapmak ve sportif olmak toplumsal cinsiyetle ilişkilidir. Spor ve özellikle yarışma sporları erkek etkinliği olarak görülmekte, üstün sportif performans erkeklikle ilişkili olarak görülmektedir. </a:t>
            </a:r>
          </a:p>
          <a:p>
            <a:pPr marL="540" indent="0" algn="just">
              <a:buClr>
                <a:srgbClr val="B31166"/>
              </a:buClr>
              <a:buNone/>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Türkiye’de, 2017’de yapılan araştırma sonuçlarına göre kadınlar erkeklerden daha az fiziksel aktivite yapmakta ve fiziksel aktiviteye zaman ayırmaktadır. Kadınlar erkeklerden daha az istihdam edilmekte ve daha güvenli işlerde çalışmaktadır. Erkeklerin tehlikeli ve riskli işlerde çalışmaları kadınlarla kıyaslandığında erkekler, fiziksel olarak daha ciddi (ölümcül) hastalıklar ve yaralanmalara maruz kalmaktadır.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77856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Anne ölümleri kadınların sağlık konusunda dezavantajlı olduğu durumların en uç ve en somut örneğidir. Anne ölümlerini etkileyen doğum öncesi bakım ve doğum hizmetlerinin kullanılamaması toplumsal cinsiyet eşitsizliğinin en önemli sonuçlarından biri olarak kabul edilmektedir.</a:t>
            </a:r>
          </a:p>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Anne ölümleri; yaşa (çok erken ve çok geç anne olma), bölgelere, kadının eğitim durumuna göre değişmekte ve risk faktörünü arttırmaktadır.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345325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620688"/>
            <a:ext cx="9865096" cy="5760640"/>
          </a:xfrm>
        </p:spPr>
        <p:txBody>
          <a:bodyPr anchor="ctr">
            <a:noAutofit/>
          </a:bodyPr>
          <a:lstStyle/>
          <a:p>
            <a:pPr marL="685800" algn="just">
              <a:lnSpc>
                <a:spcPct val="150000"/>
              </a:lnSpc>
              <a:buFont typeface="Wingdings" panose="05000000000000000000" pitchFamily="2" charset="2"/>
              <a:buChar char="ü"/>
            </a:pP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Kadınlar erkeklerden daha fazla oranda hastalık ve sakatlık yaşamaktadır. Kadınların üreme sağlığı ile ilgili sorun yaşama olasılıkları erkeklerden daha yüksektir ve toplumun kendilerine biçtiği toplumsal cinsiyet rollerinden kaynaklanan ve sağlıklarını etkileyen olumsuzluklar mevcuttur. Örneğin </a:t>
            </a:r>
            <a:r>
              <a:rPr lang="tr-TR" sz="2400" kern="150" dirty="0" err="1">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biyoyakıt</a:t>
            </a: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400" kern="150" dirty="0" err="1">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maruziyeti</a:t>
            </a: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tüm dünyada kadınlarda daha fazladır. KOAH ölümlerinin yüzde 50 nedeni </a:t>
            </a:r>
            <a:r>
              <a:rPr lang="tr-TR" sz="2400" kern="150" dirty="0" err="1">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biyoyakıttır</a:t>
            </a: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ve ölenlerin yüzde 75’i kadındır. </a:t>
            </a: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908100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85800" algn="just">
              <a:lnSpc>
                <a:spcPct val="150000"/>
              </a:lnSpc>
              <a:buFont typeface="Wingdings" panose="05000000000000000000" pitchFamily="2" charset="2"/>
              <a:buChar char="ü"/>
            </a:pP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Kadın sağlığını olumsuz etkileyen durumlar yaş gruplarına göre de farklılık göstermektedir. Bu durumlara çocukluk çağında cinsiyet seçimi, </a:t>
            </a:r>
            <a:r>
              <a:rPr lang="tr-TR" sz="2400" kern="150" dirty="0" err="1">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malnutrisyon</a:t>
            </a: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kadın sünneti; ergenlik döneminde madde bağımlılığı, paralı seks, istenmeyen gebelikler; erişkinlik döneminde şiddet, anne ölümleri, cinsel taciz, zorla evlendirme, intihar; menopoz ve menopoz sonrası dönemde ise </a:t>
            </a:r>
            <a:r>
              <a:rPr lang="tr-TR" sz="2400" kern="150" dirty="0" err="1">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menopozal</a:t>
            </a: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semptomlar, osteoporoz ve </a:t>
            </a:r>
            <a:r>
              <a:rPr lang="tr-TR" sz="2400" kern="150" dirty="0" err="1">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malignensiler</a:t>
            </a: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örnek olarak gösterilebilir.</a:t>
            </a: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913450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721080" cy="5760640"/>
          </a:xfrm>
        </p:spPr>
        <p:txBody>
          <a:bodyPr anchor="ctr">
            <a:noAutofit/>
          </a:bodyPr>
          <a:lstStyle/>
          <a:p>
            <a:pPr marL="0" indent="0" algn="just">
              <a:spcAft>
                <a:spcPts val="750"/>
              </a:spcAft>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algn="just">
              <a:spcAft>
                <a:spcPts val="750"/>
              </a:spcAft>
              <a:buFont typeface="Wingdings" panose="05000000000000000000" pitchFamily="2" charset="2"/>
              <a:buChar char="v"/>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Aft>
                <a:spcPts val="750"/>
              </a:spcAft>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marL="0" indent="0" algn="just">
              <a:spcAft>
                <a:spcPts val="750"/>
              </a:spcAft>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marL="0" indent="0" algn="just">
              <a:spcAft>
                <a:spcPts val="750"/>
              </a:spcAft>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(Ed. Nurşen Adak). Nobel Akademik Yayıncılık, 2016</a:t>
            </a:r>
          </a:p>
          <a:p>
            <a:pPr marL="0" indent="0" algn="just">
              <a:spcAft>
                <a:spcPts val="750"/>
              </a:spcAft>
              <a:buNone/>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4. COVID-19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Pandemisi</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ve Sağlığın Sosyal Bileşenleri- COVID-19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Pandemisi</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ve Sağlığın Sosyal Bileşenleri, Türk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Toraks</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Derneği COVID-19 E-Kitapları Serisi, Haziran 2020</a:t>
            </a:r>
          </a:p>
          <a:p>
            <a:pPr algn="just">
              <a:spcAft>
                <a:spcPts val="750"/>
              </a:spcAft>
              <a:buFont typeface="Wingdings" panose="05000000000000000000" pitchFamily="2" charset="2"/>
              <a:buChar char="v"/>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49407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CİNSİYET VE SAĞLIK</a:t>
            </a:r>
            <a:br>
              <a:rPr lang="tr-TR"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1.Cinsiyet </a:t>
            </a:r>
            <a:r>
              <a:rPr lang="tr-TR" sz="2800" b="1" dirty="0">
                <a:latin typeface="Times New Roman" panose="02020603050405020304" pitchFamily="18" charset="0"/>
                <a:cs typeface="Times New Roman" panose="02020603050405020304" pitchFamily="18" charset="0"/>
              </a:rPr>
              <a:t>v</a:t>
            </a:r>
            <a:r>
              <a:rPr lang="en-US" sz="2800" b="1" dirty="0">
                <a:latin typeface="Times New Roman" panose="02020603050405020304" pitchFamily="18" charset="0"/>
                <a:cs typeface="Times New Roman" panose="02020603050405020304" pitchFamily="18" charset="0"/>
              </a:rPr>
              <a:t>e </a:t>
            </a:r>
            <a:r>
              <a:rPr lang="en-US" sz="2800" b="1" dirty="0" err="1">
                <a:latin typeface="Times New Roman" panose="02020603050405020304" pitchFamily="18" charset="0"/>
                <a:cs typeface="Times New Roman" panose="02020603050405020304" pitchFamily="18" charset="0"/>
              </a:rPr>
              <a:t>Toplumsal</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Cinsiyet</a:t>
            </a: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12700" algn="just">
              <a:buNone/>
              <a:tabLst>
                <a:tab pos="0" algn="l"/>
              </a:tabLst>
            </a:pPr>
            <a:endParaRPr lang="tr-TR" sz="30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Wingdings" panose="05000000000000000000" pitchFamily="2" charset="2"/>
              <a:buChar char="ü"/>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Cinsiyet sosyolojinin olduğu gibi, sağlık sosyolojisinin de en önemli konularından birisidir. </a:t>
            </a:r>
          </a:p>
          <a:p>
            <a:pPr marL="549275" indent="-457200" algn="just">
              <a:buFont typeface="Wingdings" panose="05000000000000000000" pitchFamily="2" charset="2"/>
              <a:buChar char="ü"/>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Cinsiyet en yalın ifadeyle kadın veya erkek olmaktır. </a:t>
            </a:r>
          </a:p>
          <a:p>
            <a:pPr marL="549275" indent="-457200" algn="just">
              <a:buFont typeface="Wingdings" panose="05000000000000000000" pitchFamily="2" charset="2"/>
              <a:buChar char="ü"/>
              <a:tabLst>
                <a:tab pos="0" algn="l"/>
              </a:tabLst>
            </a:pP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Biyolojik cinsiyet</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 kadın ve erkek üreme organlarına sahip olmak, </a:t>
            </a: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toplumsal cinsiyet; </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toplumsal normların kişiye yüklediği roller, beklentiler, davranış kalıplarını içerir.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marL="0" indent="0" algn="just">
              <a:buNone/>
            </a:pPr>
            <a:r>
              <a:rPr lang="tr-TR" sz="3600" dirty="0">
                <a:latin typeface="Times New Roman" panose="02020603050405020304" pitchFamily="18" charset="0"/>
                <a:cs typeface="Times New Roman" panose="02020603050405020304" pitchFamily="18" charset="0"/>
              </a:rPr>
              <a:t>Cinsiyet bireyin sağlık durumunu belirleyen önemli faktörlerden biridir. Cinsiyet ve sağlık arasında genel bir bağlantı kurulmak istenildiğinde biyolojik cinsiyet farklılıklarından ortaya çıkan hastalıklar ve süreçler; örneğin kadınlarda yumurtalık, rahim ağzı kanseri, erkeklerde testis ve prostat kanseri görülmektedir. </a:t>
            </a:r>
          </a:p>
          <a:p>
            <a:pPr marL="0" indent="0" algn="just">
              <a:buNone/>
            </a:pPr>
            <a:endParaRPr lang="tr-TR" sz="3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Cinsiyetler yaşadıkları toplum koşullarına göre farklılıklar göstermekte, bu farklılıklar sağlığı etkilemektedir.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Dünya ortalamasında kadınlar erkeklere oranla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daha uzun yaşamakta,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genelde kadınların erkeklerden daha fazla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hasta olma</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eğiliminde olduğuna inanılmaktadır.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70089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548680"/>
            <a:ext cx="9649072" cy="5760640"/>
          </a:xfrm>
        </p:spPr>
        <p:txBody>
          <a:bodyPr anchor="ctr">
            <a:normAutofit fontScale="70000" lnSpcReduction="20000"/>
          </a:bodyPr>
          <a:lstStyle/>
          <a:p>
            <a:pPr algn="just">
              <a:lnSpc>
                <a:spcPct val="150000"/>
              </a:lnSpc>
              <a:spcAft>
                <a:spcPts val="750"/>
              </a:spcAft>
              <a:buFont typeface="Wingdings" panose="05000000000000000000" pitchFamily="2" charset="2"/>
              <a:buChar char="ü"/>
            </a:pP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Arber</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ve Thomas (2001) kadınların sağlık deneyimlerinin erkeklerden farklı olduğunu, bu farklılıkların öncelikle kadınların ve erkeklerin hayatlarının sosyal, kültürel ve ekonomik koşullarına ilişkin cinsiyet rollerini yansıttığını ifade etmektedir. </a:t>
            </a:r>
          </a:p>
          <a:p>
            <a:pPr algn="just">
              <a:lnSpc>
                <a:spcPct val="150000"/>
              </a:lnSpc>
              <a:spcAft>
                <a:spcPts val="750"/>
              </a:spcAf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Sosyal olarak oluşturulan cinsiyet rolleri, zaman ve toplumlara göre değişiklik gösterir.</a:t>
            </a:r>
          </a:p>
          <a:p>
            <a:pPr algn="just">
              <a:lnSpc>
                <a:spcPct val="150000"/>
              </a:lnSpc>
              <a:spcAft>
                <a:spcPts val="750"/>
              </a:spcAf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Bir toplumun dini ve kültürel normları, o toplumdaki kadın ve erkeklerin rolleri, tutumları ve davranışları üzerinde önemli bir etkiye sahiptir. </a:t>
            </a:r>
          </a:p>
          <a:p>
            <a:pPr algn="just">
              <a:lnSpc>
                <a:spcPct val="150000"/>
              </a:lnSpc>
              <a:spcAft>
                <a:spcPts val="750"/>
              </a:spcAf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Kadınlar ve erkekler için uygun görülen davranışlar ve yaşam biçimleri, sosyal mit ve klişeler, beden imajı, kilo kontrolü, sigara kullanımı, sağlıklı yaşam algısı toplumsal cinsiyet rollerinin sağlık için önemini belirtir.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742294" y="5589240"/>
            <a:ext cx="782706" cy="357188"/>
          </a:xfrm>
          <a:prstGeom prst="rect">
            <a:avLst/>
          </a:prstGeom>
        </p:spPr>
        <p:txBody>
          <a:bodyPr anchor="b"/>
          <a:lstStyle/>
          <a:p>
            <a:pPr algn="ctr" defTabSz="685800">
              <a:defRPr/>
            </a:pPr>
            <a:endParaRPr lang="tr-TR"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Autofit/>
          </a:bodyPr>
          <a:lstStyle/>
          <a:p>
            <a:pPr algn="just">
              <a:lnSpc>
                <a:spcPct val="150000"/>
              </a:lnSpc>
              <a:spcAft>
                <a:spcPts val="750"/>
              </a:spcAft>
              <a:buFont typeface="Wingdings" panose="05000000000000000000" pitchFamily="2" charset="2"/>
              <a:buChar char="ü"/>
            </a:pP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Sağlık/hastalık göstergeleri </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cinsiyet değişkeni açısından önemli şekilde farklılaşmaktadır. </a:t>
            </a: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Çünkü</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 kadın ve erkeklerin sosyalleşme süreçleri/biçimleri ve kültürel ön kabuller kadın ve erkek rolünü, tutum, davranış, tercih ve yönelimleri önemli ölçüde belirlemektedir. </a:t>
            </a:r>
          </a:p>
          <a:p>
            <a:pPr algn="just">
              <a:lnSpc>
                <a:spcPct val="150000"/>
              </a:lnSpc>
              <a:spcAft>
                <a:spcPts val="750"/>
              </a:spcAft>
              <a:buFont typeface="Wingdings" panose="05000000000000000000" pitchFamily="2" charset="2"/>
              <a:buChar char="ü"/>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Hemen hemen bütün toplumlarda kadın ve erkek rolleri kültürün ya da toplumsal sistemin kontrol ve manipülasyonu altındadır. </a:t>
            </a:r>
          </a:p>
          <a:p>
            <a:pPr algn="just">
              <a:lnSpc>
                <a:spcPct val="150000"/>
              </a:lnSpc>
              <a:spcAft>
                <a:spcPts val="750"/>
              </a:spcAft>
              <a:buFont typeface="Wingdings" panose="05000000000000000000" pitchFamily="2" charset="2"/>
              <a:buChar char="ü"/>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 Batı toplumlarında yapılan bazı araştırmalar kadın ve erkeklerin sağlık/hastalık halleri, ölüm ve yaşam göstergeleri, yakalandıkları hastalık türleri vs. itibariyle farklı tepkiler/yanıtlar verdiklerini ortaya koymaktadır.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925554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lnSpcReduction="10000"/>
          </a:bodyPr>
          <a:lstStyle/>
          <a:p>
            <a:pPr marL="572040" indent="-571500" algn="just">
              <a:buClr>
                <a:srgbClr val="B31166"/>
              </a:buClr>
              <a:buFont typeface="Wingdings" panose="05000000000000000000" pitchFamily="2" charset="2"/>
              <a:buChar char="ü"/>
            </a:pPr>
            <a:r>
              <a:rPr lang="tr-TR" sz="3600" dirty="0">
                <a:latin typeface="Times New Roman" panose="02020603050405020304" pitchFamily="18" charset="0"/>
                <a:cs typeface="Times New Roman" panose="02020603050405020304" pitchFamily="18" charset="0"/>
              </a:rPr>
              <a:t>Hemen hemen bütün yaşlarda kadın ölüm oranları, erkeklerinkinden daha düşüktür. Erkeklerin ortalama ölüm oranları, kadınlarınkinden %40 oranında daha yüksektir ve bir kadın bir erkekten ortalama beş yıl daha fazla yaşamaktadır. </a:t>
            </a:r>
          </a:p>
          <a:p>
            <a:pPr marL="572040" indent="-571500" algn="just">
              <a:buClr>
                <a:srgbClr val="B31166"/>
              </a:buClr>
              <a:buFont typeface="Wingdings" panose="05000000000000000000" pitchFamily="2" charset="2"/>
              <a:buChar char="ü"/>
            </a:pPr>
            <a:r>
              <a:rPr lang="tr-TR" sz="3600" dirty="0">
                <a:latin typeface="Times New Roman" panose="02020603050405020304" pitchFamily="18" charset="0"/>
                <a:cs typeface="Times New Roman" panose="02020603050405020304" pitchFamily="18" charset="0"/>
              </a:rPr>
              <a:t>65 yaş öncesi ölümlerin neredeyse üçte ikisi erkek ölümüdür. </a:t>
            </a:r>
          </a:p>
          <a:p>
            <a:pPr marL="572040" indent="-571500" algn="just">
              <a:buClr>
                <a:srgbClr val="B31166"/>
              </a:buClr>
              <a:buFont typeface="Wingdings" panose="05000000000000000000" pitchFamily="2" charset="2"/>
              <a:buChar char="ü"/>
            </a:pPr>
            <a:r>
              <a:rPr lang="tr-TR" sz="3600" dirty="0">
                <a:latin typeface="Times New Roman" panose="02020603050405020304" pitchFamily="18" charset="0"/>
                <a:cs typeface="Times New Roman" panose="02020603050405020304" pitchFamily="18" charset="0"/>
              </a:rPr>
              <a:t>65-85 yaş arasında yaşayan kadın sayısı erkek sayısını bire iki oranında geçmektedir.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65730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fontScale="85000" lnSpcReduction="20000"/>
          </a:bodyPr>
          <a:lstStyle/>
          <a:p>
            <a:pPr algn="just">
              <a:buFont typeface="Wingdings" panose="05000000000000000000" pitchFamily="2" charset="2"/>
              <a:buChar char="v"/>
            </a:pPr>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Ölüm oranları ve ortalama yaşam beklentisi gösterge olarak alınacak olursa, </a:t>
            </a:r>
            <a:r>
              <a:rPr lang="tr-TR" sz="2800" b="1" dirty="0">
                <a:latin typeface="Times New Roman" panose="02020603050405020304" pitchFamily="18" charset="0"/>
                <a:cs typeface="Times New Roman" panose="02020603050405020304" pitchFamily="18" charset="0"/>
              </a:rPr>
              <a:t>kadınlar erkeklerden daha sağlıklıdır </a:t>
            </a:r>
            <a:r>
              <a:rPr lang="tr-TR" sz="2800" dirty="0">
                <a:latin typeface="Times New Roman" panose="02020603050405020304" pitchFamily="18" charset="0"/>
                <a:cs typeface="Times New Roman" panose="02020603050405020304" pitchFamily="18" charset="0"/>
              </a:rPr>
              <a:t>sonucuna varabiliriz. Ancak, istatistikler genelde daha erken ölen erkeklerin daha uzun yaşayan kadınlar kadar hastalık tecrübesi yaşamadıklarını göstermektedir.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Kadınlar sağlık bakım hizmetlerinin ana kullanıcılarıdır ve hastalıkta ya da engellilikte daha uzun yıllar geçirmektedirler.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Erkeklere kıyasla kadınlar 16 yaş sonrası doktora % 50 oranında daha fazla gitmekte, baş ve mide ağrılarından daha fazla şikâyet etmekte, daha çok reçeteli/reçetesiz ilaç kullanmakta, hastaneye daha fazla yatmakta ve operasyon geçirmekte, tansiyon, baş ağrısı, depresyon ve uykusuzluk gibi rahatsızlıklardan doktora daha sık gitmekte, daha fazla sakinleştirici, uyku ilacı, </a:t>
            </a:r>
            <a:r>
              <a:rPr lang="tr-TR" sz="2800" dirty="0" err="1">
                <a:latin typeface="Times New Roman" panose="02020603050405020304" pitchFamily="18" charset="0"/>
                <a:cs typeface="Times New Roman" panose="02020603050405020304" pitchFamily="18" charset="0"/>
              </a:rPr>
              <a:t>antidepresan</a:t>
            </a:r>
            <a:r>
              <a:rPr lang="tr-TR" sz="2800" dirty="0">
                <a:latin typeface="Times New Roman" panose="02020603050405020304" pitchFamily="18" charset="0"/>
                <a:cs typeface="Times New Roman" panose="02020603050405020304" pitchFamily="18" charset="0"/>
              </a:rPr>
              <a:t> kullanmakta, hastalıkla ilgili yazılan raporlardan dolayı işe daha fazla gitmemekte, çoğu günü yatakta dinlenerek geçirmektedirler.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65-74 yaş dilimindeki kadınlar aynı yaş grubundaki erkeklere oranla romatizma ve eklem iltihabı hastalığına üçte iki oranında daha fazla yakalanmaktadırlar.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17588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721080" cy="5760640"/>
          </a:xfrm>
        </p:spPr>
        <p:txBody>
          <a:bodyPr anchor="ctr">
            <a:noAutofit/>
          </a:bodyPr>
          <a:lstStyle/>
          <a:p>
            <a:pPr marL="685800" algn="just">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Erkek cinsiyetindeki bebek ölüm oranları daha yüksektir ve kadınların kalp hastalıklarına karşı genetik dirençleri daha iyidir.</a:t>
            </a:r>
          </a:p>
          <a:p>
            <a:pPr marL="685800" algn="just">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Toplumsal cinsiyetçi sosyalleşme süreci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erkekleri hastalıklara daha yatkın kılmaktadır. Onlar daha çok içki ve sigara içmekte, bağımlılık yapıcı illegal maddeleri daha çok kullanmaktadırlar. Bunlar sağlık için önemli riskler içermektedir. Ayrıca, yediklerine fazla dikkat etmemekte ve duygularını kadınlar kadar yansıtmıyor ve daha çok stres altındadırlar. </a:t>
            </a:r>
          </a:p>
          <a:p>
            <a:pPr marL="685800" algn="just">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Kadınlar aile sağlığı ile daha fazla ilgilidirler, çünkü aile içinde çocuk bakımı ve yetiştirme rolü daha çok kadına aittir. Bu nedenle hastalıklara karşı daha duyarlıdırlar. </a:t>
            </a:r>
          </a:p>
          <a:p>
            <a:pPr marL="685800" algn="just">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Kadınlar kendilerine özen gösterme açısından erkeklere kıyasla daha çok sosyalleşmişlerdir ve daha sık doktor denetiminden geçmekte, bu da onların daha iyi sağlık bakım hizmeti aldıkları anlamına gelmektedir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7268797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3046</TotalTime>
  <Words>1559</Words>
  <Application>Microsoft Office PowerPoint</Application>
  <PresentationFormat>Geniş ekran</PresentationFormat>
  <Paragraphs>87</Paragraphs>
  <Slides>19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CİNSİYET VE SAĞLIK 1.Cinsiyet ve Toplumsal Cinsiyet</vt:lpstr>
      <vt:lpstr>PowerPoint Sunusu</vt:lpstr>
      <vt:lpstr>PowerPoint Sunusu</vt:lpstr>
      <vt:lpstr>PowerPoint Sunusu</vt:lpstr>
      <vt:lpstr>PowerPoint Sunusu</vt:lpstr>
      <vt:lpstr>PowerPoint Sunusu</vt:lpstr>
      <vt:lpstr>  </vt:lpstr>
      <vt:lpstr>PowerPoint Sunusu</vt:lpstr>
      <vt:lpstr>PowerPoint Sunusu</vt:lpstr>
      <vt:lpstr>2. CİNSİYET VE SAĞLIK İLİŞKİSİ </vt:lpstr>
      <vt:lpstr>PowerPoint Sunusu</vt:lpstr>
      <vt:lpstr> 2.2. Cinsiyetin Sağlık ile İlgili Davranışları  </vt:lpstr>
      <vt:lpstr>PowerPoint Sunusu</vt:lpstr>
      <vt:lpstr>PowerPoint Sunusu</vt:lpstr>
      <vt:lpstr>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184</cp:revision>
  <dcterms:created xsi:type="dcterms:W3CDTF">2019-12-10T17:31:29Z</dcterms:created>
  <dcterms:modified xsi:type="dcterms:W3CDTF">2021-11-05T06:16:04Z</dcterms:modified>
</cp:coreProperties>
</file>