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86" r:id="rId2"/>
    <p:sldId id="319" r:id="rId3"/>
    <p:sldId id="320" r:id="rId4"/>
    <p:sldId id="548" r:id="rId5"/>
    <p:sldId id="464" r:id="rId6"/>
    <p:sldId id="465" r:id="rId7"/>
    <p:sldId id="559" r:id="rId8"/>
    <p:sldId id="560" r:id="rId9"/>
    <p:sldId id="561" r:id="rId10"/>
    <p:sldId id="562" r:id="rId11"/>
    <p:sldId id="563" r:id="rId12"/>
    <p:sldId id="564" r:id="rId13"/>
    <p:sldId id="466" r:id="rId14"/>
    <p:sldId id="461" r:id="rId15"/>
    <p:sldId id="468" r:id="rId16"/>
    <p:sldId id="469" r:id="rId17"/>
    <p:sldId id="470" r:id="rId18"/>
    <p:sldId id="518" r:id="rId19"/>
    <p:sldId id="519" r:id="rId20"/>
    <p:sldId id="426" r:id="rId21"/>
    <p:sldId id="427" r:id="rId22"/>
    <p:sldId id="428" r:id="rId23"/>
    <p:sldId id="429" r:id="rId24"/>
    <p:sldId id="430" r:id="rId25"/>
    <p:sldId id="431" r:id="rId26"/>
    <p:sldId id="433" r:id="rId27"/>
    <p:sldId id="434" r:id="rId28"/>
    <p:sldId id="542" r:id="rId29"/>
    <p:sldId id="435" r:id="rId30"/>
    <p:sldId id="436" r:id="rId31"/>
    <p:sldId id="437" r:id="rId32"/>
    <p:sldId id="438" r:id="rId33"/>
    <p:sldId id="556" r:id="rId34"/>
    <p:sldId id="570" r:id="rId35"/>
  </p:sldIdLst>
  <p:sldSz cx="9144000" cy="6858000" type="screen4x3"/>
  <p:notesSz cx="6858000" cy="10287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Sah Futura Md B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Sah Futura Md B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Sah Futura Md B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Sah Futura Md B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Sah Futura Md B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rSah Futura Md B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rSah Futura Md B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rSah Futura Md B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rSah Futura Md B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FFCC66"/>
    <a:srgbClr val="FF0066"/>
    <a:srgbClr val="FFCCCC"/>
    <a:srgbClr val="FF5050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9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rSah Futura Md BT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rSah Futura Md BT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771525"/>
            <a:ext cx="5145088" cy="385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86325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012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rSah Futura Md BT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10012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rSah Futura Md BT" pitchFamily="34" charset="0"/>
              </a:defRPr>
            </a:lvl1pPr>
          </a:lstStyle>
          <a:p>
            <a:pPr>
              <a:defRPr/>
            </a:pPr>
            <a:fld id="{3CAE714C-0FAA-42B5-AC0F-1311F2F2C1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007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Sah Futura Md B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Sah Futura Md B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Sah Futura Md B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Sah Futura Md B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Sah Futura Md B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1638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6A76B-F801-4378-856A-9D8EA0B5DB61}" type="slidenum">
              <a:rPr lang="tr-TR" smtClean="0">
                <a:latin typeface="TrSah Futura Md BT"/>
              </a:rPr>
              <a:pPr/>
              <a:t>1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424913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75779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F4888-B047-4BA7-8636-E09F4CF64317}" type="slidenum">
              <a:rPr lang="tr-TR" smtClean="0">
                <a:latin typeface="TrSah Futura Md BT"/>
              </a:rPr>
              <a:pPr/>
              <a:t>16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605519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7782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F6314-16AD-4667-BB6A-BF901478C26C}" type="slidenum">
              <a:rPr lang="tr-TR" smtClean="0">
                <a:latin typeface="TrSah Futura Md BT"/>
              </a:rPr>
              <a:pPr/>
              <a:t>17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280897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79875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782E-9223-4A10-9A77-C622ED424BD4}" type="slidenum">
              <a:rPr lang="tr-TR" smtClean="0">
                <a:latin typeface="TrSah Futura Md BT"/>
              </a:rPr>
              <a:pPr/>
              <a:t>18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664907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81923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1FDEA-22EC-40B9-997B-2E690C8CC528}" type="slidenum">
              <a:rPr lang="tr-TR" smtClean="0">
                <a:latin typeface="TrSah Futura Md BT"/>
              </a:rPr>
              <a:pPr/>
              <a:t>19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2856787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8397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B7048-3A66-4DC3-8388-F1C334EDAD81}" type="slidenum">
              <a:rPr lang="tr-TR" smtClean="0">
                <a:latin typeface="TrSah Futura Md BT"/>
              </a:rPr>
              <a:pPr/>
              <a:t>20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4123175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86019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32768-92D5-4B0E-B443-3A4BD37E3D0D}" type="slidenum">
              <a:rPr lang="tr-TR" smtClean="0">
                <a:latin typeface="TrSah Futura Md BT"/>
              </a:rPr>
              <a:pPr/>
              <a:t>21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306390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8806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8518E-F534-4AB8-8765-08DA8B99B26C}" type="slidenum">
              <a:rPr lang="tr-TR" smtClean="0">
                <a:latin typeface="TrSah Futura Md BT"/>
              </a:rPr>
              <a:pPr/>
              <a:t>22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143219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90115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76DC0-D79B-48A3-A546-1FA911A467DF}" type="slidenum">
              <a:rPr lang="tr-TR" smtClean="0">
                <a:latin typeface="TrSah Futura Md BT"/>
              </a:rPr>
              <a:pPr/>
              <a:t>23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01447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92163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D5FD6-4FEC-463D-BD05-7167FC3F19A4}" type="slidenum">
              <a:rPr lang="tr-TR" smtClean="0">
                <a:latin typeface="TrSah Futura Md BT"/>
              </a:rPr>
              <a:pPr/>
              <a:t>24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104358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9421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DBD00-0D28-4DE9-908B-FDFB76DADC80}" type="slidenum">
              <a:rPr lang="tr-TR" smtClean="0">
                <a:latin typeface="TrSah Futura Md BT"/>
              </a:rPr>
              <a:pPr/>
              <a:t>25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68226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61443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2538A-4843-431D-BEF2-99750103CCA8}" type="slidenum">
              <a:rPr lang="tr-TR" smtClean="0">
                <a:latin typeface="TrSah Futura Md BT"/>
              </a:rPr>
              <a:pPr/>
              <a:t>2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513062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6DC17-4781-4527-8C54-E2039E7C904B}" type="slidenum">
              <a:rPr lang="tr-TR" smtClean="0">
                <a:latin typeface="TrSah Futura Md BT"/>
              </a:rPr>
              <a:pPr/>
              <a:t>26</a:t>
            </a:fld>
            <a:endParaRPr lang="tr-TR">
              <a:latin typeface="TrSah Futura Md BT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886325"/>
            <a:ext cx="5029200" cy="4629150"/>
          </a:xfrm>
          <a:noFill/>
          <a:ln/>
        </p:spPr>
        <p:txBody>
          <a:bodyPr lIns="90487" tIns="44450" rIns="90487" bIns="44450"/>
          <a:lstStyle/>
          <a:p>
            <a:pPr eaLnBrk="1" hangingPunct="1"/>
            <a:endParaRPr lang="tr-TR">
              <a:latin typeface="TrSah Futura Md BT"/>
            </a:endParaRPr>
          </a:p>
        </p:txBody>
      </p:sp>
      <p:sp>
        <p:nvSpPr>
          <p:cNvPr id="962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79463"/>
            <a:ext cx="5124450" cy="38433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295150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9830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2D69-DF8E-4205-AD5E-B891419D87DB}" type="slidenum">
              <a:rPr lang="tr-TR" smtClean="0">
                <a:latin typeface="TrSah Futura Md BT"/>
              </a:rPr>
              <a:pPr/>
              <a:t>27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901218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100355" name="3 Slayt Numarası Yer Tutucusu"/>
          <p:cNvSpPr txBox="1">
            <a:spLocks noGrp="1"/>
          </p:cNvSpPr>
          <p:nvPr/>
        </p:nvSpPr>
        <p:spPr bwMode="auto">
          <a:xfrm>
            <a:off x="3886200" y="10012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r"/>
            <a:fld id="{FF2A6DE8-E311-4A7D-99D9-5160F00E195C}" type="slidenum">
              <a:rPr lang="tr-TR" sz="1200"/>
              <a:pPr algn="r"/>
              <a:t>28</a:t>
            </a:fld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1821812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102403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D3C9A-962A-490A-B2FD-984FDE442EC6}" type="slidenum">
              <a:rPr lang="tr-TR" smtClean="0">
                <a:latin typeface="TrSah Futura Md BT"/>
              </a:rPr>
              <a:pPr/>
              <a:t>29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835791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10445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6346B-34E7-406F-BDCE-773CDEBE7604}" type="slidenum">
              <a:rPr lang="tr-TR" smtClean="0">
                <a:latin typeface="TrSah Futura Md BT"/>
              </a:rPr>
              <a:pPr/>
              <a:t>30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3436523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106499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5904B-234B-443D-BA1D-AA77F7D9FB0B}" type="slidenum">
              <a:rPr lang="tr-TR" smtClean="0">
                <a:latin typeface="TrSah Futura Md BT"/>
              </a:rPr>
              <a:pPr/>
              <a:t>31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3015372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10854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BF600-1B3C-4448-9C26-BB5023586514}" type="slidenum">
              <a:rPr lang="tr-TR" smtClean="0">
                <a:latin typeface="TrSah Futura Md BT"/>
              </a:rPr>
              <a:pPr/>
              <a:t>32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20827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6349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4044B-AEBC-49DF-971D-42EBD4DE3A31}" type="slidenum">
              <a:rPr lang="tr-TR" smtClean="0">
                <a:latin typeface="TrSah Futura Md BT"/>
              </a:rPr>
              <a:pPr/>
              <a:t>3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8181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65539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4F561-5DEF-4250-9EFD-3066B4CB6EDA}" type="slidenum">
              <a:rPr lang="tr-TR" smtClean="0">
                <a:latin typeface="TrSah Futura Md BT"/>
              </a:rPr>
              <a:pPr/>
              <a:t>5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72166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6758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8F83B-5000-4609-9A70-0475FE541F50}" type="slidenum">
              <a:rPr lang="tr-TR" smtClean="0">
                <a:latin typeface="TrSah Futura Md BT"/>
              </a:rPr>
              <a:pPr/>
              <a:t>6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91766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E714C-0FAA-42B5-AC0F-1311F2F2C124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79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69635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6498F-F3CB-46C6-B8E5-1337A1FC7856}" type="slidenum">
              <a:rPr lang="tr-TR" smtClean="0">
                <a:latin typeface="TrSah Futura Md BT"/>
              </a:rPr>
              <a:pPr/>
              <a:t>13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221965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71683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4894C-2A8B-4991-ABCC-46E15A1347BB}" type="slidenum">
              <a:rPr lang="tr-TR" smtClean="0">
                <a:latin typeface="TrSah Futura Md BT"/>
              </a:rPr>
              <a:pPr/>
              <a:t>14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321241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7373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241FF-462C-4270-B66A-AB4A45ADA53C}" type="slidenum">
              <a:rPr lang="tr-TR" smtClean="0">
                <a:latin typeface="TrSah Futura Md BT"/>
              </a:rPr>
              <a:pPr/>
              <a:t>15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280220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8029E-915E-45E6-8528-F6505B62E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1A10F-EBFC-4A4D-8D01-100ECD4E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3A1B7-E1A2-4DDD-BF74-D9C78B2DF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270-CC4A-4803-94C8-176A7A492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75B2-613C-4718-A4F7-186004308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E009-12FC-4AA3-9623-8BB68D01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6568-C501-4FC1-895C-69D96F5ED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58AB-E593-47AA-BD37-397FCC0AE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C03B-6DB6-40B8-9155-2C19F2E05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CAE85-B161-4F7E-A673-5CB79264E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96D10-B598-4CD4-959A-71C304804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71D03-54AE-4F2E-882B-C3164362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CC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Sah Futura Md B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Sah Futura Md B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Sah Futura Md BT" pitchFamily="34" charset="0"/>
              </a:defRPr>
            </a:lvl1pPr>
          </a:lstStyle>
          <a:p>
            <a:pPr>
              <a:defRPr/>
            </a:pPr>
            <a:fld id="{C8CE6AAC-7969-4AA5-87DE-1A8E34DB8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Sah Futura Md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Sah Futura Md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Sah Futura Md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Sah Futura Md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Sah Futura Md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Sah Futura Md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Sah Futura Md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Sah Futura Md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625" y="2240231"/>
            <a:ext cx="8283575" cy="1323439"/>
          </a:xfrm>
          <a:effectLst>
            <a:outerShdw dist="56796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rgbClr val="FADC5C"/>
                </a:solidFill>
              </a:rPr>
              <a:t> Sabit Porselen </a:t>
            </a:r>
            <a:r>
              <a:rPr lang="tr-TR" sz="4000" b="1" dirty="0">
                <a:solidFill>
                  <a:srgbClr val="FADC5C"/>
                </a:solidFill>
              </a:rPr>
              <a:t>Restorasyonlarda</a:t>
            </a:r>
            <a:br>
              <a:rPr lang="tr-TR" sz="4000" b="1" dirty="0">
                <a:solidFill>
                  <a:srgbClr val="FADC5C"/>
                </a:solidFill>
              </a:rPr>
            </a:br>
            <a:r>
              <a:rPr lang="tr-TR" sz="4000" b="1" dirty="0" smtClean="0">
                <a:solidFill>
                  <a:srgbClr val="FADC5C"/>
                </a:solidFill>
              </a:rPr>
              <a:t>Tamir Yöntemleri</a:t>
            </a:r>
            <a:endParaRPr lang="en-US" altLang="tr-TR" sz="4000" b="1" dirty="0">
              <a:solidFill>
                <a:srgbClr val="FADC5C"/>
              </a:solidFill>
            </a:endParaRP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612900" y="4479925"/>
            <a:ext cx="5913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tr-T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Aria Script SSi"/>
              </a:rPr>
              <a:t>Prof. Dr. Hakan TERZİOĞLU</a:t>
            </a:r>
          </a:p>
          <a:p>
            <a:pPr algn="ctr">
              <a:defRPr/>
            </a:pPr>
            <a:r>
              <a:rPr lang="tr-T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Aria Script SSi"/>
              </a:rPr>
              <a:t>Ankara Üniversitesi Diş hekimliği Fakültesi</a:t>
            </a:r>
          </a:p>
          <a:p>
            <a:pPr algn="ctr">
              <a:defRPr/>
            </a:pPr>
            <a:r>
              <a:rPr lang="tr-T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Aria Script SSi"/>
              </a:rPr>
              <a:t>Protetik Diş Tedavisi Anabilim Dalı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Silan</a:t>
            </a:r>
            <a:r>
              <a:rPr lang="tr-TR" dirty="0">
                <a:solidFill>
                  <a:schemeClr val="bg1"/>
                </a:solidFill>
              </a:rPr>
              <a:t> Uygulaması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7988424" cy="4114800"/>
          </a:xfrm>
        </p:spPr>
        <p:txBody>
          <a:bodyPr/>
          <a:lstStyle/>
          <a:p>
            <a:pPr algn="just">
              <a:buNone/>
            </a:pPr>
            <a:r>
              <a:rPr lang="tr-TR" sz="2400" dirty="0">
                <a:solidFill>
                  <a:schemeClr val="bg1"/>
                </a:solidFill>
              </a:rPr>
              <a:t>    </a:t>
            </a:r>
            <a:r>
              <a:rPr lang="tr-TR" sz="2400" dirty="0" err="1">
                <a:solidFill>
                  <a:schemeClr val="bg1"/>
                </a:solidFill>
              </a:rPr>
              <a:t>Tarozzo</a:t>
            </a:r>
            <a:r>
              <a:rPr lang="tr-TR" sz="2400" dirty="0">
                <a:solidFill>
                  <a:schemeClr val="bg1"/>
                </a:solidFill>
              </a:rPr>
              <a:t> ve ark. </a:t>
            </a:r>
            <a:r>
              <a:rPr lang="tr-TR" sz="2400" dirty="0" err="1">
                <a:solidFill>
                  <a:schemeClr val="bg1"/>
                </a:solidFill>
              </a:rPr>
              <a:t>silan</a:t>
            </a:r>
            <a:r>
              <a:rPr lang="tr-TR" sz="2400" dirty="0">
                <a:solidFill>
                  <a:schemeClr val="bg1"/>
                </a:solidFill>
              </a:rPr>
              <a:t> uygulanması ile </a:t>
            </a:r>
            <a:r>
              <a:rPr lang="tr-TR" sz="2400" dirty="0" err="1">
                <a:solidFill>
                  <a:schemeClr val="bg1"/>
                </a:solidFill>
              </a:rPr>
              <a:t>rezinin</a:t>
            </a:r>
            <a:r>
              <a:rPr lang="tr-TR" sz="2400" dirty="0">
                <a:solidFill>
                  <a:schemeClr val="bg1"/>
                </a:solidFill>
              </a:rPr>
              <a:t> metale olan bağlanma kuvvetinin artabileceğini bildirmişlerdir. </a:t>
            </a:r>
            <a:r>
              <a:rPr lang="tr-TR" sz="2400" dirty="0" err="1">
                <a:solidFill>
                  <a:schemeClr val="bg1"/>
                </a:solidFill>
              </a:rPr>
              <a:t>Silan</a:t>
            </a:r>
            <a:r>
              <a:rPr lang="tr-TR" sz="2400" dirty="0">
                <a:solidFill>
                  <a:schemeClr val="bg1"/>
                </a:solidFill>
              </a:rPr>
              <a:t>, muhtemelen metal-</a:t>
            </a:r>
            <a:r>
              <a:rPr lang="tr-TR" sz="2400" dirty="0" err="1">
                <a:solidFill>
                  <a:schemeClr val="bg1"/>
                </a:solidFill>
              </a:rPr>
              <a:t>kompozit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arayüzündeki</a:t>
            </a:r>
            <a:r>
              <a:rPr lang="tr-TR" sz="2400" dirty="0">
                <a:solidFill>
                  <a:schemeClr val="bg1"/>
                </a:solidFill>
              </a:rPr>
              <a:t> yüzey gerilimini azaltarak metalin ıslanabilirliğini arttırır.</a:t>
            </a:r>
          </a:p>
          <a:p>
            <a:pPr algn="just">
              <a:buNone/>
            </a:pPr>
            <a:r>
              <a:rPr lang="tr-TR" sz="2400" dirty="0">
                <a:solidFill>
                  <a:schemeClr val="bg1"/>
                </a:solidFill>
              </a:rPr>
              <a:t>      </a:t>
            </a:r>
          </a:p>
          <a:p>
            <a:pPr algn="just">
              <a:buNone/>
            </a:pPr>
            <a:r>
              <a:rPr lang="tr-TR" sz="2400" dirty="0">
                <a:solidFill>
                  <a:schemeClr val="bg1"/>
                </a:solidFill>
              </a:rPr>
              <a:t>    Metal-</a:t>
            </a:r>
            <a:r>
              <a:rPr lang="tr-TR" sz="2400" dirty="0" err="1">
                <a:solidFill>
                  <a:schemeClr val="bg1"/>
                </a:solidFill>
              </a:rPr>
              <a:t>kompozit</a:t>
            </a:r>
            <a:r>
              <a:rPr lang="tr-TR" sz="2400" dirty="0">
                <a:solidFill>
                  <a:schemeClr val="bg1"/>
                </a:solidFill>
              </a:rPr>
              <a:t> arasındaki </a:t>
            </a:r>
            <a:r>
              <a:rPr lang="tr-TR" sz="2400" dirty="0" err="1">
                <a:solidFill>
                  <a:schemeClr val="bg1"/>
                </a:solidFill>
              </a:rPr>
              <a:t>kontakt</a:t>
            </a:r>
            <a:r>
              <a:rPr lang="tr-TR" sz="2400" dirty="0">
                <a:solidFill>
                  <a:schemeClr val="bg1"/>
                </a:solidFill>
              </a:rPr>
              <a:t> alan genişler ve </a:t>
            </a:r>
            <a:r>
              <a:rPr lang="tr-TR" sz="2400" dirty="0" err="1">
                <a:solidFill>
                  <a:schemeClr val="bg1"/>
                </a:solidFill>
              </a:rPr>
              <a:t>rezinin</a:t>
            </a:r>
            <a:r>
              <a:rPr lang="tr-TR" sz="2400" dirty="0">
                <a:solidFill>
                  <a:schemeClr val="bg1"/>
                </a:solidFill>
              </a:rPr>
              <a:t> metal içine </a:t>
            </a:r>
            <a:r>
              <a:rPr lang="tr-TR" sz="2400" dirty="0" err="1">
                <a:solidFill>
                  <a:schemeClr val="bg1"/>
                </a:solidFill>
              </a:rPr>
              <a:t>penetrasyonunu</a:t>
            </a:r>
            <a:r>
              <a:rPr lang="tr-TR" sz="2400" dirty="0">
                <a:solidFill>
                  <a:schemeClr val="bg1"/>
                </a:solidFill>
              </a:rPr>
              <a:t> arttırmış olduğu düşünülmektedir. </a:t>
            </a:r>
            <a:r>
              <a:rPr lang="tr-TR" sz="2400" dirty="0" err="1">
                <a:solidFill>
                  <a:schemeClr val="bg1"/>
                </a:solidFill>
              </a:rPr>
              <a:t>Ayrca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silanın</a:t>
            </a:r>
            <a:r>
              <a:rPr lang="tr-TR" sz="2400" dirty="0">
                <a:solidFill>
                  <a:schemeClr val="bg1"/>
                </a:solidFill>
              </a:rPr>
              <a:t> alaşım içindeki metal oksitlere bağlanabilme özelliğinin metal-</a:t>
            </a:r>
            <a:r>
              <a:rPr lang="tr-TR" sz="2400" dirty="0" err="1">
                <a:solidFill>
                  <a:schemeClr val="bg1"/>
                </a:solidFill>
              </a:rPr>
              <a:t>kompozit</a:t>
            </a:r>
            <a:r>
              <a:rPr lang="tr-TR" sz="2400" dirty="0">
                <a:solidFill>
                  <a:schemeClr val="bg1"/>
                </a:solidFill>
              </a:rPr>
              <a:t> arasındaki bağlanmayı arttırıcı diğer bir mekanizma olduğu bildirilmiştir.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270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Silan</a:t>
            </a:r>
            <a:r>
              <a:rPr lang="tr-TR" dirty="0">
                <a:solidFill>
                  <a:schemeClr val="bg1"/>
                </a:solidFill>
              </a:rPr>
              <a:t> Bağlayıcı Ajan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981200"/>
            <a:ext cx="8064896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      Silan </a:t>
            </a:r>
            <a:r>
              <a:rPr lang="tr-TR" sz="2000" dirty="0" err="1">
                <a:solidFill>
                  <a:schemeClr val="bg1"/>
                </a:solidFill>
              </a:rPr>
              <a:t>bağlaycı</a:t>
            </a:r>
            <a:r>
              <a:rPr lang="tr-TR" sz="2000" dirty="0">
                <a:solidFill>
                  <a:schemeClr val="bg1"/>
                </a:solidFill>
              </a:rPr>
              <a:t> ajanın ve asitle pürüzlendirme </a:t>
            </a:r>
            <a:r>
              <a:rPr lang="nn-NO" sz="2000" dirty="0">
                <a:solidFill>
                  <a:schemeClr val="bg1"/>
                </a:solidFill>
              </a:rPr>
              <a:t>i</a:t>
            </a:r>
            <a:r>
              <a:rPr lang="tr-TR" sz="2000" dirty="0">
                <a:solidFill>
                  <a:schemeClr val="bg1"/>
                </a:solidFill>
              </a:rPr>
              <a:t>ş</a:t>
            </a:r>
            <a:r>
              <a:rPr lang="nn-NO" sz="2000" dirty="0">
                <a:solidFill>
                  <a:schemeClr val="bg1"/>
                </a:solidFill>
              </a:rPr>
              <a:t>leminin kombine kullanlmas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nn-NO" sz="2000" dirty="0">
                <a:solidFill>
                  <a:schemeClr val="bg1"/>
                </a:solidFill>
              </a:rPr>
              <a:t>, bunlar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nn-NO" sz="2000" dirty="0">
                <a:solidFill>
                  <a:schemeClr val="bg1"/>
                </a:solidFill>
              </a:rPr>
              <a:t>n tek ba</a:t>
            </a:r>
            <a:r>
              <a:rPr lang="tr-TR" sz="2000" dirty="0" err="1">
                <a:solidFill>
                  <a:schemeClr val="bg1"/>
                </a:solidFill>
              </a:rPr>
              <a:t>şı</a:t>
            </a:r>
            <a:r>
              <a:rPr lang="nn-NO" sz="2000" dirty="0">
                <a:solidFill>
                  <a:schemeClr val="bg1"/>
                </a:solidFill>
              </a:rPr>
              <a:t>na</a:t>
            </a:r>
            <a:r>
              <a:rPr lang="tr-TR" sz="2000" dirty="0">
                <a:solidFill>
                  <a:schemeClr val="bg1"/>
                </a:solidFill>
              </a:rPr>
              <a:t> kullanımlarına göre daha yüksek bağlanma kuvveti oluşturmuştur. </a:t>
            </a:r>
            <a:r>
              <a:rPr lang="tr-TR" sz="2000" dirty="0" err="1">
                <a:solidFill>
                  <a:schemeClr val="bg1"/>
                </a:solidFill>
              </a:rPr>
              <a:t>Silan</a:t>
            </a:r>
            <a:r>
              <a:rPr lang="tr-TR" sz="2000" dirty="0">
                <a:solidFill>
                  <a:schemeClr val="bg1"/>
                </a:solidFill>
              </a:rPr>
              <a:t> yüzeye </a:t>
            </a:r>
            <a:r>
              <a:rPr lang="tr-TR" sz="2000" dirty="0" err="1">
                <a:solidFill>
                  <a:schemeClr val="bg1"/>
                </a:solidFill>
              </a:rPr>
              <a:t>uygulandktan</a:t>
            </a:r>
            <a:r>
              <a:rPr lang="tr-TR" sz="2000" dirty="0">
                <a:solidFill>
                  <a:schemeClr val="bg1"/>
                </a:solidFill>
              </a:rPr>
              <a:t> sonra 1 dakika boyunca yüzey düzensizlikleri içine </a:t>
            </a:r>
            <a:r>
              <a:rPr lang="tr-TR" sz="2000" dirty="0" err="1">
                <a:solidFill>
                  <a:schemeClr val="bg1"/>
                </a:solidFill>
              </a:rPr>
              <a:t>penetre</a:t>
            </a:r>
            <a:r>
              <a:rPr lang="tr-TR" sz="2000" dirty="0">
                <a:solidFill>
                  <a:schemeClr val="bg1"/>
                </a:solidFill>
              </a:rPr>
              <a:t> olması için beklenir, daha sonra fazla </a:t>
            </a:r>
            <a:r>
              <a:rPr lang="tr-TR" sz="2000" dirty="0" err="1">
                <a:solidFill>
                  <a:schemeClr val="bg1"/>
                </a:solidFill>
              </a:rPr>
              <a:t>silan</a:t>
            </a:r>
            <a:r>
              <a:rPr lang="tr-TR" sz="2000" dirty="0">
                <a:solidFill>
                  <a:schemeClr val="bg1"/>
                </a:solidFill>
              </a:rPr>
              <a:t> hava spreyi ile uzaklaştırılır. </a:t>
            </a:r>
            <a:r>
              <a:rPr lang="tr-TR" sz="2000" dirty="0" err="1">
                <a:solidFill>
                  <a:schemeClr val="bg1"/>
                </a:solidFill>
              </a:rPr>
              <a:t>Silanın</a:t>
            </a:r>
            <a:r>
              <a:rPr lang="tr-TR" sz="2000" dirty="0">
                <a:solidFill>
                  <a:schemeClr val="bg1"/>
                </a:solidFill>
              </a:rPr>
              <a:t> kalın bir tabaka halinde kullanılması bağlanmayı tehlikeye sokabilir. Ancak </a:t>
            </a:r>
            <a:r>
              <a:rPr lang="tr-TR" sz="2000" dirty="0" err="1">
                <a:solidFill>
                  <a:schemeClr val="bg1"/>
                </a:solidFill>
              </a:rPr>
              <a:t>silan</a:t>
            </a:r>
            <a:r>
              <a:rPr lang="tr-TR" sz="2000" dirty="0">
                <a:solidFill>
                  <a:schemeClr val="bg1"/>
                </a:solidFill>
              </a:rPr>
              <a:t> uygulandı</a:t>
            </a:r>
            <a:r>
              <a:rPr lang="es-ES" sz="2000" dirty="0">
                <a:solidFill>
                  <a:schemeClr val="bg1"/>
                </a:solidFill>
              </a:rPr>
              <a:t>ktan sonra hava spreyi ile kurutulmas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es-ES" sz="2000" dirty="0">
                <a:solidFill>
                  <a:schemeClr val="bg1"/>
                </a:solidFill>
              </a:rPr>
              <a:t>n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es-ES" sz="2000" dirty="0">
                <a:solidFill>
                  <a:schemeClr val="bg1"/>
                </a:solidFill>
              </a:rPr>
              <a:t>n su ve ya</a:t>
            </a:r>
            <a:r>
              <a:rPr lang="tr-TR" sz="2000" dirty="0">
                <a:solidFill>
                  <a:schemeClr val="bg1"/>
                </a:solidFill>
              </a:rPr>
              <a:t>ğ </a:t>
            </a:r>
            <a:r>
              <a:rPr lang="tr-TR" sz="2000" dirty="0" err="1">
                <a:solidFill>
                  <a:schemeClr val="bg1"/>
                </a:solidFill>
              </a:rPr>
              <a:t>kontaminasyonuna</a:t>
            </a:r>
            <a:r>
              <a:rPr lang="tr-TR" sz="2000" dirty="0">
                <a:solidFill>
                  <a:schemeClr val="bg1"/>
                </a:solidFill>
              </a:rPr>
              <a:t> neden olabileceği bildirilmiştir.,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tr-TR" sz="2000" dirty="0" err="1">
                <a:solidFill>
                  <a:schemeClr val="bg1"/>
                </a:solidFill>
              </a:rPr>
              <a:t>Ayrca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silan</a:t>
            </a:r>
            <a:r>
              <a:rPr lang="tr-TR" sz="2000" dirty="0">
                <a:solidFill>
                  <a:schemeClr val="bg1"/>
                </a:solidFill>
              </a:rPr>
              <a:t> solüsyonundaki </a:t>
            </a:r>
            <a:r>
              <a:rPr lang="tr-TR" sz="2000" dirty="0" err="1">
                <a:solidFill>
                  <a:schemeClr val="bg1"/>
                </a:solidFill>
              </a:rPr>
              <a:t>silan</a:t>
            </a:r>
            <a:r>
              <a:rPr lang="tr-TR" sz="2000" dirty="0">
                <a:solidFill>
                  <a:schemeClr val="bg1"/>
                </a:solidFill>
              </a:rPr>
              <a:t> konsantrasyonunun %</a:t>
            </a:r>
            <a:r>
              <a:rPr lang="tr-TR" sz="2000" dirty="0" smtClean="0">
                <a:solidFill>
                  <a:schemeClr val="bg1"/>
                </a:solidFill>
              </a:rPr>
              <a:t>5’ten fazla </a:t>
            </a:r>
            <a:r>
              <a:rPr lang="tr-TR" sz="2000" dirty="0">
                <a:solidFill>
                  <a:schemeClr val="bg1"/>
                </a:solidFill>
              </a:rPr>
              <a:t>olmasının da bağlanma kuvveti üzerine negatif etkisi olduğu bildirilmiştir.</a:t>
            </a:r>
          </a:p>
        </p:txBody>
      </p:sp>
    </p:spTree>
    <p:extLst>
      <p:ext uri="{BB962C8B-B14F-4D97-AF65-F5344CB8AC3E}">
        <p14:creationId xmlns:p14="http://schemas.microsoft.com/office/powerpoint/2010/main" val="215820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Metal </a:t>
            </a:r>
            <a:r>
              <a:rPr lang="tr-TR" dirty="0" err="1">
                <a:solidFill>
                  <a:schemeClr val="bg1"/>
                </a:solidFill>
              </a:rPr>
              <a:t>Primer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1916832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tr-TR" dirty="0">
                <a:solidFill>
                  <a:schemeClr val="bg1"/>
                </a:solidFill>
              </a:rPr>
              <a:t>     </a:t>
            </a:r>
            <a:r>
              <a:rPr lang="tr-TR" sz="2000" dirty="0">
                <a:solidFill>
                  <a:schemeClr val="bg1"/>
                </a:solidFill>
              </a:rPr>
              <a:t>Metal ve </a:t>
            </a:r>
            <a:r>
              <a:rPr lang="tr-TR" sz="2000" dirty="0" err="1">
                <a:solidFill>
                  <a:schemeClr val="bg1"/>
                </a:solidFill>
              </a:rPr>
              <a:t>rezin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arasndaki</a:t>
            </a:r>
            <a:r>
              <a:rPr lang="tr-TR" sz="2000" dirty="0">
                <a:solidFill>
                  <a:schemeClr val="bg1"/>
                </a:solidFill>
              </a:rPr>
              <a:t> bağlanmayı kuvvetlendirmek için kullanılan diğer bir ajan da metal </a:t>
            </a:r>
            <a:r>
              <a:rPr lang="tr-TR" sz="2000" dirty="0" err="1">
                <a:solidFill>
                  <a:schemeClr val="bg1"/>
                </a:solidFill>
              </a:rPr>
              <a:t>primerlerdir</a:t>
            </a:r>
            <a:r>
              <a:rPr lang="tr-TR" sz="2000" dirty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     </a:t>
            </a:r>
          </a:p>
          <a:p>
            <a:pPr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      Metal </a:t>
            </a:r>
            <a:r>
              <a:rPr lang="tr-TR" sz="2000" dirty="0" err="1">
                <a:solidFill>
                  <a:schemeClr val="bg1"/>
                </a:solidFill>
              </a:rPr>
              <a:t>primer</a:t>
            </a:r>
            <a:r>
              <a:rPr lang="tr-TR" sz="2000" dirty="0">
                <a:solidFill>
                  <a:schemeClr val="bg1"/>
                </a:solidFill>
              </a:rPr>
              <a:t> içindeki fonksiyonel </a:t>
            </a:r>
            <a:r>
              <a:rPr lang="tr-TR" sz="2000" dirty="0" err="1">
                <a:solidFill>
                  <a:schemeClr val="bg1"/>
                </a:solidFill>
              </a:rPr>
              <a:t>monomerlerin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sv-SE" sz="2000" dirty="0">
                <a:solidFill>
                  <a:schemeClr val="bg1"/>
                </a:solidFill>
              </a:rPr>
              <a:t>hem rezine hem de metale ba</a:t>
            </a:r>
            <a:r>
              <a:rPr lang="tr-TR" sz="2000" dirty="0">
                <a:solidFill>
                  <a:schemeClr val="bg1"/>
                </a:solidFill>
              </a:rPr>
              <a:t>ğ</a:t>
            </a:r>
            <a:r>
              <a:rPr lang="sv-SE" sz="2000" dirty="0">
                <a:solidFill>
                  <a:schemeClr val="bg1"/>
                </a:solidFill>
              </a:rPr>
              <a:t>lanabilme özelli</a:t>
            </a:r>
            <a:r>
              <a:rPr lang="tr-TR" sz="2000" dirty="0">
                <a:solidFill>
                  <a:schemeClr val="bg1"/>
                </a:solidFill>
              </a:rPr>
              <a:t>ğ</a:t>
            </a:r>
            <a:r>
              <a:rPr lang="sv-SE" sz="2000" dirty="0">
                <a:solidFill>
                  <a:schemeClr val="bg1"/>
                </a:solidFill>
              </a:rPr>
              <a:t>i vard</a:t>
            </a:r>
            <a:r>
              <a:rPr lang="tr-TR" sz="2000" dirty="0" err="1">
                <a:solidFill>
                  <a:schemeClr val="bg1"/>
                </a:solidFill>
              </a:rPr>
              <a:t>ır</a:t>
            </a:r>
            <a:r>
              <a:rPr lang="tr-TR" sz="2000" dirty="0">
                <a:solidFill>
                  <a:schemeClr val="bg1"/>
                </a:solidFill>
              </a:rPr>
              <a:t>. Metal destekli porselen restorasyonlarda kullanılan </a:t>
            </a:r>
            <a:r>
              <a:rPr lang="es-ES" sz="2000" dirty="0">
                <a:solidFill>
                  <a:schemeClr val="bg1"/>
                </a:solidFill>
              </a:rPr>
              <a:t>metal, soy metal veya soy olmayan metaldir. Metal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primerler</a:t>
            </a:r>
            <a:r>
              <a:rPr lang="tr-TR" sz="2000" dirty="0">
                <a:solidFill>
                  <a:schemeClr val="bg1"/>
                </a:solidFill>
              </a:rPr>
              <a:t> kullanılan metal tipine göre farklı etkileşir.</a:t>
            </a:r>
          </a:p>
          <a:p>
            <a:pPr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       </a:t>
            </a:r>
          </a:p>
          <a:p>
            <a:pPr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     </a:t>
            </a:r>
            <a:r>
              <a:rPr lang="nb-NO" sz="2000" dirty="0">
                <a:solidFill>
                  <a:schemeClr val="bg1"/>
                </a:solidFill>
              </a:rPr>
              <a:t>Farkl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nb-NO" sz="2000" dirty="0">
                <a:solidFill>
                  <a:schemeClr val="bg1"/>
                </a:solidFill>
              </a:rPr>
              <a:t> metaller için metal primer farkl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nb-NO" sz="2000" dirty="0">
                <a:solidFill>
                  <a:schemeClr val="bg1"/>
                </a:solidFill>
              </a:rPr>
              <a:t> bir fonksiyonel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monomer</a:t>
            </a:r>
            <a:r>
              <a:rPr lang="tr-TR" sz="2000" dirty="0">
                <a:solidFill>
                  <a:schemeClr val="bg1"/>
                </a:solidFill>
              </a:rPr>
              <a:t> içerir. </a:t>
            </a:r>
            <a:r>
              <a:rPr lang="tr-TR" sz="2000" dirty="0" err="1">
                <a:solidFill>
                  <a:schemeClr val="bg1"/>
                </a:solidFill>
              </a:rPr>
              <a:t>Klinisyenler</a:t>
            </a:r>
            <a:r>
              <a:rPr lang="tr-TR" sz="2000" dirty="0">
                <a:solidFill>
                  <a:schemeClr val="bg1"/>
                </a:solidFill>
              </a:rPr>
              <a:t> tarafından metal tipine uygun metal </a:t>
            </a:r>
            <a:r>
              <a:rPr lang="tr-TR" sz="2000" dirty="0" err="1">
                <a:solidFill>
                  <a:schemeClr val="bg1"/>
                </a:solidFill>
              </a:rPr>
              <a:t>primerin</a:t>
            </a:r>
            <a:r>
              <a:rPr lang="tr-TR" sz="2000" dirty="0">
                <a:solidFill>
                  <a:schemeClr val="bg1"/>
                </a:solidFill>
              </a:rPr>
              <a:t> seçilmesi gerekir.</a:t>
            </a:r>
          </a:p>
        </p:txBody>
      </p:sp>
    </p:spTree>
    <p:extLst>
      <p:ext uri="{BB962C8B-B14F-4D97-AF65-F5344CB8AC3E}">
        <p14:creationId xmlns:p14="http://schemas.microsoft.com/office/powerpoint/2010/main" val="321713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Image_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57200" y="457200"/>
            <a:ext cx="5257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3" descr="Image_6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4011613" y="3028950"/>
            <a:ext cx="4751387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5943600" y="1249363"/>
            <a:ext cx="2952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tr-TR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Silan </a:t>
            </a:r>
          </a:p>
          <a:p>
            <a:pPr>
              <a:defRPr/>
            </a:pPr>
            <a:r>
              <a:rPr lang="tr-TR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bonding ajan</a:t>
            </a:r>
            <a:endParaRPr lang="en-US" sz="32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Sah Futura Md B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pan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6122988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3" descr="alloy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0000"/>
            <a:ext cx="841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4" descr="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685800"/>
            <a:ext cx="17700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7086600" y="8382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tr-TR" sz="2400" b="1">
                <a:solidFill>
                  <a:srgbClr val="FFCC66"/>
                </a:solidFill>
              </a:rPr>
              <a:t>Primer</a:t>
            </a:r>
            <a:endParaRPr lang="en-US" sz="2400" b="1">
              <a:solidFill>
                <a:srgbClr val="FFCC66"/>
              </a:solidFill>
            </a:endParaRP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7772400" y="5334000"/>
            <a:ext cx="1217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tr-TR" sz="2400" b="1">
                <a:solidFill>
                  <a:srgbClr val="FFCC66"/>
                </a:solidFill>
              </a:rPr>
              <a:t>Alloy </a:t>
            </a:r>
          </a:p>
          <a:p>
            <a:r>
              <a:rPr lang="tr-TR" sz="2400" b="1">
                <a:solidFill>
                  <a:srgbClr val="FFCC66"/>
                </a:solidFill>
              </a:rPr>
              <a:t>Primer</a:t>
            </a:r>
            <a:endParaRPr lang="en-US" sz="2400" b="1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Imag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83058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Image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001000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Image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"/>
            <a:ext cx="52625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643063"/>
            <a:ext cx="44640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929063"/>
            <a:ext cx="44751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3 Resim" descr="8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786063"/>
            <a:ext cx="27289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4 Metin kutusu"/>
          <p:cNvSpPr txBox="1">
            <a:spLocks noChangeArrowheads="1"/>
          </p:cNvSpPr>
          <p:nvPr/>
        </p:nvSpPr>
        <p:spPr bwMode="auto">
          <a:xfrm>
            <a:off x="1643063" y="857250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chemeClr val="bg1"/>
                </a:solidFill>
              </a:rPr>
              <a:t>Ultradent Porselen tamir seti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1 Resim" descr="porcelainrepai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57625"/>
            <a:ext cx="2770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2 Resim" descr="200604094649Porcelain-Repair-K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500" y="1071563"/>
            <a:ext cx="25796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5 Resim" descr="img_1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119188"/>
            <a:ext cx="34290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6 Resim" descr="83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3571875"/>
            <a:ext cx="292893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7 Metin kutusu"/>
          <p:cNvSpPr txBox="1">
            <a:spLocks noChangeArrowheads="1"/>
          </p:cNvSpPr>
          <p:nvPr/>
        </p:nvSpPr>
        <p:spPr bwMode="auto">
          <a:xfrm>
            <a:off x="1101725" y="428625"/>
            <a:ext cx="7113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Piyasada mevcut muhtelif tamir kitleri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tr-TR" sz="4000" b="1">
                <a:solidFill>
                  <a:schemeClr val="bg1"/>
                </a:solidFill>
              </a:rPr>
              <a:t>İntraoral Tamir Yöntemleri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75" y="2205038"/>
            <a:ext cx="7688263" cy="2945935"/>
          </a:xfrm>
          <a:effectLst>
            <a:outerShdw dist="35921" dir="2700000" algn="ctr" rotWithShape="0">
              <a:schemeClr val="tx2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DEFFF8"/>
              </a:buClr>
              <a:buFont typeface="Wingdings" pitchFamily="2" charset="2"/>
              <a:buChar char="v"/>
              <a:defRPr/>
            </a:pPr>
            <a:r>
              <a:rPr lang="tr-TR" b="1" dirty="0">
                <a:solidFill>
                  <a:srgbClr val="FFE238"/>
                </a:solidFill>
              </a:rPr>
              <a:t>Kırılan parçanın </a:t>
            </a:r>
            <a:r>
              <a:rPr lang="tr-TR" b="1" dirty="0" err="1">
                <a:solidFill>
                  <a:srgbClr val="FFE238"/>
                </a:solidFill>
              </a:rPr>
              <a:t>kompozit</a:t>
            </a:r>
            <a:r>
              <a:rPr lang="tr-TR" b="1" dirty="0">
                <a:solidFill>
                  <a:srgbClr val="FFE238"/>
                </a:solidFill>
              </a:rPr>
              <a:t> </a:t>
            </a:r>
            <a:r>
              <a:rPr lang="tr-TR" b="1" dirty="0" err="1">
                <a:solidFill>
                  <a:srgbClr val="FFE238"/>
                </a:solidFill>
              </a:rPr>
              <a:t>resinle</a:t>
            </a:r>
            <a:r>
              <a:rPr lang="tr-TR" b="1" dirty="0">
                <a:solidFill>
                  <a:srgbClr val="FFE238"/>
                </a:solidFill>
              </a:rPr>
              <a:t> yerine yapıştırılması.</a:t>
            </a:r>
          </a:p>
          <a:p>
            <a:pPr eaLnBrk="1" hangingPunct="1">
              <a:lnSpc>
                <a:spcPct val="90000"/>
              </a:lnSpc>
              <a:buClr>
                <a:srgbClr val="DEFFF8"/>
              </a:buClr>
              <a:buFont typeface="Wingdings" pitchFamily="2" charset="2"/>
              <a:buChar char="v"/>
              <a:defRPr/>
            </a:pPr>
            <a:r>
              <a:rPr lang="tr-TR" b="1" dirty="0" err="1">
                <a:solidFill>
                  <a:srgbClr val="FFE238"/>
                </a:solidFill>
              </a:rPr>
              <a:t>Kompozit</a:t>
            </a:r>
            <a:r>
              <a:rPr lang="tr-TR" b="1" dirty="0">
                <a:solidFill>
                  <a:srgbClr val="FFE238"/>
                </a:solidFill>
              </a:rPr>
              <a:t> </a:t>
            </a:r>
            <a:r>
              <a:rPr lang="tr-TR" b="1" dirty="0" err="1">
                <a:solidFill>
                  <a:srgbClr val="FFE238"/>
                </a:solidFill>
              </a:rPr>
              <a:t>resinle</a:t>
            </a:r>
            <a:r>
              <a:rPr lang="tr-TR" b="1" dirty="0">
                <a:solidFill>
                  <a:srgbClr val="FFE238"/>
                </a:solidFill>
              </a:rPr>
              <a:t> direkt </a:t>
            </a:r>
            <a:r>
              <a:rPr lang="tr-TR" b="1" dirty="0" err="1">
                <a:solidFill>
                  <a:srgbClr val="FFE238"/>
                </a:solidFill>
              </a:rPr>
              <a:t>intraoral</a:t>
            </a:r>
            <a:r>
              <a:rPr lang="tr-TR" b="1" dirty="0">
                <a:solidFill>
                  <a:srgbClr val="FFE238"/>
                </a:solidFill>
              </a:rPr>
              <a:t> tamir.</a:t>
            </a:r>
          </a:p>
          <a:p>
            <a:pPr eaLnBrk="1" hangingPunct="1">
              <a:lnSpc>
                <a:spcPct val="90000"/>
              </a:lnSpc>
              <a:buClr>
                <a:srgbClr val="DEFFF8"/>
              </a:buClr>
              <a:buFont typeface="Wingdings" pitchFamily="2" charset="2"/>
              <a:buChar char="v"/>
              <a:defRPr/>
            </a:pPr>
            <a:r>
              <a:rPr lang="tr-TR" b="1" dirty="0" err="1">
                <a:solidFill>
                  <a:srgbClr val="FFE238"/>
                </a:solidFill>
              </a:rPr>
              <a:t>İndirekt</a:t>
            </a:r>
            <a:r>
              <a:rPr lang="tr-TR" b="1" dirty="0">
                <a:solidFill>
                  <a:srgbClr val="FFE238"/>
                </a:solidFill>
              </a:rPr>
              <a:t> yolla hazırlanan porselen materyali ile yapılan tamir.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0487" tIns="44450" rIns="90487" bIns="44450"/>
          <a:lstStyle/>
          <a:p>
            <a:pPr eaLnBrk="1" hangingPunct="1"/>
            <a:endParaRPr lang="tr-TR"/>
          </a:p>
        </p:txBody>
      </p:sp>
      <p:pic>
        <p:nvPicPr>
          <p:cNvPr id="8294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76200"/>
            <a:ext cx="9017000" cy="668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50800"/>
            <a:ext cx="9017000" cy="673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691313" y="5929313"/>
            <a:ext cx="25812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Asit Etching Jeli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3109913" y="184150"/>
            <a:ext cx="285273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Asit Etching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0"/>
            <a:ext cx="9099550" cy="683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4491038" y="1981200"/>
            <a:ext cx="2655887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Su Spreyi</a:t>
            </a:r>
          </a:p>
          <a:p>
            <a:pPr defTabSz="762000" eaLnBrk="0" hangingPunct="0">
              <a:defRPr/>
            </a:pP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İle Yıkama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0"/>
            <a:ext cx="9099550" cy="683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5024438" y="3505200"/>
            <a:ext cx="38147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Hava ile Kurutma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50800"/>
            <a:ext cx="9091613" cy="673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676275" y="558800"/>
            <a:ext cx="740886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Silan Bağlayıcı ajanın uygulanması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0"/>
            <a:ext cx="9099550" cy="683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4414838" y="3003550"/>
            <a:ext cx="4270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Hava ile Kurutma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50800"/>
            <a:ext cx="9004300" cy="673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1198563" y="406400"/>
            <a:ext cx="6202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Bonding Ajanın Uygulanması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655763" y="3270250"/>
            <a:ext cx="17780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762000" eaLnBrk="0" hangingPunct="0">
              <a:defRPr/>
            </a:pPr>
            <a:r>
              <a:rPr 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Bonding</a:t>
            </a:r>
          </a:p>
          <a:p>
            <a:pPr algn="ctr" defTabSz="762000" eaLnBrk="0" hangingPunct="0">
              <a:defRPr/>
            </a:pPr>
            <a:r>
              <a:rPr 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Ajan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50800"/>
            <a:ext cx="9017000" cy="673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4170363" y="1289050"/>
            <a:ext cx="3565525" cy="203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Bonding </a:t>
            </a:r>
          </a:p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Ajanın</a:t>
            </a:r>
          </a:p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Işınla </a:t>
            </a:r>
          </a:p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Polimerizasyonu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595313" y="1981200"/>
            <a:ext cx="39846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Uygun renk seçimi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50800"/>
            <a:ext cx="9004300" cy="673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4932363" y="1198563"/>
            <a:ext cx="10398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Opak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5084763" y="2921000"/>
            <a:ext cx="3665537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Opak Maddenin </a:t>
            </a:r>
          </a:p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Uygulanması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tr-T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İntraoral Tamir Yöntemleri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262937" cy="2158027"/>
          </a:xfrm>
          <a:effectLst>
            <a:outerShdw dist="35921" dir="2700000" algn="ctr" rotWithShape="0">
              <a:schemeClr val="tx2"/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1" hangingPunct="1">
              <a:buClr>
                <a:srgbClr val="DEFFF8"/>
              </a:buClr>
              <a:buFont typeface="Wingdings" pitchFamily="2" charset="2"/>
              <a:buChar char="v"/>
              <a:defRPr/>
            </a:pPr>
            <a:r>
              <a:rPr lang="tr-TR" b="1" dirty="0" err="1">
                <a:solidFill>
                  <a:srgbClr val="FFE238"/>
                </a:solidFill>
              </a:rPr>
              <a:t>Pin</a:t>
            </a:r>
            <a:r>
              <a:rPr lang="tr-TR" b="1" dirty="0">
                <a:solidFill>
                  <a:srgbClr val="FFE238"/>
                </a:solidFill>
              </a:rPr>
              <a:t> </a:t>
            </a:r>
            <a:r>
              <a:rPr lang="tr-TR" b="1" dirty="0" err="1">
                <a:solidFill>
                  <a:srgbClr val="FFE238"/>
                </a:solidFill>
              </a:rPr>
              <a:t>tutuculu</a:t>
            </a:r>
            <a:r>
              <a:rPr lang="tr-TR" b="1" dirty="0">
                <a:solidFill>
                  <a:srgbClr val="FFE238"/>
                </a:solidFill>
              </a:rPr>
              <a:t> metal-porselen dökümlerle </a:t>
            </a:r>
            <a:r>
              <a:rPr lang="tr-TR" b="1" dirty="0" err="1">
                <a:solidFill>
                  <a:srgbClr val="FFE238"/>
                </a:solidFill>
              </a:rPr>
              <a:t>indirekt</a:t>
            </a:r>
            <a:r>
              <a:rPr lang="tr-TR" b="1" dirty="0">
                <a:solidFill>
                  <a:srgbClr val="FFE238"/>
                </a:solidFill>
              </a:rPr>
              <a:t> tamir</a:t>
            </a:r>
          </a:p>
          <a:p>
            <a:pPr eaLnBrk="1" hangingPunct="1">
              <a:buClr>
                <a:srgbClr val="DEFFF8"/>
              </a:buClr>
              <a:buFont typeface="Wingdings" pitchFamily="2" charset="2"/>
              <a:buChar char="v"/>
              <a:defRPr/>
            </a:pPr>
            <a:r>
              <a:rPr lang="tr-TR" b="1" dirty="0">
                <a:solidFill>
                  <a:srgbClr val="FFE238"/>
                </a:solidFill>
              </a:rPr>
              <a:t>Kırılan ünitenin üzerine döküm metal porselen kaplama (</a:t>
            </a:r>
            <a:r>
              <a:rPr lang="tr-TR" b="1" dirty="0" err="1">
                <a:solidFill>
                  <a:srgbClr val="FFE238"/>
                </a:solidFill>
              </a:rPr>
              <a:t>overcasting</a:t>
            </a:r>
            <a:r>
              <a:rPr lang="tr-TR" b="1" dirty="0">
                <a:solidFill>
                  <a:srgbClr val="FFE238"/>
                </a:solidFill>
              </a:rPr>
              <a:t>)	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50800"/>
            <a:ext cx="9017000" cy="673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4246563" y="1212850"/>
            <a:ext cx="3565525" cy="203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Opak</a:t>
            </a:r>
          </a:p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Maddenin </a:t>
            </a:r>
          </a:p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Işınla </a:t>
            </a:r>
            <a:b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</a:b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Polimerizasyonu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50800"/>
            <a:ext cx="9017000" cy="673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274763" y="787400"/>
            <a:ext cx="2941637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Kompozitin </a:t>
            </a:r>
          </a:p>
          <a:p>
            <a:pPr defTabSz="762000" eaLnBrk="0" hangingPunct="0">
              <a:defRPr/>
            </a:pPr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Hazırlanması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50800"/>
            <a:ext cx="9017000" cy="673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4932363" y="1397000"/>
            <a:ext cx="3744912" cy="173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Kırılan Kısmın </a:t>
            </a:r>
          </a:p>
          <a:p>
            <a:pPr defTabSz="762000" eaLnBrk="0" hangingPunct="0">
              <a:defRPr/>
            </a:pP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Kompozitle </a:t>
            </a:r>
          </a:p>
          <a:p>
            <a:pPr defTabSz="762000" eaLnBrk="0" hangingPunct="0">
              <a:defRPr/>
            </a:pP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Sah Futura Md BT" pitchFamily="34" charset="0"/>
              </a:rPr>
              <a:t>Tamamlanması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Bonding</a:t>
            </a:r>
            <a:r>
              <a:rPr lang="tr-TR" dirty="0">
                <a:solidFill>
                  <a:schemeClr val="bg1"/>
                </a:solidFill>
              </a:rPr>
              <a:t> Ajanı ve </a:t>
            </a:r>
            <a:r>
              <a:rPr lang="tr-TR" dirty="0" err="1">
                <a:solidFill>
                  <a:schemeClr val="bg1"/>
                </a:solidFill>
              </a:rPr>
              <a:t>Kompozit</a:t>
            </a:r>
            <a:r>
              <a:rPr lang="tr-TR" dirty="0">
                <a:solidFill>
                  <a:schemeClr val="bg1"/>
                </a:solidFill>
              </a:rPr>
              <a:t> Tipi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tr-TR" sz="2400" dirty="0">
                <a:solidFill>
                  <a:schemeClr val="bg1"/>
                </a:solidFill>
              </a:rPr>
              <a:t>     </a:t>
            </a:r>
            <a:r>
              <a:rPr lang="tr-TR" sz="2000" dirty="0" err="1">
                <a:solidFill>
                  <a:schemeClr val="bg1"/>
                </a:solidFill>
              </a:rPr>
              <a:t>Kompozitin</a:t>
            </a:r>
            <a:r>
              <a:rPr lang="tr-TR" sz="2000" dirty="0">
                <a:solidFill>
                  <a:schemeClr val="bg1"/>
                </a:solidFill>
              </a:rPr>
              <a:t> porselene </a:t>
            </a:r>
            <a:r>
              <a:rPr lang="tr-TR" sz="2000" dirty="0" err="1">
                <a:solidFill>
                  <a:schemeClr val="bg1"/>
                </a:solidFill>
              </a:rPr>
              <a:t>bağlanmasnda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bonding</a:t>
            </a:r>
            <a:r>
              <a:rPr lang="tr-TR" sz="2000" dirty="0">
                <a:solidFill>
                  <a:schemeClr val="bg1"/>
                </a:solidFill>
              </a:rPr>
              <a:t> ve </a:t>
            </a:r>
            <a:r>
              <a:rPr lang="tr-TR" sz="2000" dirty="0" err="1">
                <a:solidFill>
                  <a:schemeClr val="bg1"/>
                </a:solidFill>
              </a:rPr>
              <a:t>kompozit</a:t>
            </a:r>
            <a:r>
              <a:rPr lang="tr-TR" sz="2000" dirty="0">
                <a:solidFill>
                  <a:schemeClr val="bg1"/>
                </a:solidFill>
              </a:rPr>
              <a:t> tipi önemli bir etkendir.</a:t>
            </a:r>
          </a:p>
          <a:p>
            <a:pPr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      Porselen tamirinde tek aşamalı  ya da iki aşamalı </a:t>
            </a:r>
            <a:r>
              <a:rPr lang="tr-TR" sz="2000" dirty="0" err="1">
                <a:solidFill>
                  <a:schemeClr val="bg1"/>
                </a:solidFill>
              </a:rPr>
              <a:t>bonding</a:t>
            </a:r>
            <a:r>
              <a:rPr lang="tr-TR" sz="2000" dirty="0">
                <a:solidFill>
                  <a:schemeClr val="bg1"/>
                </a:solidFill>
              </a:rPr>
              <a:t> uygulamalar yapılabilir. Yapılan bir çalışmada bu iki uygulama arasında bağlanma dayanımı açısından önemli bir fark olmadığı belirtilmiştir. </a:t>
            </a:r>
            <a:r>
              <a:rPr lang="tr-TR" sz="2000" dirty="0" err="1">
                <a:solidFill>
                  <a:schemeClr val="bg1"/>
                </a:solidFill>
              </a:rPr>
              <a:t>Rezin</a:t>
            </a:r>
            <a:r>
              <a:rPr lang="tr-TR" sz="2000" dirty="0">
                <a:solidFill>
                  <a:schemeClr val="bg1"/>
                </a:solidFill>
              </a:rPr>
              <a:t> materyali olarak ise genellikle </a:t>
            </a:r>
            <a:r>
              <a:rPr lang="tr-TR" sz="2000" dirty="0" err="1">
                <a:solidFill>
                  <a:srgbClr val="FF0000"/>
                </a:solidFill>
              </a:rPr>
              <a:t>mikrofil</a:t>
            </a:r>
            <a:r>
              <a:rPr lang="tr-TR" sz="2000" dirty="0">
                <a:solidFill>
                  <a:schemeClr val="bg1"/>
                </a:solidFill>
              </a:rPr>
              <a:t> ve </a:t>
            </a:r>
            <a:r>
              <a:rPr lang="tr-TR" sz="2000" dirty="0" err="1">
                <a:solidFill>
                  <a:srgbClr val="FF0000"/>
                </a:solidFill>
              </a:rPr>
              <a:t>hibrit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kompozitler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kullanlır</a:t>
            </a:r>
            <a:r>
              <a:rPr lang="tr-TR" sz="2000" dirty="0">
                <a:solidFill>
                  <a:schemeClr val="bg1"/>
                </a:solidFill>
              </a:rPr>
              <a:t>. Ancak </a:t>
            </a:r>
            <a:r>
              <a:rPr lang="tr-TR" sz="2000" dirty="0" err="1">
                <a:solidFill>
                  <a:srgbClr val="FF0000"/>
                </a:solidFill>
              </a:rPr>
              <a:t>hibrit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kompozitler</a:t>
            </a:r>
            <a:r>
              <a:rPr lang="tr-TR" sz="2000" dirty="0">
                <a:solidFill>
                  <a:schemeClr val="bg1"/>
                </a:solidFill>
              </a:rPr>
              <a:t>, </a:t>
            </a:r>
            <a:r>
              <a:rPr lang="tr-TR" sz="2000" dirty="0" err="1">
                <a:solidFill>
                  <a:schemeClr val="bg1"/>
                </a:solidFill>
              </a:rPr>
              <a:t>polimerizasyon</a:t>
            </a:r>
            <a:r>
              <a:rPr lang="tr-TR" sz="2000" dirty="0">
                <a:solidFill>
                  <a:schemeClr val="bg1"/>
                </a:solidFill>
              </a:rPr>
              <a:t> büzülmelerinin az olması, daha az su emmeleri ve yüksek stresler altında daha az </a:t>
            </a:r>
            <a:r>
              <a:rPr lang="tr-TR" sz="2000" dirty="0" err="1">
                <a:solidFill>
                  <a:schemeClr val="bg1"/>
                </a:solidFill>
              </a:rPr>
              <a:t>makroskopik</a:t>
            </a:r>
            <a:r>
              <a:rPr lang="tr-TR" sz="2000" dirty="0">
                <a:solidFill>
                  <a:schemeClr val="bg1"/>
                </a:solidFill>
              </a:rPr>
              <a:t> kırıkların oluşmasından dolayı </a:t>
            </a:r>
            <a:r>
              <a:rPr lang="tr-TR" sz="2000" dirty="0">
                <a:solidFill>
                  <a:srgbClr val="FF0000"/>
                </a:solidFill>
              </a:rPr>
              <a:t>daha çok tercih edilir</a:t>
            </a:r>
            <a:r>
              <a:rPr lang="tr-TR" sz="2000" dirty="0">
                <a:solidFill>
                  <a:schemeClr val="bg1"/>
                </a:solidFill>
              </a:rPr>
              <a:t>. </a:t>
            </a:r>
            <a:r>
              <a:rPr lang="tr-TR" sz="2000" dirty="0" err="1">
                <a:solidFill>
                  <a:schemeClr val="bg1"/>
                </a:solidFill>
              </a:rPr>
              <a:t>Ayrca</a:t>
            </a:r>
            <a:r>
              <a:rPr lang="tr-TR" sz="2000" dirty="0">
                <a:solidFill>
                  <a:schemeClr val="bg1"/>
                </a:solidFill>
              </a:rPr>
              <a:t> bunların bağlanma dayanımları </a:t>
            </a:r>
            <a:r>
              <a:rPr lang="tr-TR" sz="2000" dirty="0" err="1">
                <a:solidFill>
                  <a:schemeClr val="bg1"/>
                </a:solidFill>
              </a:rPr>
              <a:t>mikrofil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kompozitlere</a:t>
            </a:r>
            <a:r>
              <a:rPr lang="tr-TR" sz="2000" dirty="0">
                <a:solidFill>
                  <a:schemeClr val="bg1"/>
                </a:solidFill>
              </a:rPr>
              <a:t> göre daha yüksektir ve metal </a:t>
            </a:r>
            <a:r>
              <a:rPr lang="nb-NO" sz="2000" dirty="0">
                <a:solidFill>
                  <a:schemeClr val="bg1"/>
                </a:solidFill>
              </a:rPr>
              <a:t>rengini maskeleyebilecek yeterli opasiteye sahip oldu</a:t>
            </a:r>
            <a:r>
              <a:rPr lang="tr-TR" sz="2000" dirty="0">
                <a:solidFill>
                  <a:schemeClr val="bg1"/>
                </a:solidFill>
              </a:rPr>
              <a:t>ğ</a:t>
            </a:r>
            <a:r>
              <a:rPr lang="nb-NO" sz="2000" dirty="0">
                <a:solidFill>
                  <a:schemeClr val="bg1"/>
                </a:solidFill>
              </a:rPr>
              <a:t>u</a:t>
            </a:r>
            <a:r>
              <a:rPr lang="tr-TR" sz="2000" dirty="0">
                <a:solidFill>
                  <a:schemeClr val="bg1"/>
                </a:solidFill>
              </a:rPr>
              <a:t> bildirilmiştir.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227259" cy="542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3"/>
                </a:solidFill>
              </a:rPr>
              <a:t>Tamir Gerektirmeyen Durumlar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137" y="1981200"/>
            <a:ext cx="5931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Image_5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81000" y="381000"/>
            <a:ext cx="84582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2 Metin kutusu"/>
          <p:cNvSpPr txBox="1">
            <a:spLocks noChangeArrowheads="1"/>
          </p:cNvSpPr>
          <p:nvPr/>
        </p:nvSpPr>
        <p:spPr bwMode="auto">
          <a:xfrm>
            <a:off x="539750" y="908050"/>
            <a:ext cx="8218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Hidroflorik asit (%5-10) veya asidule fosfat florit (%1.23)mikromekanik bağlantı için kullanılır.</a:t>
            </a:r>
          </a:p>
          <a:p>
            <a:r>
              <a:rPr lang="tr-TR">
                <a:solidFill>
                  <a:schemeClr val="bg1"/>
                </a:solidFill>
              </a:rPr>
              <a:t>Ancak bunlar metalin açığa çıktığı durumlarda etkili değildir.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Image_7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04800" y="304800"/>
            <a:ext cx="8534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2 Metin kutusu"/>
          <p:cNvSpPr txBox="1">
            <a:spLocks noChangeArrowheads="1"/>
          </p:cNvSpPr>
          <p:nvPr/>
        </p:nvSpPr>
        <p:spPr bwMode="auto">
          <a:xfrm>
            <a:off x="928688" y="285750"/>
            <a:ext cx="7500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solidFill>
                  <a:schemeClr val="bg1"/>
                </a:solidFill>
              </a:rPr>
              <a:t>Mekanik tutuculuk için frezlerle pürüzlendirme </a:t>
            </a:r>
          </a:p>
          <a:p>
            <a:r>
              <a:rPr lang="tr-TR" sz="2400">
                <a:solidFill>
                  <a:schemeClr val="bg1"/>
                </a:solidFill>
              </a:rPr>
              <a:t>porselen bünyesinde yeni kırık ve çatlaklara</a:t>
            </a:r>
          </a:p>
          <a:p>
            <a:r>
              <a:rPr lang="tr-TR" sz="2400">
                <a:solidFill>
                  <a:schemeClr val="bg1"/>
                </a:solidFill>
              </a:rPr>
              <a:t>neden olabildiğinden, diğer bir alternatif ağız içi kumlamadır.</a:t>
            </a:r>
          </a:p>
        </p:txBody>
      </p:sp>
      <p:sp>
        <p:nvSpPr>
          <p:cNvPr id="66563" name="3 Metin kutusu"/>
          <p:cNvSpPr txBox="1">
            <a:spLocks noChangeArrowheads="1"/>
          </p:cNvSpPr>
          <p:nvPr/>
        </p:nvSpPr>
        <p:spPr bwMode="auto">
          <a:xfrm>
            <a:off x="1285875" y="5072063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solidFill>
                  <a:schemeClr val="bg1"/>
                </a:solidFill>
              </a:rPr>
              <a:t>Tribokimyasal silika kaplama yöntemi olan</a:t>
            </a:r>
          </a:p>
          <a:p>
            <a:r>
              <a:rPr lang="tr-TR" sz="2400" u="sng">
                <a:solidFill>
                  <a:srgbClr val="FFFF00"/>
                </a:solidFill>
              </a:rPr>
              <a:t>Cojet sistemi </a:t>
            </a:r>
            <a:r>
              <a:rPr lang="tr-TR" sz="2400">
                <a:solidFill>
                  <a:schemeClr val="bg1"/>
                </a:solidFill>
              </a:rPr>
              <a:t>de bu amaç için üretilmiş etkili bir yöntemdir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Silika Kaplama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04448" cy="4474840"/>
          </a:xfrm>
        </p:spPr>
        <p:txBody>
          <a:bodyPr/>
          <a:lstStyle/>
          <a:p>
            <a:pPr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         Yüzeyin silikayla kaplanması genelde laboratuvar ş</a:t>
            </a:r>
            <a:r>
              <a:rPr lang="pt-BR" sz="2000" dirty="0">
                <a:solidFill>
                  <a:schemeClr val="bg1"/>
                </a:solidFill>
              </a:rPr>
              <a:t>artlarnda uygulansa da a</a:t>
            </a:r>
            <a:r>
              <a:rPr lang="tr-TR" sz="2000" dirty="0" err="1">
                <a:solidFill>
                  <a:schemeClr val="bg1"/>
                </a:solidFill>
              </a:rPr>
              <a:t>ğı</a:t>
            </a:r>
            <a:r>
              <a:rPr lang="pt-BR" sz="2000" dirty="0">
                <a:solidFill>
                  <a:schemeClr val="bg1"/>
                </a:solidFill>
              </a:rPr>
              <a:t>z içi kullan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pt-BR" sz="2000" dirty="0">
                <a:solidFill>
                  <a:schemeClr val="bg1"/>
                </a:solidFill>
              </a:rPr>
              <a:t>m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pt-BR" sz="2000" dirty="0">
                <a:solidFill>
                  <a:schemeClr val="bg1"/>
                </a:solidFill>
              </a:rPr>
              <a:t> da vard</a:t>
            </a:r>
            <a:r>
              <a:rPr lang="tr-TR" sz="2000" dirty="0" err="1">
                <a:solidFill>
                  <a:schemeClr val="bg1"/>
                </a:solidFill>
              </a:rPr>
              <a:t>ır</a:t>
            </a:r>
            <a:r>
              <a:rPr lang="tr-TR" sz="2000" dirty="0">
                <a:solidFill>
                  <a:schemeClr val="bg1"/>
                </a:solidFill>
              </a:rPr>
              <a:t>.  </a:t>
            </a:r>
            <a:r>
              <a:rPr lang="tr-TR" sz="2000" dirty="0" err="1">
                <a:solidFill>
                  <a:schemeClr val="bg1"/>
                </a:solidFill>
              </a:rPr>
              <a:t>Cojet</a:t>
            </a:r>
            <a:r>
              <a:rPr lang="tr-TR" sz="2000" dirty="0">
                <a:solidFill>
                  <a:schemeClr val="bg1"/>
                </a:solidFill>
              </a:rPr>
              <a:t>-</a:t>
            </a:r>
            <a:r>
              <a:rPr lang="tr-TR" sz="2000" dirty="0" err="1">
                <a:solidFill>
                  <a:schemeClr val="bg1"/>
                </a:solidFill>
              </a:rPr>
              <a:t>Sand</a:t>
            </a:r>
            <a:r>
              <a:rPr lang="tr-TR" sz="2000" dirty="0">
                <a:solidFill>
                  <a:schemeClr val="bg1"/>
                </a:solidFill>
              </a:rPr>
              <a:t> (3M ESPE, North </a:t>
            </a:r>
            <a:r>
              <a:rPr lang="tr-TR" sz="2000" dirty="0" err="1">
                <a:solidFill>
                  <a:schemeClr val="bg1"/>
                </a:solidFill>
              </a:rPr>
              <a:t>America</a:t>
            </a:r>
            <a:r>
              <a:rPr lang="tr-TR" sz="2000" dirty="0">
                <a:solidFill>
                  <a:schemeClr val="bg1"/>
                </a:solidFill>
              </a:rPr>
              <a:t>) sistemleri ağız içi yüzey silika kaplama sistemleridir. Bu teknikte, yaklaşık 30–37 µ</a:t>
            </a:r>
            <a:r>
              <a:rPr lang="tr-TR" sz="2000" dirty="0" err="1">
                <a:solidFill>
                  <a:schemeClr val="bg1"/>
                </a:solidFill>
              </a:rPr>
              <a:t>m’lik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silanize</a:t>
            </a:r>
            <a:r>
              <a:rPr lang="tr-TR" sz="2000" dirty="0">
                <a:solidFill>
                  <a:schemeClr val="bg1"/>
                </a:solidFill>
              </a:rPr>
              <a:t> edilmiş </a:t>
            </a:r>
            <a:r>
              <a:rPr lang="tr-TR" sz="2000" dirty="0" err="1">
                <a:solidFill>
                  <a:schemeClr val="bg1"/>
                </a:solidFill>
              </a:rPr>
              <a:t>alumina</a:t>
            </a:r>
            <a:r>
              <a:rPr lang="tr-TR" sz="2000" dirty="0">
                <a:solidFill>
                  <a:schemeClr val="bg1"/>
                </a:solidFill>
              </a:rPr>
              <a:t> oksit partikülleri (Al</a:t>
            </a:r>
            <a:r>
              <a:rPr lang="tr-TR" sz="2000" baseline="-25000" dirty="0">
                <a:solidFill>
                  <a:schemeClr val="bg1"/>
                </a:solidFill>
              </a:rPr>
              <a:t>2</a:t>
            </a:r>
            <a:r>
              <a:rPr lang="tr-TR" sz="2000" dirty="0">
                <a:solidFill>
                  <a:schemeClr val="bg1"/>
                </a:solidFill>
              </a:rPr>
              <a:t>O</a:t>
            </a:r>
            <a:r>
              <a:rPr lang="tr-TR" sz="2000" baseline="-25000" dirty="0">
                <a:solidFill>
                  <a:schemeClr val="bg1"/>
                </a:solidFill>
              </a:rPr>
              <a:t>3</a:t>
            </a:r>
            <a:r>
              <a:rPr lang="tr-TR" sz="2000" dirty="0">
                <a:solidFill>
                  <a:schemeClr val="bg1"/>
                </a:solidFill>
              </a:rPr>
              <a:t>), </a:t>
            </a:r>
            <a:r>
              <a:rPr lang="tr-TR" sz="2000" dirty="0" err="1">
                <a:solidFill>
                  <a:schemeClr val="bg1"/>
                </a:solidFill>
              </a:rPr>
              <a:t>air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abrazyon</a:t>
            </a:r>
            <a:r>
              <a:rPr lang="tr-TR" sz="2000" dirty="0">
                <a:solidFill>
                  <a:schemeClr val="bg1"/>
                </a:solidFill>
              </a:rPr>
              <a:t> cihaz yardımıyla bağlanma yüzeyine </a:t>
            </a:r>
            <a:r>
              <a:rPr lang="tr-TR" sz="2000" dirty="0" err="1">
                <a:solidFill>
                  <a:schemeClr val="bg1"/>
                </a:solidFill>
              </a:rPr>
              <a:t>uygulanr</a:t>
            </a:r>
            <a:r>
              <a:rPr lang="tr-TR" sz="2000" dirty="0">
                <a:solidFill>
                  <a:schemeClr val="bg1"/>
                </a:solidFill>
              </a:rPr>
              <a:t>. Yüzeye </a:t>
            </a:r>
            <a:r>
              <a:rPr lang="tr-TR" sz="2000" dirty="0" err="1">
                <a:solidFill>
                  <a:schemeClr val="bg1"/>
                </a:solidFill>
              </a:rPr>
              <a:t>tribokimyasal</a:t>
            </a:r>
            <a:r>
              <a:rPr lang="tr-TR" sz="2000" dirty="0">
                <a:solidFill>
                  <a:schemeClr val="bg1"/>
                </a:solidFill>
              </a:rPr>
              <a:t> kaplama uygulanmış olur. Silisik asitle </a:t>
            </a:r>
            <a:r>
              <a:rPr lang="tr-TR" sz="2000" dirty="0" err="1">
                <a:solidFill>
                  <a:schemeClr val="bg1"/>
                </a:solidFill>
              </a:rPr>
              <a:t>modifiye</a:t>
            </a:r>
            <a:r>
              <a:rPr lang="tr-TR" sz="2000" dirty="0">
                <a:solidFill>
                  <a:schemeClr val="bg1"/>
                </a:solidFill>
              </a:rPr>
              <a:t> edilmiş Al</a:t>
            </a:r>
            <a:r>
              <a:rPr lang="tr-TR" sz="2000" baseline="-25000" dirty="0">
                <a:solidFill>
                  <a:schemeClr val="bg1"/>
                </a:solidFill>
              </a:rPr>
              <a:t>2</a:t>
            </a:r>
            <a:r>
              <a:rPr lang="tr-TR" sz="2000" dirty="0">
                <a:solidFill>
                  <a:schemeClr val="bg1"/>
                </a:solidFill>
              </a:rPr>
              <a:t>O</a:t>
            </a:r>
            <a:r>
              <a:rPr lang="tr-TR" sz="2000" baseline="-25000" dirty="0">
                <a:solidFill>
                  <a:schemeClr val="bg1"/>
                </a:solidFill>
              </a:rPr>
              <a:t>3</a:t>
            </a:r>
            <a:r>
              <a:rPr lang="tr-TR" sz="2000" dirty="0">
                <a:solidFill>
                  <a:schemeClr val="bg1"/>
                </a:solidFill>
              </a:rPr>
              <a:t> tanecikleri, </a:t>
            </a:r>
            <a:r>
              <a:rPr lang="tr-TR" sz="2000" dirty="0" err="1">
                <a:solidFill>
                  <a:schemeClr val="bg1"/>
                </a:solidFill>
              </a:rPr>
              <a:t>intraoral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air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abrazyon</a:t>
            </a:r>
            <a:r>
              <a:rPr lang="tr-TR" sz="2000" dirty="0">
                <a:solidFill>
                  <a:schemeClr val="bg1"/>
                </a:solidFill>
              </a:rPr>
              <a:t> aletiyle ve 30 </a:t>
            </a:r>
            <a:r>
              <a:rPr lang="tr-TR" sz="2000" dirty="0" err="1">
                <a:solidFill>
                  <a:schemeClr val="bg1"/>
                </a:solidFill>
              </a:rPr>
              <a:t>psi’lik</a:t>
            </a:r>
            <a:r>
              <a:rPr lang="tr-TR" sz="2000" dirty="0">
                <a:solidFill>
                  <a:schemeClr val="bg1"/>
                </a:solidFill>
              </a:rPr>
              <a:t> kumlama basıncıyla, 15 saniye süreyle uygulandığında, bağlanma yüzeyine gömülür böylece yüzey daha reaktif olur.</a:t>
            </a:r>
          </a:p>
          <a:p>
            <a:pPr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         Silika kaplama porselen yüzeyini pürüzlendirerek </a:t>
            </a:r>
            <a:r>
              <a:rPr lang="nn-NO" sz="2000" dirty="0">
                <a:solidFill>
                  <a:schemeClr val="bg1"/>
                </a:solidFill>
              </a:rPr>
              <a:t>porselenin 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nn-NO" sz="2000" dirty="0">
                <a:solidFill>
                  <a:schemeClr val="bg1"/>
                </a:solidFill>
              </a:rPr>
              <a:t>slanabilirli</a:t>
            </a:r>
            <a:r>
              <a:rPr lang="tr-TR" sz="2000" dirty="0">
                <a:solidFill>
                  <a:schemeClr val="bg1"/>
                </a:solidFill>
              </a:rPr>
              <a:t>ğ</a:t>
            </a:r>
            <a:r>
              <a:rPr lang="nn-NO" sz="2000" dirty="0">
                <a:solidFill>
                  <a:schemeClr val="bg1"/>
                </a:solidFill>
              </a:rPr>
              <a:t>ini art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nn-NO" sz="2000" dirty="0">
                <a:solidFill>
                  <a:schemeClr val="bg1"/>
                </a:solidFill>
              </a:rPr>
              <a:t>tr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nn-NO" sz="2000" dirty="0">
                <a:solidFill>
                  <a:schemeClr val="bg1"/>
                </a:solidFill>
              </a:rPr>
              <a:t>r ve mekanik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retansiyon</a:t>
            </a:r>
            <a:r>
              <a:rPr lang="tr-TR" sz="2000" dirty="0">
                <a:solidFill>
                  <a:schemeClr val="bg1"/>
                </a:solidFill>
              </a:rPr>
              <a:t> sağlar. Bunun dışında porselenin silika </a:t>
            </a:r>
            <a:r>
              <a:rPr lang="it-IT" sz="2000" dirty="0">
                <a:solidFill>
                  <a:schemeClr val="bg1"/>
                </a:solidFill>
              </a:rPr>
              <a:t>içeri</a:t>
            </a:r>
            <a:r>
              <a:rPr lang="tr-TR" sz="2000" dirty="0">
                <a:solidFill>
                  <a:schemeClr val="bg1"/>
                </a:solidFill>
              </a:rPr>
              <a:t>ğ</a:t>
            </a:r>
            <a:r>
              <a:rPr lang="it-IT" sz="2000" dirty="0">
                <a:solidFill>
                  <a:schemeClr val="bg1"/>
                </a:solidFill>
              </a:rPr>
              <a:t>ini art</a:t>
            </a:r>
            <a:r>
              <a:rPr lang="tr-TR" sz="2000" dirty="0" err="1">
                <a:solidFill>
                  <a:schemeClr val="bg1"/>
                </a:solidFill>
              </a:rPr>
              <a:t>tı</a:t>
            </a:r>
            <a:r>
              <a:rPr lang="it-IT" sz="2000" dirty="0">
                <a:solidFill>
                  <a:schemeClr val="bg1"/>
                </a:solidFill>
              </a:rPr>
              <a:t>r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it-IT" sz="2000" dirty="0">
                <a:solidFill>
                  <a:schemeClr val="bg1"/>
                </a:solidFill>
              </a:rPr>
              <a:t>r, böylece silan ba</a:t>
            </a:r>
            <a:r>
              <a:rPr lang="tr-TR" sz="2000" dirty="0">
                <a:solidFill>
                  <a:schemeClr val="bg1"/>
                </a:solidFill>
              </a:rPr>
              <a:t>ğ</a:t>
            </a:r>
            <a:r>
              <a:rPr lang="it-IT" sz="2000" dirty="0">
                <a:solidFill>
                  <a:schemeClr val="bg1"/>
                </a:solidFill>
              </a:rPr>
              <a:t>lay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it-IT" sz="2000" dirty="0">
                <a:solidFill>
                  <a:schemeClr val="bg1"/>
                </a:solidFill>
              </a:rPr>
              <a:t>c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it-IT" sz="2000" dirty="0">
                <a:solidFill>
                  <a:schemeClr val="bg1"/>
                </a:solidFill>
              </a:rPr>
              <a:t> ajan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it-IT" sz="2000" dirty="0">
                <a:solidFill>
                  <a:schemeClr val="bg1"/>
                </a:solidFill>
              </a:rPr>
              <a:t>n reaksiyona</a:t>
            </a:r>
            <a:r>
              <a:rPr lang="tr-TR" sz="2000" dirty="0">
                <a:solidFill>
                  <a:schemeClr val="bg1"/>
                </a:solidFill>
              </a:rPr>
              <a:t> girebileceği çok sayıda yapı açığa çıkmış olduğu ve </a:t>
            </a:r>
            <a:r>
              <a:rPr lang="fi-FI" sz="2000" dirty="0">
                <a:solidFill>
                  <a:schemeClr val="bg1"/>
                </a:solidFill>
              </a:rPr>
              <a:t>porselen-kompozit aras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fi-FI" sz="2000" dirty="0">
                <a:solidFill>
                  <a:schemeClr val="bg1"/>
                </a:solidFill>
              </a:rPr>
              <a:t>nda kovalent ba</a:t>
            </a:r>
            <a:r>
              <a:rPr lang="tr-TR" sz="2000" dirty="0">
                <a:solidFill>
                  <a:schemeClr val="bg1"/>
                </a:solidFill>
              </a:rPr>
              <a:t>ğ</a:t>
            </a:r>
            <a:r>
              <a:rPr lang="fi-FI" sz="2000" dirty="0">
                <a:solidFill>
                  <a:schemeClr val="bg1"/>
                </a:solidFill>
              </a:rPr>
              <a:t> oluturulmas</a:t>
            </a:r>
            <a:r>
              <a:rPr lang="tr-TR" sz="2000" dirty="0" err="1">
                <a:solidFill>
                  <a:schemeClr val="bg1"/>
                </a:solidFill>
              </a:rPr>
              <a:t>ına</a:t>
            </a:r>
            <a:r>
              <a:rPr lang="tr-TR" sz="2000" dirty="0">
                <a:solidFill>
                  <a:schemeClr val="bg1"/>
                </a:solidFill>
              </a:rPr>
              <a:t> katkıda bulunduğu bildirilmiştir.</a:t>
            </a:r>
            <a:endParaRPr lang="tr-TR" sz="2000" b="1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tr-TR" sz="2000" b="1" dirty="0">
                <a:solidFill>
                  <a:schemeClr val="bg1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89321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Rocatec</a:t>
            </a:r>
            <a:r>
              <a:rPr lang="tr-TR" dirty="0">
                <a:solidFill>
                  <a:schemeClr val="bg1"/>
                </a:solidFill>
              </a:rPr>
              <a:t> Cihazı</a:t>
            </a:r>
          </a:p>
        </p:txBody>
      </p:sp>
      <p:pic>
        <p:nvPicPr>
          <p:cNvPr id="4" name="3 İçerik Yer Tutucusu" descr="roc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2773290" cy="2664296"/>
          </a:xfrm>
        </p:spPr>
      </p:pic>
      <p:pic>
        <p:nvPicPr>
          <p:cNvPr id="5" name="4 Resim" descr="Rocat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7" y="1844824"/>
            <a:ext cx="2520279" cy="2421229"/>
          </a:xfrm>
          <a:prstGeom prst="rect">
            <a:avLst/>
          </a:prstGeom>
        </p:spPr>
      </p:pic>
      <p:pic>
        <p:nvPicPr>
          <p:cNvPr id="6" name="5 Resim" descr="rocatec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581128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2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Silan</a:t>
            </a:r>
            <a:r>
              <a:rPr lang="tr-TR" dirty="0">
                <a:solidFill>
                  <a:schemeClr val="bg1"/>
                </a:solidFill>
              </a:rPr>
              <a:t> Kaplanması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628800"/>
            <a:ext cx="7990656" cy="4114800"/>
          </a:xfrm>
        </p:spPr>
        <p:txBody>
          <a:bodyPr/>
          <a:lstStyle/>
          <a:p>
            <a:pPr algn="just">
              <a:buNone/>
            </a:pPr>
            <a:r>
              <a:rPr lang="tr-TR" dirty="0">
                <a:solidFill>
                  <a:schemeClr val="bg1"/>
                </a:solidFill>
              </a:rPr>
              <a:t>     </a:t>
            </a:r>
            <a:r>
              <a:rPr lang="tr-TR" sz="2000" dirty="0">
                <a:solidFill>
                  <a:schemeClr val="bg1"/>
                </a:solidFill>
              </a:rPr>
              <a:t>Bağlanma yüzeyinde </a:t>
            </a:r>
            <a:r>
              <a:rPr lang="tr-TR" sz="2000" dirty="0" err="1">
                <a:solidFill>
                  <a:schemeClr val="bg1"/>
                </a:solidFill>
              </a:rPr>
              <a:t>mikromekanik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retansiyon</a:t>
            </a:r>
            <a:r>
              <a:rPr lang="tr-TR" sz="2000" dirty="0">
                <a:solidFill>
                  <a:schemeClr val="bg1"/>
                </a:solidFill>
              </a:rPr>
              <a:t> sağlandıktan sonra </a:t>
            </a:r>
            <a:r>
              <a:rPr lang="tr-TR" sz="2000" dirty="0" err="1">
                <a:solidFill>
                  <a:schemeClr val="bg1"/>
                </a:solidFill>
              </a:rPr>
              <a:t>silan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uygulanmasnn</a:t>
            </a:r>
            <a:r>
              <a:rPr lang="tr-TR" sz="2000" dirty="0">
                <a:solidFill>
                  <a:schemeClr val="bg1"/>
                </a:solidFill>
              </a:rPr>
              <a:t> bağlanma kuvvetini %25 arttırdığı bildirilmiştir. Porselen-</a:t>
            </a:r>
            <a:r>
              <a:rPr lang="tr-TR" sz="2000" dirty="0" err="1">
                <a:solidFill>
                  <a:schemeClr val="bg1"/>
                </a:solidFill>
              </a:rPr>
              <a:t>kompozit</a:t>
            </a:r>
            <a:r>
              <a:rPr lang="tr-TR" sz="2000" dirty="0">
                <a:solidFill>
                  <a:schemeClr val="bg1"/>
                </a:solidFill>
              </a:rPr>
              <a:t> arasında mekanik bağlanma sağlanırken kimyasal bağlanma yeterli değildir. Kimyasal bağlanmayı arttırmak için </a:t>
            </a:r>
            <a:r>
              <a:rPr lang="tr-TR" sz="2000" dirty="0" err="1">
                <a:solidFill>
                  <a:schemeClr val="bg1"/>
                </a:solidFill>
              </a:rPr>
              <a:t>silan</a:t>
            </a:r>
            <a:r>
              <a:rPr lang="tr-TR" sz="2000" dirty="0">
                <a:solidFill>
                  <a:schemeClr val="bg1"/>
                </a:solidFill>
              </a:rPr>
              <a:t> bağlayıcı ajanın kullanılması tavsiye edilmektedir. </a:t>
            </a:r>
            <a:r>
              <a:rPr lang="tr-TR" sz="2000" dirty="0" err="1">
                <a:solidFill>
                  <a:schemeClr val="bg1"/>
                </a:solidFill>
              </a:rPr>
              <a:t>Silan</a:t>
            </a:r>
            <a:r>
              <a:rPr lang="tr-TR" sz="2000" dirty="0">
                <a:solidFill>
                  <a:schemeClr val="bg1"/>
                </a:solidFill>
              </a:rPr>
              <a:t>; silikon (Si), hidrokarbon zinciri (R), </a:t>
            </a:r>
            <a:r>
              <a:rPr lang="tr-TR" sz="2000" dirty="0" err="1">
                <a:solidFill>
                  <a:schemeClr val="bg1"/>
                </a:solidFill>
              </a:rPr>
              <a:t>organofonksiyonel</a:t>
            </a:r>
            <a:r>
              <a:rPr lang="es-ES" sz="2000" dirty="0">
                <a:solidFill>
                  <a:schemeClr val="bg1"/>
                </a:solidFill>
              </a:rPr>
              <a:t>(Y) ve hidrolize olabilen gruplardan (X3) oluturulur. Bu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pl-PL" sz="2000" dirty="0">
                <a:solidFill>
                  <a:schemeClr val="bg1"/>
                </a:solidFill>
              </a:rPr>
              <a:t>X3 grubu hidrolize olarak silanol gruplar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pl-PL" sz="2000" dirty="0">
                <a:solidFill>
                  <a:schemeClr val="bg1"/>
                </a:solidFill>
              </a:rPr>
              <a:t>n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pl-PL" sz="2000" dirty="0">
                <a:solidFill>
                  <a:schemeClr val="bg1"/>
                </a:solidFill>
              </a:rPr>
              <a:t> aç</a:t>
            </a:r>
            <a:r>
              <a:rPr lang="tr-TR" sz="2000" dirty="0" err="1">
                <a:solidFill>
                  <a:schemeClr val="bg1"/>
                </a:solidFill>
              </a:rPr>
              <a:t>ığ</a:t>
            </a:r>
            <a:r>
              <a:rPr lang="pl-PL" sz="2000" dirty="0">
                <a:solidFill>
                  <a:schemeClr val="bg1"/>
                </a:solidFill>
              </a:rPr>
              <a:t>a ç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pl-PL" sz="2000" dirty="0">
                <a:solidFill>
                  <a:schemeClr val="bg1"/>
                </a:solidFill>
              </a:rPr>
              <a:t>kar</a:t>
            </a:r>
            <a:r>
              <a:rPr lang="tr-TR" sz="2000" dirty="0">
                <a:solidFill>
                  <a:schemeClr val="bg1"/>
                </a:solidFill>
              </a:rPr>
              <a:t>ı</a:t>
            </a:r>
            <a:r>
              <a:rPr lang="pl-PL" sz="2000" dirty="0">
                <a:solidFill>
                  <a:schemeClr val="bg1"/>
                </a:solidFill>
              </a:rPr>
              <a:t>r.</a:t>
            </a:r>
          </a:p>
          <a:p>
            <a:pPr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      </a:t>
            </a:r>
            <a:r>
              <a:rPr lang="tr-TR" sz="2000" dirty="0" err="1">
                <a:solidFill>
                  <a:schemeClr val="bg1"/>
                </a:solidFill>
              </a:rPr>
              <a:t>Silanol</a:t>
            </a:r>
            <a:r>
              <a:rPr lang="tr-TR" sz="2000" dirty="0">
                <a:solidFill>
                  <a:schemeClr val="bg1"/>
                </a:solidFill>
              </a:rPr>
              <a:t> gruplar da seramik yüzeyindeki </a:t>
            </a:r>
            <a:r>
              <a:rPr lang="tr-TR" sz="2000" dirty="0" err="1">
                <a:solidFill>
                  <a:schemeClr val="bg1"/>
                </a:solidFill>
              </a:rPr>
              <a:t>silanol</a:t>
            </a:r>
            <a:r>
              <a:rPr lang="tr-TR" sz="2000" dirty="0">
                <a:solidFill>
                  <a:schemeClr val="bg1"/>
                </a:solidFill>
              </a:rPr>
              <a:t> gruplar ile </a:t>
            </a:r>
            <a:r>
              <a:rPr lang="it-IT" sz="2000" dirty="0">
                <a:solidFill>
                  <a:schemeClr val="bg1"/>
                </a:solidFill>
              </a:rPr>
              <a:t>kondanse olur. Böylece siloksan ba</a:t>
            </a:r>
            <a:r>
              <a:rPr lang="tr-TR" sz="2000" dirty="0">
                <a:solidFill>
                  <a:schemeClr val="bg1"/>
                </a:solidFill>
              </a:rPr>
              <a:t>ğ</a:t>
            </a:r>
            <a:r>
              <a:rPr lang="it-IT" sz="2000" dirty="0">
                <a:solidFill>
                  <a:schemeClr val="bg1"/>
                </a:solidFill>
              </a:rPr>
              <a:t>lar (Si-O-Si) olu</a:t>
            </a:r>
            <a:r>
              <a:rPr lang="tr-TR" sz="2000" dirty="0">
                <a:solidFill>
                  <a:schemeClr val="bg1"/>
                </a:solidFill>
              </a:rPr>
              <a:t>ş</a:t>
            </a:r>
            <a:r>
              <a:rPr lang="it-IT" sz="2000" dirty="0">
                <a:solidFill>
                  <a:schemeClr val="bg1"/>
                </a:solidFill>
              </a:rPr>
              <a:t>ur.</a:t>
            </a:r>
          </a:p>
          <a:p>
            <a:pPr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      Bu sayede, </a:t>
            </a:r>
            <a:r>
              <a:rPr lang="tr-TR" sz="2000" dirty="0" err="1">
                <a:solidFill>
                  <a:schemeClr val="bg1"/>
                </a:solidFill>
              </a:rPr>
              <a:t>rezin</a:t>
            </a:r>
            <a:r>
              <a:rPr lang="tr-TR" sz="2000" dirty="0">
                <a:solidFill>
                  <a:schemeClr val="bg1"/>
                </a:solidFill>
              </a:rPr>
              <a:t>-porselen arasında kimyasal bir bağlanma oluşturulur (</a:t>
            </a:r>
            <a:r>
              <a:rPr lang="tr-TR" sz="2000" dirty="0" err="1">
                <a:solidFill>
                  <a:schemeClr val="bg1"/>
                </a:solidFill>
              </a:rPr>
              <a:t>Rezin</a:t>
            </a:r>
            <a:r>
              <a:rPr lang="tr-TR" sz="2000" dirty="0">
                <a:solidFill>
                  <a:schemeClr val="bg1"/>
                </a:solidFill>
              </a:rPr>
              <a:t>-Y-</a:t>
            </a:r>
            <a:r>
              <a:rPr lang="tr-TR" sz="2000" dirty="0" err="1">
                <a:solidFill>
                  <a:schemeClr val="bg1"/>
                </a:solidFill>
              </a:rPr>
              <a:t>Silan</a:t>
            </a:r>
            <a:r>
              <a:rPr lang="tr-TR" sz="2000" dirty="0">
                <a:solidFill>
                  <a:schemeClr val="bg1"/>
                </a:solidFill>
              </a:rPr>
              <a:t>-X-Seramik).</a:t>
            </a:r>
          </a:p>
        </p:txBody>
      </p:sp>
    </p:spTree>
    <p:extLst>
      <p:ext uri="{BB962C8B-B14F-4D97-AF65-F5344CB8AC3E}">
        <p14:creationId xmlns:p14="http://schemas.microsoft.com/office/powerpoint/2010/main" val="1414258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Sah Futura Md BT"/>
        <a:ea typeface=""/>
        <a:cs typeface=""/>
      </a:majorFont>
      <a:minorFont>
        <a:latin typeface="TrSah Futura Md BT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Sah 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Sah Futura Md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862</Words>
  <Application>Microsoft Office PowerPoint</Application>
  <PresentationFormat>Ekran Gösterisi (4:3)</PresentationFormat>
  <Paragraphs>104</Paragraphs>
  <Slides>34</Slides>
  <Notes>26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TrSah Aria Script SSi</vt:lpstr>
      <vt:lpstr>TrSah Futura Md BT</vt:lpstr>
      <vt:lpstr>Wingdings</vt:lpstr>
      <vt:lpstr>Default Design</vt:lpstr>
      <vt:lpstr> Sabit Porselen Restorasyonlarda Tamir Yöntemleri</vt:lpstr>
      <vt:lpstr>İntraoral Tamir Yöntemleri</vt:lpstr>
      <vt:lpstr>İntraoral Tamir Yöntemleri</vt:lpstr>
      <vt:lpstr>Tamir Gerektirmeyen Durumlar</vt:lpstr>
      <vt:lpstr>PowerPoint Sunusu</vt:lpstr>
      <vt:lpstr>PowerPoint Sunusu</vt:lpstr>
      <vt:lpstr>Silika Kaplama</vt:lpstr>
      <vt:lpstr>Rocatec Cihazı</vt:lpstr>
      <vt:lpstr>Silan Kaplanması</vt:lpstr>
      <vt:lpstr>Silan Uygulaması</vt:lpstr>
      <vt:lpstr>Silan Bağlayıcı Ajan</vt:lpstr>
      <vt:lpstr>Metal Primer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Bonding Ajanı ve Kompozit Tipi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Sabit Protezlerde Uygulanan Kron Sistemleri</dc:title>
  <dc:creator>Semih BERKSUN</dc:creator>
  <cp:lastModifiedBy>FUNDAAKALTAN</cp:lastModifiedBy>
  <cp:revision>229</cp:revision>
  <dcterms:created xsi:type="dcterms:W3CDTF">2000-10-26T20:08:41Z</dcterms:created>
  <dcterms:modified xsi:type="dcterms:W3CDTF">2020-01-29T14:23:12Z</dcterms:modified>
</cp:coreProperties>
</file>