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F9FEC24-31FF-4E0C-B1A8-927B7799AC5A}"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2579305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9FEC24-31FF-4E0C-B1A8-927B7799AC5A}"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1253552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9FEC24-31FF-4E0C-B1A8-927B7799AC5A}"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3809027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9FEC24-31FF-4E0C-B1A8-927B7799AC5A}"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1120869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F9FEC24-31FF-4E0C-B1A8-927B7799AC5A}" type="datetimeFigureOut">
              <a:rPr lang="tr-TR" smtClean="0"/>
              <a:t>2.02.2018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3504620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9FEC24-31FF-4E0C-B1A8-927B7799AC5A}"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3581422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9FEC24-31FF-4E0C-B1A8-927B7799AC5A}" type="datetimeFigureOut">
              <a:rPr lang="tr-TR" smtClean="0"/>
              <a:t>2.02.2018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1349080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9FEC24-31FF-4E0C-B1A8-927B7799AC5A}" type="datetimeFigureOut">
              <a:rPr lang="tr-TR" smtClean="0"/>
              <a:t>2.02.2018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2292707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9FEC24-31FF-4E0C-B1A8-927B7799AC5A}" type="datetimeFigureOut">
              <a:rPr lang="tr-TR" smtClean="0"/>
              <a:t>2.02.2018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1463738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F9FEC24-31FF-4E0C-B1A8-927B7799AC5A}"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4252769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F9FEC24-31FF-4E0C-B1A8-927B7799AC5A}" type="datetimeFigureOut">
              <a:rPr lang="tr-TR" smtClean="0"/>
              <a:t>2.02.2018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A528A2A-2909-4C2B-A859-94DC435D8202}" type="slidenum">
              <a:rPr lang="tr-TR" smtClean="0"/>
              <a:t>‹#›</a:t>
            </a:fld>
            <a:endParaRPr lang="tr-TR"/>
          </a:p>
        </p:txBody>
      </p:sp>
    </p:spTree>
    <p:extLst>
      <p:ext uri="{BB962C8B-B14F-4D97-AF65-F5344CB8AC3E}">
        <p14:creationId xmlns:p14="http://schemas.microsoft.com/office/powerpoint/2010/main" val="1864205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FEC24-31FF-4E0C-B1A8-927B7799AC5A}" type="datetimeFigureOut">
              <a:rPr lang="tr-TR" smtClean="0"/>
              <a:t>2.02.2018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528A2A-2909-4C2B-A859-94DC435D8202}" type="slidenum">
              <a:rPr lang="tr-TR" smtClean="0"/>
              <a:t>‹#›</a:t>
            </a:fld>
            <a:endParaRPr lang="tr-TR"/>
          </a:p>
        </p:txBody>
      </p:sp>
    </p:spTree>
    <p:extLst>
      <p:ext uri="{BB962C8B-B14F-4D97-AF65-F5344CB8AC3E}">
        <p14:creationId xmlns:p14="http://schemas.microsoft.com/office/powerpoint/2010/main" val="4249659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4400" b="1" dirty="0"/>
              <a:t>BÖLÜM 9 </a:t>
            </a:r>
            <a:r>
              <a:rPr lang="tr-TR" sz="4400" b="1" dirty="0" smtClean="0"/>
              <a:t/>
            </a:r>
            <a:br>
              <a:rPr lang="tr-TR" sz="4400" b="1" dirty="0" smtClean="0"/>
            </a:br>
            <a:r>
              <a:rPr lang="tr-TR" sz="4400" b="1" dirty="0" smtClean="0"/>
              <a:t>SÜREÇ </a:t>
            </a:r>
            <a:r>
              <a:rPr lang="tr-TR" sz="4400" b="1" dirty="0"/>
              <a:t>DANIŞMANLIĞI VE İLGİLİ KONULAR</a:t>
            </a:r>
            <a:r>
              <a:rPr lang="tr-TR" dirty="0"/>
              <a:t/>
            </a:r>
            <a:br>
              <a:rPr lang="tr-TR" dirty="0"/>
            </a:br>
            <a:endParaRPr lang="tr-TR" dirty="0"/>
          </a:p>
        </p:txBody>
      </p:sp>
      <p:sp>
        <p:nvSpPr>
          <p:cNvPr id="3" name="Alt Başlık 2"/>
          <p:cNvSpPr>
            <a:spLocks noGrp="1"/>
          </p:cNvSpPr>
          <p:nvPr>
            <p:ph type="subTitle" idx="1"/>
          </p:nvPr>
        </p:nvSpPr>
        <p:spPr/>
        <p:txBody>
          <a:bodyPr/>
          <a:lstStyle/>
          <a:p>
            <a:r>
              <a:rPr lang="tr-TR" dirty="0" smtClean="0"/>
              <a:t>Prof. Dr. Ali Balcı</a:t>
            </a:r>
            <a:endParaRPr lang="tr-TR" dirty="0"/>
          </a:p>
        </p:txBody>
      </p:sp>
    </p:spTree>
    <p:extLst>
      <p:ext uri="{BB962C8B-B14F-4D97-AF65-F5344CB8AC3E}">
        <p14:creationId xmlns:p14="http://schemas.microsoft.com/office/powerpoint/2010/main" val="3074907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100" b="1" dirty="0"/>
              <a:t>BÖLÜM 9 </a:t>
            </a:r>
            <a:r>
              <a:rPr lang="tr-TR" sz="3100" b="1" dirty="0" smtClean="0"/>
              <a:t/>
            </a:r>
            <a:br>
              <a:rPr lang="tr-TR" sz="3100" b="1" dirty="0" smtClean="0"/>
            </a:br>
            <a:r>
              <a:rPr lang="tr-TR" sz="3100" b="1" dirty="0" smtClean="0"/>
              <a:t>SÜREÇ </a:t>
            </a:r>
            <a:r>
              <a:rPr lang="tr-TR" sz="3100" b="1" dirty="0"/>
              <a:t>DANIŞMANLIĞI VE İLGİLİ KONULAR</a:t>
            </a:r>
            <a:r>
              <a:rPr lang="tr-TR" dirty="0"/>
              <a:t/>
            </a:r>
            <a:br>
              <a:rPr lang="tr-TR"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err="1" smtClean="0"/>
              <a:t>Schein</a:t>
            </a:r>
            <a:r>
              <a:rPr lang="tr-TR" dirty="0" smtClean="0"/>
              <a:t> </a:t>
            </a:r>
            <a:r>
              <a:rPr lang="tr-TR" dirty="0"/>
              <a:t>(1961), bir süreç danışmanının kullanabileceği OD aracılarını aşağıda olduğu gibi sıralamaktadır:</a:t>
            </a:r>
          </a:p>
          <a:p>
            <a:r>
              <a:rPr lang="tr-TR" i="1" dirty="0" smtClean="0"/>
              <a:t>Ajanda </a:t>
            </a:r>
            <a:r>
              <a:rPr lang="tr-TR" i="1" dirty="0"/>
              <a:t>- düzenleme aracıları.</a:t>
            </a:r>
            <a:r>
              <a:rPr lang="tr-TR" b="1" dirty="0"/>
              <a:t> </a:t>
            </a:r>
            <a:endParaRPr lang="tr-TR" b="1" dirty="0" smtClean="0"/>
          </a:p>
          <a:p>
            <a:r>
              <a:rPr lang="tr-TR" i="1" dirty="0" smtClean="0"/>
              <a:t>Gözlemlerin </a:t>
            </a:r>
            <a:r>
              <a:rPr lang="tr-TR" i="1" dirty="0"/>
              <a:t>ya da diğer verilerin geri beslenmesi.</a:t>
            </a:r>
            <a:r>
              <a:rPr lang="tr-TR" b="1" dirty="0"/>
              <a:t> </a:t>
            </a:r>
            <a:endParaRPr lang="tr-TR" b="1" dirty="0" smtClean="0"/>
          </a:p>
          <a:p>
            <a:r>
              <a:rPr lang="tr-TR" i="1" dirty="0"/>
              <a:t>Bireyler ya da grupların danışmanlığı (ya da koçluğu).</a:t>
            </a:r>
            <a:r>
              <a:rPr lang="tr-TR" dirty="0"/>
              <a:t> </a:t>
            </a:r>
          </a:p>
        </p:txBody>
      </p:sp>
    </p:spTree>
    <p:extLst>
      <p:ext uri="{BB962C8B-B14F-4D97-AF65-F5344CB8AC3E}">
        <p14:creationId xmlns:p14="http://schemas.microsoft.com/office/powerpoint/2010/main" val="1136140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100" b="1" dirty="0"/>
              <a:t>BÖLÜM 9 </a:t>
            </a:r>
            <a:r>
              <a:rPr lang="tr-TR" sz="3100" b="1" dirty="0" smtClean="0"/>
              <a:t/>
            </a:r>
            <a:br>
              <a:rPr lang="tr-TR" sz="3100" b="1" dirty="0" smtClean="0"/>
            </a:br>
            <a:r>
              <a:rPr lang="tr-TR" sz="3100" b="1" dirty="0" smtClean="0"/>
              <a:t>SÜREÇ </a:t>
            </a:r>
            <a:r>
              <a:rPr lang="tr-TR" sz="3100" b="1" dirty="0"/>
              <a:t>DANIŞMANLIĞI VE İLGİLİ KONULAR</a:t>
            </a:r>
            <a:r>
              <a:rPr lang="tr-TR" dirty="0"/>
              <a:t/>
            </a:r>
            <a:br>
              <a:rPr lang="tr-TR" dirty="0"/>
            </a:br>
            <a:endParaRPr lang="tr-TR" dirty="0"/>
          </a:p>
        </p:txBody>
      </p:sp>
      <p:sp>
        <p:nvSpPr>
          <p:cNvPr id="3" name="İçerik Yer Tutucusu 2"/>
          <p:cNvSpPr>
            <a:spLocks noGrp="1"/>
          </p:cNvSpPr>
          <p:nvPr>
            <p:ph idx="1"/>
          </p:nvPr>
        </p:nvSpPr>
        <p:spPr/>
        <p:txBody>
          <a:bodyPr>
            <a:normAutofit/>
          </a:bodyPr>
          <a:lstStyle/>
          <a:p>
            <a:endParaRPr lang="tr-TR" dirty="0" smtClean="0"/>
          </a:p>
          <a:p>
            <a:r>
              <a:rPr lang="tr-TR" dirty="0" smtClean="0"/>
              <a:t>Süreç </a:t>
            </a:r>
            <a:r>
              <a:rPr lang="tr-TR" dirty="0"/>
              <a:t>danışmanlığı, grupları eylem halinde gözleyerek onlara kendi problemlerini tanılama ve çözüm bulmada  yardımcı olma sürecidir. </a:t>
            </a:r>
            <a:endParaRPr lang="tr-TR" dirty="0" smtClean="0"/>
          </a:p>
          <a:p>
            <a:r>
              <a:rPr lang="tr-TR" dirty="0"/>
              <a:t>Grupta iletişim olayı “</a:t>
            </a:r>
            <a:r>
              <a:rPr lang="tr-TR" dirty="0" err="1"/>
              <a:t>Johari</a:t>
            </a:r>
            <a:r>
              <a:rPr lang="tr-TR" dirty="0"/>
              <a:t> Penceresi” ile ortaya konabilir. </a:t>
            </a:r>
            <a:r>
              <a:rPr lang="tr-TR" dirty="0" err="1"/>
              <a:t>Johari</a:t>
            </a:r>
            <a:r>
              <a:rPr lang="tr-TR" dirty="0"/>
              <a:t> Penceresi, dört gözenekten oluşmaktadır:  </a:t>
            </a:r>
            <a:endParaRPr lang="tr-TR" dirty="0" smtClean="0"/>
          </a:p>
          <a:p>
            <a:r>
              <a:rPr lang="tr-TR" dirty="0" smtClean="0"/>
              <a:t>1</a:t>
            </a:r>
            <a:r>
              <a:rPr lang="tr-TR" dirty="0"/>
              <a:t>. hücre bazı yönlerimizin, hem kendimiz, hem de başkaları tarafından algılandığının bilindiğini gösterir. </a:t>
            </a:r>
            <a:endParaRPr lang="tr-TR" dirty="0" smtClean="0"/>
          </a:p>
        </p:txBody>
      </p:sp>
    </p:spTree>
    <p:extLst>
      <p:ext uri="{BB962C8B-B14F-4D97-AF65-F5344CB8AC3E}">
        <p14:creationId xmlns:p14="http://schemas.microsoft.com/office/powerpoint/2010/main" val="1303073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9 </a:t>
            </a:r>
            <a:r>
              <a:rPr lang="tr-TR" sz="2800" b="1" dirty="0" smtClean="0"/>
              <a:t/>
            </a:r>
            <a:br>
              <a:rPr lang="tr-TR" sz="2800" b="1" dirty="0" smtClean="0"/>
            </a:br>
            <a:r>
              <a:rPr lang="tr-TR" sz="2800" b="1" dirty="0" smtClean="0"/>
              <a:t>SÜREÇ </a:t>
            </a:r>
            <a:r>
              <a:rPr lang="tr-TR" sz="2800" b="1" dirty="0"/>
              <a:t>DANIŞMANLIĞI VE İLGİLİ KONULAR</a:t>
            </a:r>
            <a:r>
              <a:rPr lang="tr-TR" sz="2800" dirty="0"/>
              <a:t/>
            </a:r>
            <a:br>
              <a:rPr lang="tr-TR" sz="2800" dirty="0"/>
            </a:br>
            <a:endParaRPr lang="tr-TR" sz="2800" dirty="0"/>
          </a:p>
        </p:txBody>
      </p:sp>
      <p:sp>
        <p:nvSpPr>
          <p:cNvPr id="3" name="İçerik Yer Tutucusu 2"/>
          <p:cNvSpPr>
            <a:spLocks noGrp="1"/>
          </p:cNvSpPr>
          <p:nvPr>
            <p:ph idx="1"/>
          </p:nvPr>
        </p:nvSpPr>
        <p:spPr/>
        <p:txBody>
          <a:bodyPr/>
          <a:lstStyle/>
          <a:p>
            <a:endParaRPr lang="tr-TR" dirty="0" smtClean="0"/>
          </a:p>
          <a:p>
            <a:r>
              <a:rPr lang="tr-TR" dirty="0" smtClean="0"/>
              <a:t>2. hücre kişiliğimizin, kendimizce bilinen, ancak başkalarınca bilinmeyen yönlerini işaret eder. </a:t>
            </a:r>
          </a:p>
          <a:p>
            <a:r>
              <a:rPr lang="tr-TR" dirty="0" smtClean="0"/>
              <a:t>3. hücre benliğimizin kendimize kapalı tuttuğumuz, ancak başkalarınca bilinen-onlara açık olan yönlendirir. </a:t>
            </a:r>
          </a:p>
          <a:p>
            <a:r>
              <a:rPr lang="tr-TR" dirty="0" smtClean="0"/>
              <a:t>4. hücre ise benliğimizin hem kendimize hem de başkalarına kapalı olan yönlerini göstermektedir (</a:t>
            </a:r>
            <a:r>
              <a:rPr lang="tr-TR" dirty="0" err="1" smtClean="0"/>
              <a:t>Huse</a:t>
            </a:r>
            <a:r>
              <a:rPr lang="tr-TR" dirty="0" smtClean="0"/>
              <a:t> 1980). </a:t>
            </a:r>
          </a:p>
          <a:p>
            <a:endParaRPr lang="tr-TR" dirty="0"/>
          </a:p>
        </p:txBody>
      </p:sp>
    </p:spTree>
    <p:extLst>
      <p:ext uri="{BB962C8B-B14F-4D97-AF65-F5344CB8AC3E}">
        <p14:creationId xmlns:p14="http://schemas.microsoft.com/office/powerpoint/2010/main" val="36687639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100" b="1" dirty="0"/>
              <a:t>BÖLÜM 9 </a:t>
            </a:r>
            <a:r>
              <a:rPr lang="tr-TR" sz="3100" b="1" dirty="0" smtClean="0"/>
              <a:t/>
            </a:r>
            <a:br>
              <a:rPr lang="tr-TR" sz="3100" b="1" dirty="0" smtClean="0"/>
            </a:br>
            <a:r>
              <a:rPr lang="tr-TR" sz="3100" b="1" dirty="0" smtClean="0"/>
              <a:t>SÜREÇ </a:t>
            </a:r>
            <a:r>
              <a:rPr lang="tr-TR" sz="3100" b="1" dirty="0"/>
              <a:t>DANIŞMANLIĞI VE İLGİLİ KONULAR</a:t>
            </a:r>
            <a:r>
              <a:rPr lang="tr-TR" dirty="0"/>
              <a:t/>
            </a:r>
            <a:br>
              <a:rPr lang="tr-TR"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İnsan </a:t>
            </a:r>
            <a:r>
              <a:rPr lang="tr-TR" dirty="0"/>
              <a:t>İşleme ya da yetiştirme (</a:t>
            </a:r>
            <a:r>
              <a:rPr lang="tr-TR" dirty="0" err="1"/>
              <a:t>human</a:t>
            </a:r>
            <a:r>
              <a:rPr lang="tr-TR" dirty="0"/>
              <a:t> </a:t>
            </a:r>
            <a:r>
              <a:rPr lang="tr-TR" dirty="0" err="1"/>
              <a:t>processual</a:t>
            </a:r>
            <a:r>
              <a:rPr lang="tr-TR" dirty="0"/>
              <a:t>) yaklaşımları,  katılımcıların kendilerinin ve örgütün amaçlarını gerçekleştirdikleri iletişim, problem çözme, karar alma gibi örgütsel süreçleri kapsar. Bu grup yaklaşımlar psikoloji, sosyal psikoloji, antropoloji, gibi akademik disiplinlerle, grup dinamikleri ve insan ilişkileri hareketi gibi uygulamalı disiplinlere dayalıdır. </a:t>
            </a:r>
          </a:p>
        </p:txBody>
      </p:sp>
    </p:spTree>
    <p:extLst>
      <p:ext uri="{BB962C8B-B14F-4D97-AF65-F5344CB8AC3E}">
        <p14:creationId xmlns:p14="http://schemas.microsoft.com/office/powerpoint/2010/main" val="4119468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3100" b="1" dirty="0"/>
              <a:t>BÖLÜM 9 </a:t>
            </a:r>
            <a:r>
              <a:rPr lang="tr-TR" sz="3100" b="1" dirty="0" smtClean="0"/>
              <a:t/>
            </a:r>
            <a:br>
              <a:rPr lang="tr-TR" sz="3100" b="1" dirty="0" smtClean="0"/>
            </a:br>
            <a:r>
              <a:rPr lang="tr-TR" sz="3100" b="1" dirty="0" smtClean="0"/>
              <a:t>SÜREÇ </a:t>
            </a:r>
            <a:r>
              <a:rPr lang="tr-TR" sz="3100" b="1" dirty="0"/>
              <a:t>DANIŞMANLIĞI VE İLGİLİ KONULAR</a:t>
            </a:r>
            <a:r>
              <a:rPr lang="tr-TR" dirty="0"/>
              <a:t/>
            </a:r>
            <a:br>
              <a:rPr lang="tr-TR" dirty="0"/>
            </a:br>
            <a:endParaRPr lang="tr-TR" dirty="0"/>
          </a:p>
        </p:txBody>
      </p:sp>
      <p:sp>
        <p:nvSpPr>
          <p:cNvPr id="3" name="İçerik Yer Tutucusu 2"/>
          <p:cNvSpPr>
            <a:spLocks noGrp="1"/>
          </p:cNvSpPr>
          <p:nvPr>
            <p:ph idx="1"/>
          </p:nvPr>
        </p:nvSpPr>
        <p:spPr/>
        <p:txBody>
          <a:bodyPr/>
          <a:lstStyle/>
          <a:p>
            <a:endParaRPr lang="tr-TR" b="1" dirty="0" smtClean="0"/>
          </a:p>
          <a:p>
            <a:endParaRPr lang="tr-TR" b="1" dirty="0"/>
          </a:p>
          <a:p>
            <a:r>
              <a:rPr lang="tr-TR" b="1" dirty="0" smtClean="0"/>
              <a:t>Grup </a:t>
            </a:r>
            <a:r>
              <a:rPr lang="tr-TR" b="1" dirty="0"/>
              <a:t>inşa etme ve geliştirme aracıları.</a:t>
            </a:r>
            <a:r>
              <a:rPr lang="tr-TR" dirty="0"/>
              <a:t> OD uygulamalarında iş grupları, bireyden, bireylerden daha önemlidir. Grup geliştirme aracıları, takım kurma gibi önemli OD aracılarıdır. </a:t>
            </a:r>
          </a:p>
        </p:txBody>
      </p:sp>
    </p:spTree>
    <p:extLst>
      <p:ext uri="{BB962C8B-B14F-4D97-AF65-F5344CB8AC3E}">
        <p14:creationId xmlns:p14="http://schemas.microsoft.com/office/powerpoint/2010/main" val="36868076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b="1" dirty="0"/>
              <a:t>BÖLÜM 9 </a:t>
            </a:r>
            <a:br>
              <a:rPr lang="tr-TR" sz="2800" b="1" dirty="0"/>
            </a:br>
            <a:r>
              <a:rPr lang="tr-TR" sz="2800" b="1" dirty="0"/>
              <a:t>SÜREÇ DANIŞMANLIĞI VE İLGİLİ KONULAR</a:t>
            </a:r>
            <a:endParaRPr lang="tr-TR" sz="2800" dirty="0"/>
          </a:p>
        </p:txBody>
      </p:sp>
      <p:sp>
        <p:nvSpPr>
          <p:cNvPr id="3" name="İçerik Yer Tutucusu 2"/>
          <p:cNvSpPr>
            <a:spLocks noGrp="1"/>
          </p:cNvSpPr>
          <p:nvPr>
            <p:ph idx="1"/>
          </p:nvPr>
        </p:nvSpPr>
        <p:spPr/>
        <p:txBody>
          <a:bodyPr/>
          <a:lstStyle/>
          <a:p>
            <a:endParaRPr lang="tr-TR" b="1" dirty="0" smtClean="0"/>
          </a:p>
          <a:p>
            <a:endParaRPr lang="tr-TR" b="1" dirty="0"/>
          </a:p>
          <a:p>
            <a:r>
              <a:rPr lang="tr-TR" b="1" dirty="0" err="1" smtClean="0"/>
              <a:t>Gruplararası</a:t>
            </a:r>
            <a:r>
              <a:rPr lang="tr-TR" b="1" dirty="0" smtClean="0"/>
              <a:t> </a:t>
            </a:r>
            <a:r>
              <a:rPr lang="tr-TR" b="1" dirty="0"/>
              <a:t>ilişkileri geliştirme aracıları. </a:t>
            </a:r>
            <a:r>
              <a:rPr lang="tr-TR" dirty="0"/>
              <a:t>Gruplar arası ilişkilerin problemleri, büyük ölçüde  örgütsel alt sistemlerin çevresel karmaşıklığa tepki gösterebilmeleri için farklılaşmaları ile ortaya çıkan </a:t>
            </a:r>
            <a:r>
              <a:rPr lang="tr-TR" dirty="0" smtClean="0"/>
              <a:t>değişkenlerdir. </a:t>
            </a:r>
            <a:r>
              <a:rPr lang="tr-TR" dirty="0"/>
              <a:t>Çeşitli örgütlerde bölümler arası çatışma kaçınılmazdır.</a:t>
            </a:r>
          </a:p>
        </p:txBody>
      </p:sp>
    </p:spTree>
    <p:extLst>
      <p:ext uri="{BB962C8B-B14F-4D97-AF65-F5344CB8AC3E}">
        <p14:creationId xmlns:p14="http://schemas.microsoft.com/office/powerpoint/2010/main" val="36449637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275</Words>
  <Application>Microsoft Office PowerPoint</Application>
  <PresentationFormat>Geniş ekran</PresentationFormat>
  <Paragraphs>31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BÖLÜM 9  SÜREÇ DANIŞMANLIĞI VE İLGİLİ KONULAR </vt:lpstr>
      <vt:lpstr>BÖLÜM 9  SÜREÇ DANIŞMANLIĞI VE İLGİLİ KONULAR </vt:lpstr>
      <vt:lpstr>BÖLÜM 9  SÜREÇ DANIŞMANLIĞI VE İLGİLİ KONULAR </vt:lpstr>
      <vt:lpstr>BÖLÜM 9  SÜREÇ DANIŞMANLIĞI VE İLGİLİ KONULAR </vt:lpstr>
      <vt:lpstr>BÖLÜM 9  SÜREÇ DANIŞMANLIĞI VE İLGİLİ KONULAR </vt:lpstr>
      <vt:lpstr>BÖLÜM 9  SÜREÇ DANIŞMANLIĞI VE İLGİLİ KONULAR </vt:lpstr>
      <vt:lpstr>BÖLÜM 9  SÜREÇ DANIŞMANLIĞI VE İLGİLİ KONULAR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9  SÜREÇ DANIŞMANLIĞI VE İLGİLİ KONULAR</dc:title>
  <dc:creator>inci �z</dc:creator>
  <cp:lastModifiedBy>ebf</cp:lastModifiedBy>
  <cp:revision>15</cp:revision>
  <dcterms:created xsi:type="dcterms:W3CDTF">2018-02-01T17:56:52Z</dcterms:created>
  <dcterms:modified xsi:type="dcterms:W3CDTF">2018-02-02T06:16:45Z</dcterms:modified>
</cp:coreProperties>
</file>