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013" autoAdjust="0"/>
    <p:restoredTop sz="94660"/>
  </p:normalViewPr>
  <p:slideViewPr>
    <p:cSldViewPr snapToGrid="0">
      <p:cViewPr varScale="1">
        <p:scale>
          <a:sx n="75" d="100"/>
          <a:sy n="75" d="100"/>
        </p:scale>
        <p:origin x="198"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en-US"/>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en-US"/>
          </a:p>
        </p:txBody>
      </p:sp>
      <p:sp>
        <p:nvSpPr>
          <p:cNvPr id="4" name="Veri Yer Tutucusu 3"/>
          <p:cNvSpPr>
            <a:spLocks noGrp="1"/>
          </p:cNvSpPr>
          <p:nvPr>
            <p:ph type="dt" sz="half" idx="10"/>
          </p:nvPr>
        </p:nvSpPr>
        <p:spPr/>
        <p:txBody>
          <a:bodyPr/>
          <a:lstStyle/>
          <a:p>
            <a:fld id="{385C257D-A510-46C2-8CE1-DCF6B284A860}" type="datetimeFigureOut">
              <a:rPr lang="en-US" smtClean="0"/>
              <a:t>11/12/2019</a:t>
            </a:fld>
            <a:endParaRPr lang="en-US"/>
          </a:p>
        </p:txBody>
      </p:sp>
      <p:sp>
        <p:nvSpPr>
          <p:cNvPr id="5" name="Altbilgi Yer Tutucusu 4"/>
          <p:cNvSpPr>
            <a:spLocks noGrp="1"/>
          </p:cNvSpPr>
          <p:nvPr>
            <p:ph type="ftr" sz="quarter" idx="11"/>
          </p:nvPr>
        </p:nvSpPr>
        <p:spPr/>
        <p:txBody>
          <a:bodyPr/>
          <a:lstStyle/>
          <a:p>
            <a:endParaRPr lang="en-US"/>
          </a:p>
        </p:txBody>
      </p:sp>
      <p:sp>
        <p:nvSpPr>
          <p:cNvPr id="6" name="Slayt Numarası Yer Tutucusu 5"/>
          <p:cNvSpPr>
            <a:spLocks noGrp="1"/>
          </p:cNvSpPr>
          <p:nvPr>
            <p:ph type="sldNum" sz="quarter" idx="12"/>
          </p:nvPr>
        </p:nvSpPr>
        <p:spPr/>
        <p:txBody>
          <a:bodyPr/>
          <a:lstStyle/>
          <a:p>
            <a:fld id="{043A08F5-C0D8-43E2-B65D-6E6CAC085074}" type="slidenum">
              <a:rPr lang="en-US" smtClean="0"/>
              <a:t>‹#›</a:t>
            </a:fld>
            <a:endParaRPr lang="en-US"/>
          </a:p>
        </p:txBody>
      </p:sp>
    </p:spTree>
    <p:extLst>
      <p:ext uri="{BB962C8B-B14F-4D97-AF65-F5344CB8AC3E}">
        <p14:creationId xmlns:p14="http://schemas.microsoft.com/office/powerpoint/2010/main" val="346231593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en-US"/>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Veri Yer Tutucusu 3"/>
          <p:cNvSpPr>
            <a:spLocks noGrp="1"/>
          </p:cNvSpPr>
          <p:nvPr>
            <p:ph type="dt" sz="half" idx="10"/>
          </p:nvPr>
        </p:nvSpPr>
        <p:spPr/>
        <p:txBody>
          <a:bodyPr/>
          <a:lstStyle/>
          <a:p>
            <a:fld id="{385C257D-A510-46C2-8CE1-DCF6B284A860}" type="datetimeFigureOut">
              <a:rPr lang="en-US" smtClean="0"/>
              <a:t>11/12/2019</a:t>
            </a:fld>
            <a:endParaRPr lang="en-US"/>
          </a:p>
        </p:txBody>
      </p:sp>
      <p:sp>
        <p:nvSpPr>
          <p:cNvPr id="5" name="Altbilgi Yer Tutucusu 4"/>
          <p:cNvSpPr>
            <a:spLocks noGrp="1"/>
          </p:cNvSpPr>
          <p:nvPr>
            <p:ph type="ftr" sz="quarter" idx="11"/>
          </p:nvPr>
        </p:nvSpPr>
        <p:spPr/>
        <p:txBody>
          <a:bodyPr/>
          <a:lstStyle/>
          <a:p>
            <a:endParaRPr lang="en-US"/>
          </a:p>
        </p:txBody>
      </p:sp>
      <p:sp>
        <p:nvSpPr>
          <p:cNvPr id="6" name="Slayt Numarası Yer Tutucusu 5"/>
          <p:cNvSpPr>
            <a:spLocks noGrp="1"/>
          </p:cNvSpPr>
          <p:nvPr>
            <p:ph type="sldNum" sz="quarter" idx="12"/>
          </p:nvPr>
        </p:nvSpPr>
        <p:spPr/>
        <p:txBody>
          <a:bodyPr/>
          <a:lstStyle/>
          <a:p>
            <a:fld id="{043A08F5-C0D8-43E2-B65D-6E6CAC085074}" type="slidenum">
              <a:rPr lang="en-US" smtClean="0"/>
              <a:t>‹#›</a:t>
            </a:fld>
            <a:endParaRPr lang="en-US"/>
          </a:p>
        </p:txBody>
      </p:sp>
    </p:spTree>
    <p:extLst>
      <p:ext uri="{BB962C8B-B14F-4D97-AF65-F5344CB8AC3E}">
        <p14:creationId xmlns:p14="http://schemas.microsoft.com/office/powerpoint/2010/main" val="40131865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en-US"/>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Veri Yer Tutucusu 3"/>
          <p:cNvSpPr>
            <a:spLocks noGrp="1"/>
          </p:cNvSpPr>
          <p:nvPr>
            <p:ph type="dt" sz="half" idx="10"/>
          </p:nvPr>
        </p:nvSpPr>
        <p:spPr/>
        <p:txBody>
          <a:bodyPr/>
          <a:lstStyle/>
          <a:p>
            <a:fld id="{385C257D-A510-46C2-8CE1-DCF6B284A860}" type="datetimeFigureOut">
              <a:rPr lang="en-US" smtClean="0"/>
              <a:t>11/12/2019</a:t>
            </a:fld>
            <a:endParaRPr lang="en-US"/>
          </a:p>
        </p:txBody>
      </p:sp>
      <p:sp>
        <p:nvSpPr>
          <p:cNvPr id="5" name="Altbilgi Yer Tutucusu 4"/>
          <p:cNvSpPr>
            <a:spLocks noGrp="1"/>
          </p:cNvSpPr>
          <p:nvPr>
            <p:ph type="ftr" sz="quarter" idx="11"/>
          </p:nvPr>
        </p:nvSpPr>
        <p:spPr/>
        <p:txBody>
          <a:bodyPr/>
          <a:lstStyle/>
          <a:p>
            <a:endParaRPr lang="en-US"/>
          </a:p>
        </p:txBody>
      </p:sp>
      <p:sp>
        <p:nvSpPr>
          <p:cNvPr id="6" name="Slayt Numarası Yer Tutucusu 5"/>
          <p:cNvSpPr>
            <a:spLocks noGrp="1"/>
          </p:cNvSpPr>
          <p:nvPr>
            <p:ph type="sldNum" sz="quarter" idx="12"/>
          </p:nvPr>
        </p:nvSpPr>
        <p:spPr/>
        <p:txBody>
          <a:bodyPr/>
          <a:lstStyle/>
          <a:p>
            <a:fld id="{043A08F5-C0D8-43E2-B65D-6E6CAC085074}" type="slidenum">
              <a:rPr lang="en-US" smtClean="0"/>
              <a:t>‹#›</a:t>
            </a:fld>
            <a:endParaRPr lang="en-US"/>
          </a:p>
        </p:txBody>
      </p:sp>
    </p:spTree>
    <p:extLst>
      <p:ext uri="{BB962C8B-B14F-4D97-AF65-F5344CB8AC3E}">
        <p14:creationId xmlns:p14="http://schemas.microsoft.com/office/powerpoint/2010/main" val="13713064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en-US"/>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Veri Yer Tutucusu 3"/>
          <p:cNvSpPr>
            <a:spLocks noGrp="1"/>
          </p:cNvSpPr>
          <p:nvPr>
            <p:ph type="dt" sz="half" idx="10"/>
          </p:nvPr>
        </p:nvSpPr>
        <p:spPr/>
        <p:txBody>
          <a:bodyPr/>
          <a:lstStyle/>
          <a:p>
            <a:fld id="{385C257D-A510-46C2-8CE1-DCF6B284A860}" type="datetimeFigureOut">
              <a:rPr lang="en-US" smtClean="0"/>
              <a:t>11/12/2019</a:t>
            </a:fld>
            <a:endParaRPr lang="en-US"/>
          </a:p>
        </p:txBody>
      </p:sp>
      <p:sp>
        <p:nvSpPr>
          <p:cNvPr id="5" name="Altbilgi Yer Tutucusu 4"/>
          <p:cNvSpPr>
            <a:spLocks noGrp="1"/>
          </p:cNvSpPr>
          <p:nvPr>
            <p:ph type="ftr" sz="quarter" idx="11"/>
          </p:nvPr>
        </p:nvSpPr>
        <p:spPr/>
        <p:txBody>
          <a:bodyPr/>
          <a:lstStyle/>
          <a:p>
            <a:endParaRPr lang="en-US"/>
          </a:p>
        </p:txBody>
      </p:sp>
      <p:sp>
        <p:nvSpPr>
          <p:cNvPr id="6" name="Slayt Numarası Yer Tutucusu 5"/>
          <p:cNvSpPr>
            <a:spLocks noGrp="1"/>
          </p:cNvSpPr>
          <p:nvPr>
            <p:ph type="sldNum" sz="quarter" idx="12"/>
          </p:nvPr>
        </p:nvSpPr>
        <p:spPr/>
        <p:txBody>
          <a:bodyPr/>
          <a:lstStyle/>
          <a:p>
            <a:fld id="{043A08F5-C0D8-43E2-B65D-6E6CAC085074}" type="slidenum">
              <a:rPr lang="en-US" smtClean="0"/>
              <a:t>‹#›</a:t>
            </a:fld>
            <a:endParaRPr lang="en-US"/>
          </a:p>
        </p:txBody>
      </p:sp>
    </p:spTree>
    <p:extLst>
      <p:ext uri="{BB962C8B-B14F-4D97-AF65-F5344CB8AC3E}">
        <p14:creationId xmlns:p14="http://schemas.microsoft.com/office/powerpoint/2010/main" val="36243217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en-US"/>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385C257D-A510-46C2-8CE1-DCF6B284A860}" type="datetimeFigureOut">
              <a:rPr lang="en-US" smtClean="0"/>
              <a:t>11/12/2019</a:t>
            </a:fld>
            <a:endParaRPr lang="en-US"/>
          </a:p>
        </p:txBody>
      </p:sp>
      <p:sp>
        <p:nvSpPr>
          <p:cNvPr id="5" name="Altbilgi Yer Tutucusu 4"/>
          <p:cNvSpPr>
            <a:spLocks noGrp="1"/>
          </p:cNvSpPr>
          <p:nvPr>
            <p:ph type="ftr" sz="quarter" idx="11"/>
          </p:nvPr>
        </p:nvSpPr>
        <p:spPr/>
        <p:txBody>
          <a:bodyPr/>
          <a:lstStyle/>
          <a:p>
            <a:endParaRPr lang="en-US"/>
          </a:p>
        </p:txBody>
      </p:sp>
      <p:sp>
        <p:nvSpPr>
          <p:cNvPr id="6" name="Slayt Numarası Yer Tutucusu 5"/>
          <p:cNvSpPr>
            <a:spLocks noGrp="1"/>
          </p:cNvSpPr>
          <p:nvPr>
            <p:ph type="sldNum" sz="quarter" idx="12"/>
          </p:nvPr>
        </p:nvSpPr>
        <p:spPr/>
        <p:txBody>
          <a:bodyPr/>
          <a:lstStyle/>
          <a:p>
            <a:fld id="{043A08F5-C0D8-43E2-B65D-6E6CAC085074}" type="slidenum">
              <a:rPr lang="en-US" smtClean="0"/>
              <a:t>‹#›</a:t>
            </a:fld>
            <a:endParaRPr lang="en-US"/>
          </a:p>
        </p:txBody>
      </p:sp>
    </p:spTree>
    <p:extLst>
      <p:ext uri="{BB962C8B-B14F-4D97-AF65-F5344CB8AC3E}">
        <p14:creationId xmlns:p14="http://schemas.microsoft.com/office/powerpoint/2010/main" val="297477978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en-US"/>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Veri Yer Tutucusu 4"/>
          <p:cNvSpPr>
            <a:spLocks noGrp="1"/>
          </p:cNvSpPr>
          <p:nvPr>
            <p:ph type="dt" sz="half" idx="10"/>
          </p:nvPr>
        </p:nvSpPr>
        <p:spPr/>
        <p:txBody>
          <a:bodyPr/>
          <a:lstStyle/>
          <a:p>
            <a:fld id="{385C257D-A510-46C2-8CE1-DCF6B284A860}" type="datetimeFigureOut">
              <a:rPr lang="en-US" smtClean="0"/>
              <a:t>11/12/2019</a:t>
            </a:fld>
            <a:endParaRPr lang="en-US"/>
          </a:p>
        </p:txBody>
      </p:sp>
      <p:sp>
        <p:nvSpPr>
          <p:cNvPr id="6" name="Altbilgi Yer Tutucusu 5"/>
          <p:cNvSpPr>
            <a:spLocks noGrp="1"/>
          </p:cNvSpPr>
          <p:nvPr>
            <p:ph type="ftr" sz="quarter" idx="11"/>
          </p:nvPr>
        </p:nvSpPr>
        <p:spPr/>
        <p:txBody>
          <a:bodyPr/>
          <a:lstStyle/>
          <a:p>
            <a:endParaRPr lang="en-US"/>
          </a:p>
        </p:txBody>
      </p:sp>
      <p:sp>
        <p:nvSpPr>
          <p:cNvPr id="7" name="Slayt Numarası Yer Tutucusu 6"/>
          <p:cNvSpPr>
            <a:spLocks noGrp="1"/>
          </p:cNvSpPr>
          <p:nvPr>
            <p:ph type="sldNum" sz="quarter" idx="12"/>
          </p:nvPr>
        </p:nvSpPr>
        <p:spPr/>
        <p:txBody>
          <a:bodyPr/>
          <a:lstStyle/>
          <a:p>
            <a:fld id="{043A08F5-C0D8-43E2-B65D-6E6CAC085074}" type="slidenum">
              <a:rPr lang="en-US" smtClean="0"/>
              <a:t>‹#›</a:t>
            </a:fld>
            <a:endParaRPr lang="en-US"/>
          </a:p>
        </p:txBody>
      </p:sp>
    </p:spTree>
    <p:extLst>
      <p:ext uri="{BB962C8B-B14F-4D97-AF65-F5344CB8AC3E}">
        <p14:creationId xmlns:p14="http://schemas.microsoft.com/office/powerpoint/2010/main" val="1741204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en-US"/>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7" name="Veri Yer Tutucusu 6"/>
          <p:cNvSpPr>
            <a:spLocks noGrp="1"/>
          </p:cNvSpPr>
          <p:nvPr>
            <p:ph type="dt" sz="half" idx="10"/>
          </p:nvPr>
        </p:nvSpPr>
        <p:spPr/>
        <p:txBody>
          <a:bodyPr/>
          <a:lstStyle/>
          <a:p>
            <a:fld id="{385C257D-A510-46C2-8CE1-DCF6B284A860}" type="datetimeFigureOut">
              <a:rPr lang="en-US" smtClean="0"/>
              <a:t>11/12/2019</a:t>
            </a:fld>
            <a:endParaRPr lang="en-US"/>
          </a:p>
        </p:txBody>
      </p:sp>
      <p:sp>
        <p:nvSpPr>
          <p:cNvPr id="8" name="Altbilgi Yer Tutucusu 7"/>
          <p:cNvSpPr>
            <a:spLocks noGrp="1"/>
          </p:cNvSpPr>
          <p:nvPr>
            <p:ph type="ftr" sz="quarter" idx="11"/>
          </p:nvPr>
        </p:nvSpPr>
        <p:spPr/>
        <p:txBody>
          <a:bodyPr/>
          <a:lstStyle/>
          <a:p>
            <a:endParaRPr lang="en-US"/>
          </a:p>
        </p:txBody>
      </p:sp>
      <p:sp>
        <p:nvSpPr>
          <p:cNvPr id="9" name="Slayt Numarası Yer Tutucusu 8"/>
          <p:cNvSpPr>
            <a:spLocks noGrp="1"/>
          </p:cNvSpPr>
          <p:nvPr>
            <p:ph type="sldNum" sz="quarter" idx="12"/>
          </p:nvPr>
        </p:nvSpPr>
        <p:spPr/>
        <p:txBody>
          <a:bodyPr/>
          <a:lstStyle/>
          <a:p>
            <a:fld id="{043A08F5-C0D8-43E2-B65D-6E6CAC085074}" type="slidenum">
              <a:rPr lang="en-US" smtClean="0"/>
              <a:t>‹#›</a:t>
            </a:fld>
            <a:endParaRPr lang="en-US"/>
          </a:p>
        </p:txBody>
      </p:sp>
    </p:spTree>
    <p:extLst>
      <p:ext uri="{BB962C8B-B14F-4D97-AF65-F5344CB8AC3E}">
        <p14:creationId xmlns:p14="http://schemas.microsoft.com/office/powerpoint/2010/main" val="426003300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en-US"/>
          </a:p>
        </p:txBody>
      </p:sp>
      <p:sp>
        <p:nvSpPr>
          <p:cNvPr id="3" name="Veri Yer Tutucusu 2"/>
          <p:cNvSpPr>
            <a:spLocks noGrp="1"/>
          </p:cNvSpPr>
          <p:nvPr>
            <p:ph type="dt" sz="half" idx="10"/>
          </p:nvPr>
        </p:nvSpPr>
        <p:spPr/>
        <p:txBody>
          <a:bodyPr/>
          <a:lstStyle/>
          <a:p>
            <a:fld id="{385C257D-A510-46C2-8CE1-DCF6B284A860}" type="datetimeFigureOut">
              <a:rPr lang="en-US" smtClean="0"/>
              <a:t>11/12/2019</a:t>
            </a:fld>
            <a:endParaRPr lang="en-US"/>
          </a:p>
        </p:txBody>
      </p:sp>
      <p:sp>
        <p:nvSpPr>
          <p:cNvPr id="4" name="Altbilgi Yer Tutucusu 3"/>
          <p:cNvSpPr>
            <a:spLocks noGrp="1"/>
          </p:cNvSpPr>
          <p:nvPr>
            <p:ph type="ftr" sz="quarter" idx="11"/>
          </p:nvPr>
        </p:nvSpPr>
        <p:spPr/>
        <p:txBody>
          <a:bodyPr/>
          <a:lstStyle/>
          <a:p>
            <a:endParaRPr lang="en-US"/>
          </a:p>
        </p:txBody>
      </p:sp>
      <p:sp>
        <p:nvSpPr>
          <p:cNvPr id="5" name="Slayt Numarası Yer Tutucusu 4"/>
          <p:cNvSpPr>
            <a:spLocks noGrp="1"/>
          </p:cNvSpPr>
          <p:nvPr>
            <p:ph type="sldNum" sz="quarter" idx="12"/>
          </p:nvPr>
        </p:nvSpPr>
        <p:spPr/>
        <p:txBody>
          <a:bodyPr/>
          <a:lstStyle/>
          <a:p>
            <a:fld id="{043A08F5-C0D8-43E2-B65D-6E6CAC085074}" type="slidenum">
              <a:rPr lang="en-US" smtClean="0"/>
              <a:t>‹#›</a:t>
            </a:fld>
            <a:endParaRPr lang="en-US"/>
          </a:p>
        </p:txBody>
      </p:sp>
    </p:spTree>
    <p:extLst>
      <p:ext uri="{BB962C8B-B14F-4D97-AF65-F5344CB8AC3E}">
        <p14:creationId xmlns:p14="http://schemas.microsoft.com/office/powerpoint/2010/main" val="99710534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385C257D-A510-46C2-8CE1-DCF6B284A860}" type="datetimeFigureOut">
              <a:rPr lang="en-US" smtClean="0"/>
              <a:t>11/12/2019</a:t>
            </a:fld>
            <a:endParaRPr lang="en-US"/>
          </a:p>
        </p:txBody>
      </p:sp>
      <p:sp>
        <p:nvSpPr>
          <p:cNvPr id="3" name="Altbilgi Yer Tutucusu 2"/>
          <p:cNvSpPr>
            <a:spLocks noGrp="1"/>
          </p:cNvSpPr>
          <p:nvPr>
            <p:ph type="ftr" sz="quarter" idx="11"/>
          </p:nvPr>
        </p:nvSpPr>
        <p:spPr/>
        <p:txBody>
          <a:bodyPr/>
          <a:lstStyle/>
          <a:p>
            <a:endParaRPr lang="en-US"/>
          </a:p>
        </p:txBody>
      </p:sp>
      <p:sp>
        <p:nvSpPr>
          <p:cNvPr id="4" name="Slayt Numarası Yer Tutucusu 3"/>
          <p:cNvSpPr>
            <a:spLocks noGrp="1"/>
          </p:cNvSpPr>
          <p:nvPr>
            <p:ph type="sldNum" sz="quarter" idx="12"/>
          </p:nvPr>
        </p:nvSpPr>
        <p:spPr/>
        <p:txBody>
          <a:bodyPr/>
          <a:lstStyle/>
          <a:p>
            <a:fld id="{043A08F5-C0D8-43E2-B65D-6E6CAC085074}" type="slidenum">
              <a:rPr lang="en-US" smtClean="0"/>
              <a:t>‹#›</a:t>
            </a:fld>
            <a:endParaRPr lang="en-US"/>
          </a:p>
        </p:txBody>
      </p:sp>
    </p:spTree>
    <p:extLst>
      <p:ext uri="{BB962C8B-B14F-4D97-AF65-F5344CB8AC3E}">
        <p14:creationId xmlns:p14="http://schemas.microsoft.com/office/powerpoint/2010/main" val="53731897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en-US"/>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385C257D-A510-46C2-8CE1-DCF6B284A860}" type="datetimeFigureOut">
              <a:rPr lang="en-US" smtClean="0"/>
              <a:t>11/12/2019</a:t>
            </a:fld>
            <a:endParaRPr lang="en-US"/>
          </a:p>
        </p:txBody>
      </p:sp>
      <p:sp>
        <p:nvSpPr>
          <p:cNvPr id="6" name="Altbilgi Yer Tutucusu 5"/>
          <p:cNvSpPr>
            <a:spLocks noGrp="1"/>
          </p:cNvSpPr>
          <p:nvPr>
            <p:ph type="ftr" sz="quarter" idx="11"/>
          </p:nvPr>
        </p:nvSpPr>
        <p:spPr/>
        <p:txBody>
          <a:bodyPr/>
          <a:lstStyle/>
          <a:p>
            <a:endParaRPr lang="en-US"/>
          </a:p>
        </p:txBody>
      </p:sp>
      <p:sp>
        <p:nvSpPr>
          <p:cNvPr id="7" name="Slayt Numarası Yer Tutucusu 6"/>
          <p:cNvSpPr>
            <a:spLocks noGrp="1"/>
          </p:cNvSpPr>
          <p:nvPr>
            <p:ph type="sldNum" sz="quarter" idx="12"/>
          </p:nvPr>
        </p:nvSpPr>
        <p:spPr/>
        <p:txBody>
          <a:bodyPr/>
          <a:lstStyle/>
          <a:p>
            <a:fld id="{043A08F5-C0D8-43E2-B65D-6E6CAC085074}" type="slidenum">
              <a:rPr lang="en-US" smtClean="0"/>
              <a:t>‹#›</a:t>
            </a:fld>
            <a:endParaRPr lang="en-US"/>
          </a:p>
        </p:txBody>
      </p:sp>
    </p:spTree>
    <p:extLst>
      <p:ext uri="{BB962C8B-B14F-4D97-AF65-F5344CB8AC3E}">
        <p14:creationId xmlns:p14="http://schemas.microsoft.com/office/powerpoint/2010/main" val="36540880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en-US"/>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385C257D-A510-46C2-8CE1-DCF6B284A860}" type="datetimeFigureOut">
              <a:rPr lang="en-US" smtClean="0"/>
              <a:t>11/12/2019</a:t>
            </a:fld>
            <a:endParaRPr lang="en-US"/>
          </a:p>
        </p:txBody>
      </p:sp>
      <p:sp>
        <p:nvSpPr>
          <p:cNvPr id="6" name="Altbilgi Yer Tutucusu 5"/>
          <p:cNvSpPr>
            <a:spLocks noGrp="1"/>
          </p:cNvSpPr>
          <p:nvPr>
            <p:ph type="ftr" sz="quarter" idx="11"/>
          </p:nvPr>
        </p:nvSpPr>
        <p:spPr/>
        <p:txBody>
          <a:bodyPr/>
          <a:lstStyle/>
          <a:p>
            <a:endParaRPr lang="en-US"/>
          </a:p>
        </p:txBody>
      </p:sp>
      <p:sp>
        <p:nvSpPr>
          <p:cNvPr id="7" name="Slayt Numarası Yer Tutucusu 6"/>
          <p:cNvSpPr>
            <a:spLocks noGrp="1"/>
          </p:cNvSpPr>
          <p:nvPr>
            <p:ph type="sldNum" sz="quarter" idx="12"/>
          </p:nvPr>
        </p:nvSpPr>
        <p:spPr/>
        <p:txBody>
          <a:bodyPr/>
          <a:lstStyle/>
          <a:p>
            <a:fld id="{043A08F5-C0D8-43E2-B65D-6E6CAC085074}" type="slidenum">
              <a:rPr lang="en-US" smtClean="0"/>
              <a:t>‹#›</a:t>
            </a:fld>
            <a:endParaRPr lang="en-US"/>
          </a:p>
        </p:txBody>
      </p:sp>
    </p:spTree>
    <p:extLst>
      <p:ext uri="{BB962C8B-B14F-4D97-AF65-F5344CB8AC3E}">
        <p14:creationId xmlns:p14="http://schemas.microsoft.com/office/powerpoint/2010/main" val="152529780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en-US"/>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85C257D-A510-46C2-8CE1-DCF6B284A860}" type="datetimeFigureOut">
              <a:rPr lang="en-US" smtClean="0"/>
              <a:t>11/12/2019</a:t>
            </a:fld>
            <a:endParaRPr lang="en-US"/>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43A08F5-C0D8-43E2-B65D-6E6CAC085074}" type="slidenum">
              <a:rPr lang="en-US" smtClean="0"/>
              <a:t>‹#›</a:t>
            </a:fld>
            <a:endParaRPr lang="en-US"/>
          </a:p>
        </p:txBody>
      </p:sp>
    </p:spTree>
    <p:extLst>
      <p:ext uri="{BB962C8B-B14F-4D97-AF65-F5344CB8AC3E}">
        <p14:creationId xmlns:p14="http://schemas.microsoft.com/office/powerpoint/2010/main" val="222655628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8" Type="http://schemas.openxmlformats.org/officeDocument/2006/relationships/image" Target="../media/image1.jpeg"/><Relationship Id="rId3" Type="http://schemas.openxmlformats.org/officeDocument/2006/relationships/hyperlink" Target="http://tr.wikipedia.org/wiki/Frans%C4%B1z" TargetMode="External"/><Relationship Id="rId7" Type="http://schemas.openxmlformats.org/officeDocument/2006/relationships/hyperlink" Target="http://tr.wikipedia.org/wiki/D%C3%BCnya_Sava%C5%9Flar%C4%B1" TargetMode="External"/><Relationship Id="rId2" Type="http://schemas.openxmlformats.org/officeDocument/2006/relationships/hyperlink" Target="http://tr.wikipedia.org/wiki/Eski_Yunan" TargetMode="External"/><Relationship Id="rId1" Type="http://schemas.openxmlformats.org/officeDocument/2006/relationships/slideLayout" Target="../slideLayouts/slideLayout2.xml"/><Relationship Id="rId6" Type="http://schemas.openxmlformats.org/officeDocument/2006/relationships/hyperlink" Target="http://tr.wikipedia.org/wiki/1896" TargetMode="External"/><Relationship Id="rId5" Type="http://schemas.openxmlformats.org/officeDocument/2006/relationships/hyperlink" Target="http://tr.wikipedia.org/wiki/19._y%C3%BCzy%C4%B1l" TargetMode="External"/><Relationship Id="rId4" Type="http://schemas.openxmlformats.org/officeDocument/2006/relationships/hyperlink" Target="http://tr.wikipedia.org/wiki/Pierre_de_Coubertin" TargetMode="External"/></Relationships>
</file>

<file path=ppt/slides/_rels/slide3.xml.rels><?xml version="1.0" encoding="UTF-8" standalone="yes"?>
<Relationships xmlns="http://schemas.openxmlformats.org/package/2006/relationships"><Relationship Id="rId8" Type="http://schemas.openxmlformats.org/officeDocument/2006/relationships/hyperlink" Target="http://tr.wikipedia.org/wiki/Atina" TargetMode="External"/><Relationship Id="rId3" Type="http://schemas.openxmlformats.org/officeDocument/2006/relationships/hyperlink" Target="http://tr.wikipedia.org/wiki/Sorbonne_%C3%9Cniversitesi" TargetMode="External"/><Relationship Id="rId7" Type="http://schemas.openxmlformats.org/officeDocument/2006/relationships/hyperlink" Target="http://tr.wikipedia.org/wiki/Uluslararas%C4%B1_Olimpiyat_Komitesi" TargetMode="External"/><Relationship Id="rId2" Type="http://schemas.openxmlformats.org/officeDocument/2006/relationships/hyperlink" Target="http://tr.wikipedia.org/wiki/Paris" TargetMode="External"/><Relationship Id="rId1" Type="http://schemas.openxmlformats.org/officeDocument/2006/relationships/slideLayout" Target="../slideLayouts/slideLayout2.xml"/><Relationship Id="rId6" Type="http://schemas.openxmlformats.org/officeDocument/2006/relationships/hyperlink" Target="http://tr.wikipedia.org/wiki/Almanya" TargetMode="External"/><Relationship Id="rId5" Type="http://schemas.openxmlformats.org/officeDocument/2006/relationships/hyperlink" Target="http://tr.wikipedia.org/wiki/Fransa" TargetMode="External"/><Relationship Id="rId4" Type="http://schemas.openxmlformats.org/officeDocument/2006/relationships/hyperlink" Target="http://tr.wikipedia.org/wiki/Baron_Pierre_de_Coubertin" TargetMode="External"/><Relationship Id="rId9" Type="http://schemas.openxmlformats.org/officeDocument/2006/relationships/image" Target="../media/image2.jpeg"/></Relationships>
</file>

<file path=ppt/slides/_rels/slide4.xml.rels><?xml version="1.0" encoding="UTF-8" standalone="yes"?>
<Relationships xmlns="http://schemas.openxmlformats.org/package/2006/relationships"><Relationship Id="rId8" Type="http://schemas.openxmlformats.org/officeDocument/2006/relationships/image" Target="../media/image3.jpeg"/><Relationship Id="rId3" Type="http://schemas.openxmlformats.org/officeDocument/2006/relationships/hyperlink" Target="http://tr.wikipedia.org/wiki/Atina" TargetMode="External"/><Relationship Id="rId7" Type="http://schemas.openxmlformats.org/officeDocument/2006/relationships/hyperlink" Target="http://tr.wikipedia.org/wiki/Paris" TargetMode="External"/><Relationship Id="rId2" Type="http://schemas.openxmlformats.org/officeDocument/2006/relationships/hyperlink" Target="http://tr.wikipedia.org/wiki/Uluslararas%C4%B1_Olimpiyat_Komitesi" TargetMode="External"/><Relationship Id="rId1" Type="http://schemas.openxmlformats.org/officeDocument/2006/relationships/slideLayout" Target="../slideLayouts/slideLayout2.xml"/><Relationship Id="rId6" Type="http://schemas.openxmlformats.org/officeDocument/2006/relationships/hyperlink" Target="http://tr.wikipedia.org/wiki/1900_Yaz_Olimpiyatlar%C4%B1" TargetMode="External"/><Relationship Id="rId5" Type="http://schemas.openxmlformats.org/officeDocument/2006/relationships/hyperlink" Target="http://tr.wikipedia.org/w/index.php?title=George_Averoff&amp;action=edit&amp;redlink=1" TargetMode="External"/><Relationship Id="rId4" Type="http://schemas.openxmlformats.org/officeDocument/2006/relationships/hyperlink" Target="http://tr.wikipedia.org/w/index.php?title=Konstantinos_Zappas&amp;action=edit&amp;redlink=1" TargetMode="External"/></Relationships>
</file>

<file path=ppt/slides/_rels/slide5.xml.rels><?xml version="1.0" encoding="UTF-8" standalone="yes"?>
<Relationships xmlns="http://schemas.openxmlformats.org/package/2006/relationships"><Relationship Id="rId8" Type="http://schemas.openxmlformats.org/officeDocument/2006/relationships/hyperlink" Target="http://tr.wikipedia.org/wiki/Chamonix-Mont-Blanc" TargetMode="External"/><Relationship Id="rId3" Type="http://schemas.openxmlformats.org/officeDocument/2006/relationships/hyperlink" Target="http://tr.wikipedia.org/wiki/1908_Yaz_Olimpiyatlar%C4%B1" TargetMode="External"/><Relationship Id="rId7" Type="http://schemas.openxmlformats.org/officeDocument/2006/relationships/hyperlink" Target="http://tr.wikipedia.org/wiki/Fransa" TargetMode="External"/><Relationship Id="rId2" Type="http://schemas.openxmlformats.org/officeDocument/2006/relationships/hyperlink" Target="http://tr.wikipedia.org/wiki/Artistik_buz_pateni" TargetMode="External"/><Relationship Id="rId1" Type="http://schemas.openxmlformats.org/officeDocument/2006/relationships/slideLayout" Target="../slideLayouts/slideLayout2.xml"/><Relationship Id="rId6" Type="http://schemas.openxmlformats.org/officeDocument/2006/relationships/hyperlink" Target="http://tr.wikipedia.org/wiki/Lozan" TargetMode="External"/><Relationship Id="rId11" Type="http://schemas.openxmlformats.org/officeDocument/2006/relationships/hyperlink" Target="http://tr.wikipedia.org/wiki/1994_K%C4%B1%C5%9F_Olimpiyatlar%C4%B1" TargetMode="External"/><Relationship Id="rId5" Type="http://schemas.openxmlformats.org/officeDocument/2006/relationships/hyperlink" Target="http://tr.wikipedia.org/wiki/Buz_hokeyi" TargetMode="External"/><Relationship Id="rId10" Type="http://schemas.openxmlformats.org/officeDocument/2006/relationships/hyperlink" Target="http://tr.wikipedia.org/wiki/1992_K%C4%B1%C5%9F_Olimpiyatlar%C4%B1" TargetMode="External"/><Relationship Id="rId4" Type="http://schemas.openxmlformats.org/officeDocument/2006/relationships/hyperlink" Target="http://tr.wikipedia.org/wiki/1920_Yaz_Olimpiyatlar%C4%B1" TargetMode="External"/><Relationship Id="rId9" Type="http://schemas.openxmlformats.org/officeDocument/2006/relationships/hyperlink" Target="http://tr.wikipedia.org/wiki/1924_K%C4%B1%C5%9F_Olimpiyatlar%C4%B1" TargetMode="External"/></Relationships>
</file>

<file path=ppt/slides/_rels/slide6.xml.rels><?xml version="1.0" encoding="UTF-8" standalone="yes"?>
<Relationships xmlns="http://schemas.openxmlformats.org/package/2006/relationships"><Relationship Id="rId3" Type="http://schemas.openxmlformats.org/officeDocument/2006/relationships/hyperlink" Target="http://tr.wikipedia.org/wiki/II._D%C3%BCnya_Sava%C5%9F%C4%B1" TargetMode="External"/><Relationship Id="rId7" Type="http://schemas.openxmlformats.org/officeDocument/2006/relationships/hyperlink" Target="http://tr.wikipedia.org/wiki/Uluslararas%C4%B1_Paralimpik_Komitesi" TargetMode="External"/><Relationship Id="rId2" Type="http://schemas.openxmlformats.org/officeDocument/2006/relationships/hyperlink" Target="http://tr.wikipedia.org/w/index.php?title=Ludwig_Guttmann&amp;action=edit&amp;redlink=1" TargetMode="External"/><Relationship Id="rId1" Type="http://schemas.openxmlformats.org/officeDocument/2006/relationships/slideLayout" Target="../slideLayouts/slideLayout2.xml"/><Relationship Id="rId6" Type="http://schemas.openxmlformats.org/officeDocument/2006/relationships/hyperlink" Target="http://tr.wikipedia.org/wiki/Roma" TargetMode="External"/><Relationship Id="rId5" Type="http://schemas.openxmlformats.org/officeDocument/2006/relationships/hyperlink" Target="http://tr.wikipedia.org/wiki/1960_Yaz_Olimpiyatlar%C4%B1" TargetMode="External"/><Relationship Id="rId4" Type="http://schemas.openxmlformats.org/officeDocument/2006/relationships/hyperlink" Target="http://tr.wikipedia.org/wiki/1948_Yaz_Olimpiyatlar%C4%B1" TargetMode="External"/></Relationships>
</file>

<file path=ppt/slides/_rels/slide7.xml.rels><?xml version="1.0" encoding="UTF-8" standalone="yes"?>
<Relationships xmlns="http://schemas.openxmlformats.org/package/2006/relationships"><Relationship Id="rId3" Type="http://schemas.openxmlformats.org/officeDocument/2006/relationships/hyperlink" Target="http://tr.wikipedia.org/wiki/1984_Yaz_Olimpiyatlar%C4%B1" TargetMode="External"/><Relationship Id="rId2" Type="http://schemas.openxmlformats.org/officeDocument/2006/relationships/hyperlink" Target="http://tr.wikipedia.org/wiki/Afrika"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8" Type="http://schemas.openxmlformats.org/officeDocument/2006/relationships/hyperlink" Target="http://tr.wikipedia.org/wiki/So%C4%9Fuk_Sava%C5%9F" TargetMode="External"/><Relationship Id="rId3" Type="http://schemas.openxmlformats.org/officeDocument/2006/relationships/hyperlink" Target="http://tr.wikipedia.org/wiki/1936_Yaz_Olimpiyatlar%C4%B1" TargetMode="External"/><Relationship Id="rId7" Type="http://schemas.openxmlformats.org/officeDocument/2006/relationships/hyperlink" Target="http://tr.wikipedia.org/wiki/Avrupa_Yay%C4%B1n_Birli%C4%9Fi" TargetMode="External"/><Relationship Id="rId2" Type="http://schemas.openxmlformats.org/officeDocument/2006/relationships/hyperlink" Target="http://tr.wikipedia.org/wiki/Berlin" TargetMode="External"/><Relationship Id="rId1" Type="http://schemas.openxmlformats.org/officeDocument/2006/relationships/slideLayout" Target="../slideLayouts/slideLayout2.xml"/><Relationship Id="rId6" Type="http://schemas.openxmlformats.org/officeDocument/2006/relationships/hyperlink" Target="http://tr.wikipedia.org/wiki/CBS_(TV_kanal%C4%B1)" TargetMode="External"/><Relationship Id="rId5" Type="http://schemas.openxmlformats.org/officeDocument/2006/relationships/hyperlink" Target="http://tr.wikipedia.org/wiki/1960_K%C4%B1%C5%9F_Olimpiyatlar%C4%B1" TargetMode="External"/><Relationship Id="rId10" Type="http://schemas.openxmlformats.org/officeDocument/2006/relationships/image" Target="../media/image4.jpeg"/><Relationship Id="rId4" Type="http://schemas.openxmlformats.org/officeDocument/2006/relationships/hyperlink" Target="http://tr.wikipedia.org/wiki/1956_K%C4%B1%C5%9F_Olimpiyatlar%C4%B1" TargetMode="External"/><Relationship Id="rId9" Type="http://schemas.openxmlformats.org/officeDocument/2006/relationships/hyperlink" Target="http://tr.wikipedia.org/wiki/1988_Yaz_Olimpiyatlar%C4%B1"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dirty="0" smtClean="0"/>
              <a:t>Modern Olimpiyatlar</a:t>
            </a:r>
            <a:endParaRPr lang="en-US" dirty="0"/>
          </a:p>
        </p:txBody>
      </p:sp>
      <p:sp>
        <p:nvSpPr>
          <p:cNvPr id="3" name="Alt Başlık 2"/>
          <p:cNvSpPr>
            <a:spLocks noGrp="1"/>
          </p:cNvSpPr>
          <p:nvPr>
            <p:ph type="subTitle" idx="1"/>
          </p:nvPr>
        </p:nvSpPr>
        <p:spPr/>
        <p:txBody>
          <a:bodyPr/>
          <a:lstStyle/>
          <a:p>
            <a:r>
              <a:rPr lang="tr-TR" dirty="0" smtClean="0"/>
              <a:t>Dr. Burcu Ertaş Dölek</a:t>
            </a:r>
            <a:endParaRPr lang="en-US" dirty="0"/>
          </a:p>
        </p:txBody>
      </p:sp>
    </p:spTree>
    <p:extLst>
      <p:ext uri="{BB962C8B-B14F-4D97-AF65-F5344CB8AC3E}">
        <p14:creationId xmlns:p14="http://schemas.microsoft.com/office/powerpoint/2010/main" val="117447336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Modern Olimpiyatlar</a:t>
            </a:r>
            <a:endParaRPr lang="tr-TR" dirty="0"/>
          </a:p>
        </p:txBody>
      </p:sp>
      <p:sp>
        <p:nvSpPr>
          <p:cNvPr id="3" name="2 İçerik Yer Tutucusu"/>
          <p:cNvSpPr>
            <a:spLocks noGrp="1"/>
          </p:cNvSpPr>
          <p:nvPr>
            <p:ph idx="1"/>
          </p:nvPr>
        </p:nvSpPr>
        <p:spPr>
          <a:xfrm>
            <a:off x="1981200" y="1628801"/>
            <a:ext cx="5194920" cy="4497363"/>
          </a:xfrm>
        </p:spPr>
        <p:txBody>
          <a:bodyPr>
            <a:normAutofit fontScale="77500" lnSpcReduction="20000"/>
          </a:bodyPr>
          <a:lstStyle/>
          <a:p>
            <a:pPr>
              <a:buNone/>
            </a:pPr>
            <a:r>
              <a:rPr lang="tr-TR" dirty="0" smtClean="0">
                <a:latin typeface="+mj-lt"/>
              </a:rPr>
              <a:t>		(Antik Olimpiyatlar)</a:t>
            </a:r>
          </a:p>
          <a:p>
            <a:pPr>
              <a:buNone/>
            </a:pPr>
            <a:r>
              <a:rPr lang="tr-TR" dirty="0" smtClean="0">
                <a:latin typeface="+mj-lt"/>
              </a:rPr>
              <a:t>		Olimpiyat Oyunları, dört yılda bir yapılan geniş kapsamlı bir spor organizasyonudur. Dünya çapında sporcu, gazeteci, televizyoncu, spor adamı ve seyircilerin katılımı ile gerçekleştirilen olimpiyatlar insanlar ve ülkeler arası barışın sağlanabilmesini amaçlamaktadır.</a:t>
            </a:r>
          </a:p>
          <a:p>
            <a:pPr>
              <a:buNone/>
            </a:pPr>
            <a:r>
              <a:rPr lang="tr-TR" dirty="0" smtClean="0">
                <a:latin typeface="+mj-lt"/>
              </a:rPr>
              <a:t>		Antik şekli </a:t>
            </a:r>
            <a:r>
              <a:rPr lang="tr-TR" dirty="0" smtClean="0">
                <a:latin typeface="+mj-lt"/>
                <a:hlinkClick r:id="rId2" tooltip="Eski Yunan"/>
              </a:rPr>
              <a:t>Eski Yunan</a:t>
            </a:r>
            <a:r>
              <a:rPr lang="tr-TR" dirty="0" smtClean="0">
                <a:latin typeface="+mj-lt"/>
              </a:rPr>
              <a:t>'da yapılan oyunlar </a:t>
            </a:r>
            <a:r>
              <a:rPr lang="tr-TR" dirty="0" smtClean="0">
                <a:latin typeface="+mj-lt"/>
                <a:hlinkClick r:id="rId3" tooltip="Fransız"/>
              </a:rPr>
              <a:t>Fransız</a:t>
            </a:r>
            <a:r>
              <a:rPr lang="tr-TR" dirty="0" smtClean="0">
                <a:latin typeface="+mj-lt"/>
              </a:rPr>
              <a:t> soylusu </a:t>
            </a:r>
            <a:r>
              <a:rPr lang="tr-TR" dirty="0" err="1" smtClean="0">
                <a:latin typeface="+mj-lt"/>
                <a:hlinkClick r:id="rId4" tooltip="Pierre de Coubertin"/>
              </a:rPr>
              <a:t>Pierre</a:t>
            </a:r>
            <a:r>
              <a:rPr lang="tr-TR" dirty="0" smtClean="0">
                <a:latin typeface="+mj-lt"/>
                <a:hlinkClick r:id="rId4" tooltip="Pierre de Coubertin"/>
              </a:rPr>
              <a:t> de </a:t>
            </a:r>
            <a:r>
              <a:rPr lang="tr-TR" dirty="0" err="1" smtClean="0">
                <a:latin typeface="+mj-lt"/>
                <a:hlinkClick r:id="rId4" tooltip="Pierre de Coubertin"/>
              </a:rPr>
              <a:t>Frédy</a:t>
            </a:r>
            <a:r>
              <a:rPr lang="tr-TR" dirty="0" smtClean="0">
                <a:latin typeface="+mj-lt"/>
                <a:hlinkClick r:id="rId4" tooltip="Pierre de Coubertin"/>
              </a:rPr>
              <a:t>, Baron de </a:t>
            </a:r>
            <a:r>
              <a:rPr lang="tr-TR" dirty="0" err="1" smtClean="0">
                <a:latin typeface="+mj-lt"/>
                <a:hlinkClick r:id="rId4" tooltip="Pierre de Coubertin"/>
              </a:rPr>
              <a:t>Coubertin</a:t>
            </a:r>
            <a:r>
              <a:rPr lang="tr-TR" dirty="0" smtClean="0">
                <a:latin typeface="+mj-lt"/>
              </a:rPr>
              <a:t> tarafından </a:t>
            </a:r>
            <a:r>
              <a:rPr lang="tr-TR" dirty="0" smtClean="0">
                <a:latin typeface="+mj-lt"/>
                <a:hlinkClick r:id="rId5" tooltip="19. yüzyıl"/>
              </a:rPr>
              <a:t>19. yüzyıl</a:t>
            </a:r>
            <a:r>
              <a:rPr lang="tr-TR" dirty="0" smtClean="0">
                <a:latin typeface="+mj-lt"/>
              </a:rPr>
              <a:t>'ın sonlarında modernize edilmiştir.</a:t>
            </a:r>
          </a:p>
          <a:p>
            <a:pPr>
              <a:buNone/>
            </a:pPr>
            <a:r>
              <a:rPr lang="tr-TR" dirty="0" smtClean="0">
                <a:latin typeface="+mj-lt"/>
              </a:rPr>
              <a:t>		Olimpiyat Oyunları</a:t>
            </a:r>
            <a:r>
              <a:rPr lang="tr-TR" dirty="0" smtClean="0">
                <a:latin typeface="+mj-lt"/>
                <a:hlinkClick r:id="rId6" tooltip="1896"/>
              </a:rPr>
              <a:t>1896</a:t>
            </a:r>
            <a:r>
              <a:rPr lang="tr-TR" dirty="0" smtClean="0">
                <a:latin typeface="+mj-lt"/>
              </a:rPr>
              <a:t>'dan beri </a:t>
            </a:r>
            <a:r>
              <a:rPr lang="tr-TR" dirty="0" smtClean="0">
                <a:latin typeface="+mj-lt"/>
                <a:hlinkClick r:id="rId7" tooltip="Dünya Savaşları"/>
              </a:rPr>
              <a:t>Dünya Savaşları</a:t>
            </a:r>
            <a:r>
              <a:rPr lang="tr-TR" dirty="0" smtClean="0">
                <a:latin typeface="+mj-lt"/>
              </a:rPr>
              <a:t> istisnaları hariç her dört yılda bir yapılmaktadır. </a:t>
            </a:r>
          </a:p>
          <a:p>
            <a:endParaRPr lang="tr-TR" dirty="0"/>
          </a:p>
        </p:txBody>
      </p:sp>
      <p:pic>
        <p:nvPicPr>
          <p:cNvPr id="17410" name="Picture 2" descr="http://www.sportsfeatures.com/PressPoint/images/img1_51593.JPG"/>
          <p:cNvPicPr>
            <a:picLocks noChangeAspect="1" noChangeArrowheads="1"/>
          </p:cNvPicPr>
          <p:nvPr/>
        </p:nvPicPr>
        <p:blipFill>
          <a:blip r:embed="rId8" cstate="print"/>
          <a:srcRect/>
          <a:stretch>
            <a:fillRect/>
          </a:stretch>
        </p:blipFill>
        <p:spPr bwMode="auto">
          <a:xfrm>
            <a:off x="7896200" y="2132856"/>
            <a:ext cx="2267744" cy="3185034"/>
          </a:xfrm>
          <a:prstGeom prst="rect">
            <a:avLst/>
          </a:prstGeom>
          <a:noFill/>
        </p:spPr>
      </p:pic>
    </p:spTree>
    <p:extLst>
      <p:ext uri="{BB962C8B-B14F-4D97-AF65-F5344CB8AC3E}">
        <p14:creationId xmlns:p14="http://schemas.microsoft.com/office/powerpoint/2010/main" val="312007870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991544" y="2060849"/>
            <a:ext cx="8229600" cy="4209331"/>
          </a:xfrm>
        </p:spPr>
        <p:txBody>
          <a:bodyPr>
            <a:normAutofit fontScale="92500" lnSpcReduction="20000"/>
          </a:bodyPr>
          <a:lstStyle/>
          <a:p>
            <a:pPr>
              <a:buNone/>
            </a:pPr>
            <a:r>
              <a:rPr lang="tr-TR" dirty="0" smtClean="0"/>
              <a:t>		1892'de </a:t>
            </a:r>
            <a:r>
              <a:rPr lang="tr-TR" dirty="0" smtClean="0">
                <a:hlinkClick r:id="rId2" tooltip="Paris"/>
              </a:rPr>
              <a:t>Paris</a:t>
            </a:r>
            <a:r>
              <a:rPr lang="tr-TR" dirty="0" smtClean="0"/>
              <a:t> </a:t>
            </a:r>
            <a:r>
              <a:rPr lang="tr-TR" dirty="0" err="1" smtClean="0">
                <a:hlinkClick r:id="rId3" tooltip="Sorbonne Üniversitesi"/>
              </a:rPr>
              <a:t>Sorbonne</a:t>
            </a:r>
            <a:r>
              <a:rPr lang="tr-TR" dirty="0" smtClean="0">
                <a:hlinkClick r:id="rId3" tooltip="Sorbonne Üniversitesi"/>
              </a:rPr>
              <a:t> Üniversitesi</a:t>
            </a:r>
            <a:r>
              <a:rPr lang="tr-TR" dirty="0" smtClean="0"/>
              <a:t>'ndeki bir konuşması sırasında Fransız </a:t>
            </a:r>
            <a:r>
              <a:rPr lang="tr-TR" dirty="0" smtClean="0">
                <a:hlinkClick r:id="rId4" tooltip="Baron Pierre de Coubertin"/>
              </a:rPr>
              <a:t>Baron </a:t>
            </a:r>
            <a:r>
              <a:rPr lang="tr-TR" dirty="0" err="1" smtClean="0">
                <a:hlinkClick r:id="rId4" tooltip="Baron Pierre de Coubertin"/>
              </a:rPr>
              <a:t>Pierre</a:t>
            </a:r>
            <a:r>
              <a:rPr lang="tr-TR" dirty="0" smtClean="0">
                <a:hlinkClick r:id="rId4" tooltip="Baron Pierre de Coubertin"/>
              </a:rPr>
              <a:t> de </a:t>
            </a:r>
            <a:r>
              <a:rPr lang="tr-TR" dirty="0" err="1" smtClean="0">
                <a:hlinkClick r:id="rId4" tooltip="Baron Pierre de Coubertin"/>
              </a:rPr>
              <a:t>Coubertin</a:t>
            </a:r>
            <a:r>
              <a:rPr lang="tr-TR" dirty="0" smtClean="0"/>
              <a:t> uluslararası spor organizasyonu fikrini öne sürdü. </a:t>
            </a:r>
            <a:r>
              <a:rPr lang="tr-TR" dirty="0" err="1" smtClean="0"/>
              <a:t>Coubertin</a:t>
            </a:r>
            <a:r>
              <a:rPr lang="tr-TR" dirty="0" smtClean="0"/>
              <a:t>, 1870-71 yıllarındaki </a:t>
            </a:r>
            <a:r>
              <a:rPr lang="tr-TR" dirty="0" smtClean="0">
                <a:hlinkClick r:id="rId5" tooltip="Fransa"/>
              </a:rPr>
              <a:t>Fransa</a:t>
            </a:r>
            <a:r>
              <a:rPr lang="tr-TR" dirty="0" smtClean="0"/>
              <a:t>-</a:t>
            </a:r>
            <a:r>
              <a:rPr lang="tr-TR" dirty="0" smtClean="0">
                <a:hlinkClick r:id="rId6" tooltip="Almanya"/>
              </a:rPr>
              <a:t>Almanya</a:t>
            </a:r>
            <a:r>
              <a:rPr lang="tr-TR" dirty="0" smtClean="0"/>
              <a:t> savaşında Fransa'nın yenilgi nedenini ülkede fiziksel eğitimin verilememesi olarak görüyordu. Spor eğitimini ve spor kurumlarını güçlendirerek ülkede sporu yaygınlaştırmak ve spordaki rekabetin gerçek savaşları önleyebileceğini savunuyordu. 23 Haziran 1894'te </a:t>
            </a:r>
            <a:r>
              <a:rPr lang="tr-TR" dirty="0" err="1" smtClean="0"/>
              <a:t>Coubertin</a:t>
            </a:r>
            <a:r>
              <a:rPr lang="tr-TR" dirty="0" smtClean="0"/>
              <a:t> önderliğinde </a:t>
            </a:r>
            <a:r>
              <a:rPr lang="tr-TR" dirty="0" smtClean="0">
                <a:hlinkClick r:id="rId7" tooltip="Uluslararası Olimpiyat Komitesi"/>
              </a:rPr>
              <a:t>Uluslararası Olimpiyat Komitesi</a:t>
            </a:r>
            <a:r>
              <a:rPr lang="tr-TR" dirty="0" smtClean="0"/>
              <a:t> 13 ülke ve 79 temsilci ile ilk kez toplandı ve Olimpiyat Oyunlarının yeniden düzenlenmesine ve ilk olimpiyatların 1896'da </a:t>
            </a:r>
            <a:r>
              <a:rPr lang="tr-TR" dirty="0" smtClean="0">
                <a:hlinkClick r:id="rId8" tooltip="Atina"/>
              </a:rPr>
              <a:t>Atina</a:t>
            </a:r>
            <a:r>
              <a:rPr lang="tr-TR" dirty="0" smtClean="0"/>
              <a:t>'da düzenlenmesine karar verdi.</a:t>
            </a:r>
            <a:endParaRPr lang="tr-TR" dirty="0"/>
          </a:p>
        </p:txBody>
      </p:sp>
      <p:pic>
        <p:nvPicPr>
          <p:cNvPr id="16386" name="Picture 2" descr="http://www.topnews.in/sports/files/IOC-7.jpg"/>
          <p:cNvPicPr>
            <a:picLocks noChangeAspect="1" noChangeArrowheads="1"/>
          </p:cNvPicPr>
          <p:nvPr/>
        </p:nvPicPr>
        <p:blipFill>
          <a:blip r:embed="rId9" cstate="print"/>
          <a:srcRect/>
          <a:stretch>
            <a:fillRect/>
          </a:stretch>
        </p:blipFill>
        <p:spPr bwMode="auto">
          <a:xfrm>
            <a:off x="5375920" y="476672"/>
            <a:ext cx="1944216" cy="1633142"/>
          </a:xfrm>
          <a:prstGeom prst="rect">
            <a:avLst/>
          </a:prstGeom>
          <a:noFill/>
        </p:spPr>
      </p:pic>
    </p:spTree>
    <p:extLst>
      <p:ext uri="{BB962C8B-B14F-4D97-AF65-F5344CB8AC3E}">
        <p14:creationId xmlns:p14="http://schemas.microsoft.com/office/powerpoint/2010/main" val="175878509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6409184" y="836712"/>
            <a:ext cx="4258816" cy="1156990"/>
          </a:xfrm>
        </p:spPr>
        <p:txBody>
          <a:bodyPr/>
          <a:lstStyle/>
          <a:p>
            <a:r>
              <a:rPr lang="tr-TR" dirty="0" smtClean="0"/>
              <a:t>1896 ATİNA</a:t>
            </a:r>
            <a:endParaRPr lang="tr-TR" dirty="0"/>
          </a:p>
        </p:txBody>
      </p:sp>
      <p:sp>
        <p:nvSpPr>
          <p:cNvPr id="3" name="2 İçerik Yer Tutucusu"/>
          <p:cNvSpPr>
            <a:spLocks noGrp="1"/>
          </p:cNvSpPr>
          <p:nvPr>
            <p:ph idx="1"/>
          </p:nvPr>
        </p:nvSpPr>
        <p:spPr>
          <a:xfrm>
            <a:off x="1775520" y="2492897"/>
            <a:ext cx="8435280" cy="3633267"/>
          </a:xfrm>
        </p:spPr>
        <p:txBody>
          <a:bodyPr>
            <a:noAutofit/>
          </a:bodyPr>
          <a:lstStyle/>
          <a:p>
            <a:pPr>
              <a:buNone/>
            </a:pPr>
            <a:r>
              <a:rPr lang="tr-TR" sz="2000" dirty="0"/>
              <a:t>		İlk modern olimpiyatlar </a:t>
            </a:r>
            <a:r>
              <a:rPr lang="tr-TR" sz="2000" dirty="0">
                <a:hlinkClick r:id="rId2" tooltip="Uluslararası Olimpiyat Komitesi"/>
              </a:rPr>
              <a:t>Uluslararası Olimpiyat Komitesi</a:t>
            </a:r>
            <a:r>
              <a:rPr lang="tr-TR" sz="2000" dirty="0"/>
              <a:t> himayesinde </a:t>
            </a:r>
            <a:r>
              <a:rPr lang="tr-TR" sz="2000" dirty="0">
                <a:hlinkClick r:id="rId3" tooltip="Atina"/>
              </a:rPr>
              <a:t>Atina</a:t>
            </a:r>
            <a:r>
              <a:rPr lang="tr-TR" sz="2000" dirty="0"/>
              <a:t>'da 1896'da gerçekleştirildi. Bu olimpiyatlara 14 ülkeden 241 sporcu katıldı ve 43 yarışta mücadele ettiler. Yunan hükümeti oyunların gerçekleşebilmesi için </a:t>
            </a:r>
            <a:r>
              <a:rPr lang="tr-TR" sz="2000" dirty="0" err="1"/>
              <a:t>Zappas</a:t>
            </a:r>
            <a:r>
              <a:rPr lang="tr-TR" sz="2000" dirty="0"/>
              <a:t> ve kuzeni </a:t>
            </a:r>
            <a:r>
              <a:rPr lang="tr-TR" sz="2000" dirty="0" err="1">
                <a:hlinkClick r:id="rId4" tooltip="Konstantinos Zappas (sayfa mevcut değil)"/>
              </a:rPr>
              <a:t>Konstantinos</a:t>
            </a:r>
            <a:r>
              <a:rPr lang="tr-TR" sz="2000" dirty="0">
                <a:hlinkClick r:id="rId4" tooltip="Konstantinos Zappas (sayfa mevcut değil)"/>
              </a:rPr>
              <a:t> </a:t>
            </a:r>
            <a:r>
              <a:rPr lang="tr-TR" sz="2000" dirty="0" err="1">
                <a:hlinkClick r:id="rId4" tooltip="Konstantinos Zappas (sayfa mevcut değil)"/>
              </a:rPr>
              <a:t>Zappas</a:t>
            </a:r>
            <a:r>
              <a:rPr lang="tr-TR" sz="2000" dirty="0" err="1"/>
              <a:t>'a</a:t>
            </a:r>
            <a:r>
              <a:rPr lang="tr-TR" sz="2000" dirty="0"/>
              <a:t> güveniyordu ve bu güveni olimpiyat oyunlarını finanse ederek kullandılar. İş adamı </a:t>
            </a:r>
            <a:r>
              <a:rPr lang="tr-TR" sz="2000" dirty="0">
                <a:hlinkClick r:id="rId5" tooltip="George Averoff (sayfa mevcut değil)"/>
              </a:rPr>
              <a:t>George </a:t>
            </a:r>
            <a:r>
              <a:rPr lang="tr-TR" sz="2000" dirty="0" err="1">
                <a:hlinkClick r:id="rId5" tooltip="George Averoff (sayfa mevcut değil)"/>
              </a:rPr>
              <a:t>Averoff</a:t>
            </a:r>
            <a:r>
              <a:rPr lang="tr-TR" sz="2000" dirty="0"/>
              <a:t> da </a:t>
            </a:r>
            <a:r>
              <a:rPr lang="tr-TR" sz="2000" dirty="0" err="1"/>
              <a:t>Panathinaiko</a:t>
            </a:r>
            <a:r>
              <a:rPr lang="tr-TR" sz="2000" dirty="0"/>
              <a:t> Stadyumu restorasyonu masraflarını üstlendi. Yunan hükümeti ise biletler ve hatıra pulları satışından gelir elde etmiştir.</a:t>
            </a:r>
          </a:p>
          <a:p>
            <a:pPr>
              <a:buNone/>
            </a:pPr>
            <a:r>
              <a:rPr lang="tr-TR" sz="2000" dirty="0"/>
              <a:t>		Yunan halkı ve hükümeti olimpiyatların gerçekleşmesinden memnundular ve Olimpiyat oyunlarının kalıcı olarak Atina'da gerçekleşmesi görüşü birçok sporcu tarafından paylaşıldı. Uluslararası Olimpiyat Komitesi ise bu isteği kabul etmedi ve organizasyonun uluslararası bir bir kimlik kazanması amacıyla </a:t>
            </a:r>
            <a:r>
              <a:rPr lang="tr-TR" sz="2000" dirty="0">
                <a:hlinkClick r:id="rId6" tooltip="1900 Yaz Olimpiyatları"/>
              </a:rPr>
              <a:t>ikinci olimpiyatların</a:t>
            </a:r>
            <a:r>
              <a:rPr lang="tr-TR" sz="2000" dirty="0"/>
              <a:t> </a:t>
            </a:r>
            <a:r>
              <a:rPr lang="tr-TR" sz="2000" dirty="0">
                <a:hlinkClick r:id="rId7" tooltip="Paris"/>
              </a:rPr>
              <a:t>Paris</a:t>
            </a:r>
            <a:r>
              <a:rPr lang="tr-TR" sz="2000" dirty="0"/>
              <a:t>'te düzenlenmesine karar verdi. (Değişiklikler)</a:t>
            </a:r>
          </a:p>
        </p:txBody>
      </p:sp>
      <p:pic>
        <p:nvPicPr>
          <p:cNvPr id="15362" name="Picture 2" descr="http://t1.gstatic.com/images?q=tbn:ANd9GcTXNOj3naBJqFHiiVKJ8PXFGk2BBAG4XbDUM-LrER8axPA_EssY"/>
          <p:cNvPicPr>
            <a:picLocks noChangeAspect="1" noChangeArrowheads="1"/>
          </p:cNvPicPr>
          <p:nvPr/>
        </p:nvPicPr>
        <p:blipFill>
          <a:blip r:embed="rId8" cstate="print"/>
          <a:srcRect/>
          <a:stretch>
            <a:fillRect/>
          </a:stretch>
        </p:blipFill>
        <p:spPr bwMode="auto">
          <a:xfrm>
            <a:off x="1775520" y="404665"/>
            <a:ext cx="5238750" cy="1809751"/>
          </a:xfrm>
          <a:prstGeom prst="rect">
            <a:avLst/>
          </a:prstGeom>
          <a:noFill/>
        </p:spPr>
      </p:pic>
    </p:spTree>
    <p:extLst>
      <p:ext uri="{BB962C8B-B14F-4D97-AF65-F5344CB8AC3E}">
        <p14:creationId xmlns:p14="http://schemas.microsoft.com/office/powerpoint/2010/main" val="342795070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Kış Oyunları</a:t>
            </a:r>
            <a:endParaRPr lang="tr-TR" dirty="0"/>
          </a:p>
        </p:txBody>
      </p:sp>
      <p:sp>
        <p:nvSpPr>
          <p:cNvPr id="3" name="2 İçerik Yer Tutucusu"/>
          <p:cNvSpPr>
            <a:spLocks noGrp="1"/>
          </p:cNvSpPr>
          <p:nvPr>
            <p:ph idx="1"/>
          </p:nvPr>
        </p:nvSpPr>
        <p:spPr/>
        <p:txBody>
          <a:bodyPr>
            <a:normAutofit fontScale="92500" lnSpcReduction="20000"/>
          </a:bodyPr>
          <a:lstStyle/>
          <a:p>
            <a:pPr>
              <a:buNone/>
            </a:pPr>
            <a:r>
              <a:rPr lang="tr-TR" dirty="0" smtClean="0"/>
              <a:t>		Yaz Olimpiyatları'nda kar ve buz sporu yarışmaları düzenlemenin imkansız olması nedeniyle ve başarılı geçen Yaz Olimpiyatlarının ardından Kış Olimpiyatları da düzenlenmeye başladı. </a:t>
            </a:r>
            <a:r>
              <a:rPr lang="tr-TR" dirty="0" smtClean="0">
                <a:hlinkClick r:id="rId2" tooltip="Artistik buz pateni"/>
              </a:rPr>
              <a:t>Artistik buz pateni</a:t>
            </a:r>
            <a:r>
              <a:rPr lang="tr-TR" dirty="0" smtClean="0"/>
              <a:t> </a:t>
            </a:r>
            <a:r>
              <a:rPr lang="tr-TR" dirty="0" smtClean="0">
                <a:hlinkClick r:id="rId3" tooltip="1908 Yaz Olimpiyatları"/>
              </a:rPr>
              <a:t>1908</a:t>
            </a:r>
            <a:r>
              <a:rPr lang="tr-TR" dirty="0" smtClean="0"/>
              <a:t> ve </a:t>
            </a:r>
            <a:r>
              <a:rPr lang="tr-TR" dirty="0" smtClean="0">
                <a:hlinkClick r:id="rId4" tooltip="1920 Yaz Olimpiyatları"/>
              </a:rPr>
              <a:t>1920</a:t>
            </a:r>
            <a:r>
              <a:rPr lang="tr-TR" dirty="0" smtClean="0"/>
              <a:t>, </a:t>
            </a:r>
            <a:r>
              <a:rPr lang="tr-TR" dirty="0" smtClean="0">
                <a:hlinkClick r:id="rId5" tooltip="Buz hokeyi"/>
              </a:rPr>
              <a:t>Buz hokeyi</a:t>
            </a:r>
            <a:r>
              <a:rPr lang="tr-TR" dirty="0" smtClean="0"/>
              <a:t> </a:t>
            </a:r>
            <a:r>
              <a:rPr lang="tr-TR" dirty="0" smtClean="0">
                <a:hlinkClick r:id="rId4" tooltip="1920 Yaz Olimpiyatları"/>
              </a:rPr>
              <a:t>1920 Yaz Olimpiyatları</a:t>
            </a:r>
            <a:r>
              <a:rPr lang="tr-TR" dirty="0" smtClean="0"/>
              <a:t>'nda yer almıştı. Uluslararası Olimpiyat Komitesi diğer kış sporlarını da kapsayacak şekilde spor listesini genişletmek istiyordu. IOC tarafından 1921'de </a:t>
            </a:r>
            <a:r>
              <a:rPr lang="tr-TR" dirty="0" smtClean="0">
                <a:hlinkClick r:id="rId6" tooltip="Lozan"/>
              </a:rPr>
              <a:t>Lozan</a:t>
            </a:r>
            <a:r>
              <a:rPr lang="tr-TR" dirty="0" smtClean="0"/>
              <a:t>'da gerçekleştirilen Olimpiyat Kongresi'nde Yaz Olimpiyatlarının yanında Kış Olimpiyatlarının da düzenlenmesine karar verildi. 1924'te </a:t>
            </a:r>
            <a:r>
              <a:rPr lang="tr-TR" dirty="0" smtClean="0">
                <a:hlinkClick r:id="rId7" tooltip="Fransa"/>
              </a:rPr>
              <a:t>Fransa</a:t>
            </a:r>
            <a:r>
              <a:rPr lang="tr-TR" dirty="0" smtClean="0"/>
              <a:t>'nın </a:t>
            </a:r>
            <a:r>
              <a:rPr lang="tr-TR" dirty="0" err="1" smtClean="0">
                <a:hlinkClick r:id="rId8" tooltip="Chamonix-Mont-Blanc"/>
              </a:rPr>
              <a:t>Chamonix</a:t>
            </a:r>
            <a:r>
              <a:rPr lang="tr-TR" dirty="0" smtClean="0"/>
              <a:t> bölgesinde sadece kış sporlarını kapsayan 11 gün süren </a:t>
            </a:r>
            <a:r>
              <a:rPr lang="tr-TR" dirty="0" smtClean="0">
                <a:hlinkClick r:id="rId9" tooltip="1924 Kış Olimpiyatları"/>
              </a:rPr>
              <a:t>ilk Kış Olimpiyatları</a:t>
            </a:r>
            <a:r>
              <a:rPr lang="tr-TR" dirty="0" smtClean="0"/>
              <a:t> düzenlendi. </a:t>
            </a:r>
            <a:r>
              <a:rPr lang="tr-TR" dirty="0" smtClean="0">
                <a:hlinkClick r:id="rId10" tooltip="1992 Kış Olimpiyatları"/>
              </a:rPr>
              <a:t>1992 Kış Olimpiyatları</a:t>
            </a:r>
            <a:r>
              <a:rPr lang="tr-TR" dirty="0" smtClean="0"/>
              <a:t>'na kadar Yaz ve Kış Olimpiyatları aynı yıl içinde yapılıyordu. Yaz ve Kış Olimpiyatlarının iki yıl arayla yapılması amacıyla bir sonraki Kış Olimpiyatları </a:t>
            </a:r>
            <a:r>
              <a:rPr lang="tr-TR" dirty="0" smtClean="0">
                <a:hlinkClick r:id="rId11" tooltip="1994 Kış Olimpiyatları"/>
              </a:rPr>
              <a:t>1994</a:t>
            </a:r>
            <a:r>
              <a:rPr lang="tr-TR" dirty="0" smtClean="0"/>
              <a:t>'te düzenlendi ve günümüzde Yaz ve Kış Olimpiyatları 2 yıl farkla yapılmaktadır. Kış Olimpiyatları da Yaz Olimpiyatları gibi dört yılda bir yapılmaktadır.</a:t>
            </a:r>
            <a:endParaRPr lang="tr-TR" dirty="0"/>
          </a:p>
        </p:txBody>
      </p:sp>
    </p:spTree>
    <p:extLst>
      <p:ext uri="{BB962C8B-B14F-4D97-AF65-F5344CB8AC3E}">
        <p14:creationId xmlns:p14="http://schemas.microsoft.com/office/powerpoint/2010/main" val="222201691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err="1" smtClean="0"/>
              <a:t>Paralimpik</a:t>
            </a:r>
            <a:r>
              <a:rPr lang="tr-TR" dirty="0" smtClean="0"/>
              <a:t> Oyunları</a:t>
            </a:r>
            <a:endParaRPr lang="tr-TR" dirty="0"/>
          </a:p>
        </p:txBody>
      </p:sp>
      <p:sp>
        <p:nvSpPr>
          <p:cNvPr id="3" name="2 İçerik Yer Tutucusu"/>
          <p:cNvSpPr>
            <a:spLocks noGrp="1"/>
          </p:cNvSpPr>
          <p:nvPr>
            <p:ph idx="1"/>
          </p:nvPr>
        </p:nvSpPr>
        <p:spPr>
          <a:xfrm>
            <a:off x="1981200" y="1484785"/>
            <a:ext cx="8229600" cy="4641379"/>
          </a:xfrm>
        </p:spPr>
        <p:txBody>
          <a:bodyPr>
            <a:noAutofit/>
          </a:bodyPr>
          <a:lstStyle/>
          <a:p>
            <a:pPr>
              <a:buNone/>
            </a:pPr>
            <a:r>
              <a:rPr lang="tr-TR" sz="2500" dirty="0"/>
              <a:t>		1948'de </a:t>
            </a:r>
            <a:r>
              <a:rPr lang="tr-TR" sz="2500" dirty="0" err="1">
                <a:hlinkClick r:id="rId2" tooltip="Ludwig Guttmann (sayfa mevcut değil)"/>
              </a:rPr>
              <a:t>Ludwig</a:t>
            </a:r>
            <a:r>
              <a:rPr lang="tr-TR" sz="2500" dirty="0">
                <a:hlinkClick r:id="rId2" tooltip="Ludwig Guttmann (sayfa mevcut değil)"/>
              </a:rPr>
              <a:t> </a:t>
            </a:r>
            <a:r>
              <a:rPr lang="tr-TR" sz="2500" dirty="0" err="1">
                <a:hlinkClick r:id="rId2" tooltip="Ludwig Guttmann (sayfa mevcut değil)"/>
              </a:rPr>
              <a:t>Guttmann</a:t>
            </a:r>
            <a:r>
              <a:rPr lang="tr-TR" sz="2500" dirty="0"/>
              <a:t> </a:t>
            </a:r>
            <a:r>
              <a:rPr lang="tr-TR" sz="2500" dirty="0">
                <a:hlinkClick r:id="rId3" tooltip="II. Dünya Savaşı"/>
              </a:rPr>
              <a:t>II. Dünya Savaşı</a:t>
            </a:r>
            <a:r>
              <a:rPr lang="tr-TR" sz="2500" dirty="0"/>
              <a:t>'ndan dönen askerlerin rehabilitasyonu amacıyla </a:t>
            </a:r>
            <a:r>
              <a:rPr lang="tr-TR" sz="2500" dirty="0">
                <a:hlinkClick r:id="rId4" tooltip="1948 Yaz Olimpiyatları"/>
              </a:rPr>
              <a:t>1948 Yaz Olimpiyatları</a:t>
            </a:r>
            <a:r>
              <a:rPr lang="tr-TR" sz="2500" dirty="0"/>
              <a:t> ile aynı tarihlerde çeşitli hastaneler arasında çoklu spor etkinlikleri düzenledi. </a:t>
            </a:r>
            <a:r>
              <a:rPr lang="tr-TR" sz="2500" dirty="0" err="1"/>
              <a:t>Ludwig</a:t>
            </a:r>
            <a:r>
              <a:rPr lang="tr-TR" sz="2500" dirty="0"/>
              <a:t> </a:t>
            </a:r>
            <a:r>
              <a:rPr lang="tr-TR" sz="2500" dirty="0" err="1"/>
              <a:t>Guttmann'ın</a:t>
            </a:r>
            <a:r>
              <a:rPr lang="tr-TR" sz="2500" dirty="0"/>
              <a:t> yarışmaları her yıl düzenlenmeye başladı ve 12 yıl boyunca sportif etkinlikler rehabilitasyon amacıyla kullandı. </a:t>
            </a:r>
            <a:r>
              <a:rPr lang="tr-TR" sz="2500" dirty="0" err="1"/>
              <a:t>Guttmann'ın</a:t>
            </a:r>
            <a:r>
              <a:rPr lang="tr-TR" sz="2500" dirty="0"/>
              <a:t> çabasıyla, "Paralel Olimpiyatlar" olarak anılan </a:t>
            </a:r>
            <a:r>
              <a:rPr lang="tr-TR" sz="2500" dirty="0" err="1"/>
              <a:t>Paralimpik</a:t>
            </a:r>
            <a:r>
              <a:rPr lang="tr-TR" sz="2500" dirty="0"/>
              <a:t> Oyunlara </a:t>
            </a:r>
            <a:r>
              <a:rPr lang="tr-TR" sz="2500" dirty="0">
                <a:hlinkClick r:id="rId5" tooltip="1960 Yaz Olimpiyatları"/>
              </a:rPr>
              <a:t>1960 Yaz Olimpiyatları</a:t>
            </a:r>
            <a:r>
              <a:rPr lang="tr-TR" sz="2500" dirty="0"/>
              <a:t>'na (</a:t>
            </a:r>
            <a:r>
              <a:rPr lang="tr-TR" sz="2500" dirty="0">
                <a:hlinkClick r:id="rId6" tooltip="Roma"/>
              </a:rPr>
              <a:t>Roma</a:t>
            </a:r>
            <a:r>
              <a:rPr lang="tr-TR" sz="2500" dirty="0"/>
              <a:t>) 400 sporcu katıldı. Bu yıldan itibaren her olimpiyatlar sırasında </a:t>
            </a:r>
            <a:r>
              <a:rPr lang="tr-TR" sz="2500" dirty="0" err="1"/>
              <a:t>Paralimpik</a:t>
            </a:r>
            <a:r>
              <a:rPr lang="tr-TR" sz="2500" dirty="0"/>
              <a:t> Oyunları da düzenlenmeye başladı. 1982'de "Uluslararası Dünya Engelliler Spor Organizasyonları Koordinasyon Komitesi" (ICC) kuruldu ve beş yıl sonra bu komitenin yerini </a:t>
            </a:r>
            <a:r>
              <a:rPr lang="tr-TR" sz="2500" dirty="0">
                <a:hlinkClick r:id="rId7" tooltip="Uluslararası Paralimpik Komitesi"/>
              </a:rPr>
              <a:t>Uluslararası </a:t>
            </a:r>
            <a:r>
              <a:rPr lang="tr-TR" sz="2500" dirty="0" err="1">
                <a:hlinkClick r:id="rId7" tooltip="Uluslararası Paralimpik Komitesi"/>
              </a:rPr>
              <a:t>Paralimpik</a:t>
            </a:r>
            <a:r>
              <a:rPr lang="tr-TR" sz="2500" dirty="0">
                <a:hlinkClick r:id="rId7" tooltip="Uluslararası Paralimpik Komitesi"/>
              </a:rPr>
              <a:t> Komitesi</a:t>
            </a:r>
            <a:r>
              <a:rPr lang="tr-TR" sz="2500" dirty="0"/>
              <a:t> (IPC) aldı.</a:t>
            </a:r>
            <a:endParaRPr lang="tr-TR" sz="2500" dirty="0"/>
          </a:p>
        </p:txBody>
      </p:sp>
    </p:spTree>
    <p:extLst>
      <p:ext uri="{BB962C8B-B14F-4D97-AF65-F5344CB8AC3E}">
        <p14:creationId xmlns:p14="http://schemas.microsoft.com/office/powerpoint/2010/main" val="327790523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Olimpiyatların Maliyeti - Bütçe</a:t>
            </a:r>
            <a:endParaRPr lang="tr-TR" dirty="0"/>
          </a:p>
        </p:txBody>
      </p:sp>
      <p:sp>
        <p:nvSpPr>
          <p:cNvPr id="3" name="2 İçerik Yer Tutucusu"/>
          <p:cNvSpPr>
            <a:spLocks noGrp="1"/>
          </p:cNvSpPr>
          <p:nvPr>
            <p:ph idx="1"/>
          </p:nvPr>
        </p:nvSpPr>
        <p:spPr/>
        <p:txBody>
          <a:bodyPr>
            <a:normAutofit/>
          </a:bodyPr>
          <a:lstStyle/>
          <a:p>
            <a:pPr>
              <a:buNone/>
            </a:pPr>
            <a:endParaRPr lang="tr-TR" b="1" dirty="0" smtClean="0"/>
          </a:p>
          <a:p>
            <a:pPr>
              <a:buNone/>
            </a:pPr>
            <a:r>
              <a:rPr lang="tr-TR" dirty="0" smtClean="0"/>
              <a:t>		Olimpiyatlar pahalı ve masraflı organizasyonlardır.</a:t>
            </a:r>
            <a:r>
              <a:rPr lang="tr-TR" baseline="30000" dirty="0" smtClean="0"/>
              <a:t> </a:t>
            </a:r>
            <a:r>
              <a:rPr lang="tr-TR" dirty="0" smtClean="0"/>
              <a:t>Masrafların en büyük kısmını inşa edilen tesisler oluşturmaktadır. Oyunların yapılacağı ve sporcuların yarışacakları tesisler, spor alanları ve olimpiyat köyleri ve her olimpiyatlarda artan katılımcı sayısı olimpiyatların şimdiye kadar sadece gelişmiş ülkelerde yapılmasına neden olmuştur. Örneğin ekonomik gelişmişlik bakımından geri olan </a:t>
            </a:r>
            <a:r>
              <a:rPr lang="tr-TR" dirty="0" smtClean="0">
                <a:hlinkClick r:id="rId2" tooltip="Afrika"/>
              </a:rPr>
              <a:t>Afrika</a:t>
            </a:r>
            <a:r>
              <a:rPr lang="tr-TR" dirty="0" smtClean="0"/>
              <a:t> ülkelerinin hiç birinde olimpiyat yapılmamıştır. Olimpiyatlar tarihinde ilk defa </a:t>
            </a:r>
            <a:r>
              <a:rPr lang="tr-TR" dirty="0" smtClean="0">
                <a:hlinkClick r:id="rId3" tooltip="1984 Yaz Olimpiyatları"/>
              </a:rPr>
              <a:t>1984 Yaz Olimpiyatları</a:t>
            </a:r>
            <a:r>
              <a:rPr lang="tr-TR" dirty="0" smtClean="0"/>
              <a:t> kâr etme başarısını gösterdi.</a:t>
            </a:r>
          </a:p>
          <a:p>
            <a:endParaRPr lang="tr-TR" dirty="0"/>
          </a:p>
        </p:txBody>
      </p:sp>
    </p:spTree>
    <p:extLst>
      <p:ext uri="{BB962C8B-B14F-4D97-AF65-F5344CB8AC3E}">
        <p14:creationId xmlns:p14="http://schemas.microsoft.com/office/powerpoint/2010/main" val="96237284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847528" y="332657"/>
            <a:ext cx="5688632" cy="5793507"/>
          </a:xfrm>
        </p:spPr>
        <p:txBody>
          <a:bodyPr>
            <a:noAutofit/>
          </a:bodyPr>
          <a:lstStyle/>
          <a:p>
            <a:pPr>
              <a:buNone/>
            </a:pPr>
            <a:r>
              <a:rPr lang="tr-TR" sz="1900" dirty="0"/>
              <a:t>		Olimpiyatların önemli gelirleri spor turizmi, yayın gelirleri, bilet gelirleri ve reklam, sponsorluk </a:t>
            </a:r>
            <a:r>
              <a:rPr lang="tr-TR" sz="1900" dirty="0" err="1"/>
              <a:t>faliyetleridir</a:t>
            </a:r>
            <a:r>
              <a:rPr lang="tr-TR" sz="1900" dirty="0"/>
              <a:t>.</a:t>
            </a:r>
          </a:p>
          <a:p>
            <a:r>
              <a:rPr lang="tr-TR" sz="1900" dirty="0">
                <a:hlinkClick r:id="rId2" tooltip="Berlin"/>
              </a:rPr>
              <a:t>Berlin</a:t>
            </a:r>
            <a:r>
              <a:rPr lang="tr-TR" sz="1900" dirty="0"/>
              <a:t>'deki </a:t>
            </a:r>
            <a:r>
              <a:rPr lang="tr-TR" sz="1900" dirty="0">
                <a:hlinkClick r:id="rId3" tooltip="1936 Yaz Olimpiyatları"/>
              </a:rPr>
              <a:t>1936 Yaz Olimpiyatları</a:t>
            </a:r>
            <a:r>
              <a:rPr lang="tr-TR" sz="1900" dirty="0"/>
              <a:t> sadece yerel izleyicilerle sınırlı olsa da televizyonda yayınlanan ilk olimpiyatlardır. </a:t>
            </a:r>
            <a:r>
              <a:rPr lang="tr-TR" sz="1900" dirty="0">
                <a:hlinkClick r:id="rId4" tooltip="1956 Kış Olimpiyatları"/>
              </a:rPr>
              <a:t>1956 Kış Olimpiyatları</a:t>
            </a:r>
            <a:r>
              <a:rPr lang="tr-TR" sz="1900" dirty="0"/>
              <a:t> uluslararası yayınlanan ilk olimpiyat oyunlarıdır. </a:t>
            </a:r>
            <a:r>
              <a:rPr lang="tr-TR" sz="1900" dirty="0">
                <a:hlinkClick r:id="rId5" tooltip="1960 Kış Olimpiyatları"/>
              </a:rPr>
              <a:t>1960</a:t>
            </a:r>
            <a:r>
              <a:rPr lang="tr-TR" sz="1900" dirty="0"/>
              <a:t>'taki olimpiyatlarda ise ilk defa olimpiyatların yayın hakları satıldı ve ABD'li </a:t>
            </a:r>
            <a:r>
              <a:rPr lang="tr-TR" sz="1900" dirty="0">
                <a:hlinkClick r:id="rId6" tooltip="CBS (TV kanalı)"/>
              </a:rPr>
              <a:t>CBS</a:t>
            </a:r>
            <a:r>
              <a:rPr lang="tr-TR" sz="1900" dirty="0"/>
              <a:t> kanalı bunun için 394.000 dolar, </a:t>
            </a:r>
            <a:r>
              <a:rPr lang="tr-TR" sz="1900" dirty="0">
                <a:hlinkClick r:id="rId7" tooltip="Avrupa Yayın Birliği"/>
              </a:rPr>
              <a:t>Avrupa Yayın Birliği</a:t>
            </a:r>
            <a:r>
              <a:rPr lang="tr-TR" sz="1900" dirty="0"/>
              <a:t> (EBU) ise 660.000 dolar ödedi. </a:t>
            </a:r>
            <a:r>
              <a:rPr lang="tr-TR" sz="1900" dirty="0">
                <a:hlinkClick r:id="rId8" tooltip="Soğuk Savaş"/>
              </a:rPr>
              <a:t>Soğuk Savaş</a:t>
            </a:r>
            <a:r>
              <a:rPr lang="tr-TR" sz="1900" dirty="0"/>
              <a:t> ortamında olimpiyatların televizyon yayınları ve her olimpiyatta bu yayınlara artan ilgi birçok ülke tarafından siyasi propaganda amacıyla da kullanıldı. Olimpiyatların televizyonda yayınlanması, yayın gelirleri yanında reklam gelirlerinin ve daha çok izleyiciye ulaşılması sayesinde toplam gelirin artmasını sağladı</a:t>
            </a:r>
          </a:p>
          <a:p>
            <a:r>
              <a:rPr lang="tr-TR" sz="1900" dirty="0">
                <a:hlinkClick r:id="rId9" tooltip="1988 Yaz Olimpiyatları"/>
              </a:rPr>
              <a:t>1988 Yaz Olimpiyatları</a:t>
            </a:r>
            <a:r>
              <a:rPr lang="tr-TR" sz="1900" dirty="0"/>
              <a:t>'nda televizyon yayın gelirleri olimpiyatlardan üç yıl önce 140 ülkeden 227 yayın kuruluşuna satıldı ve 407 milyon dolar gelir sağlandı.</a:t>
            </a:r>
          </a:p>
          <a:p>
            <a:pPr>
              <a:buNone/>
            </a:pPr>
            <a:endParaRPr lang="tr-TR" sz="1900" dirty="0"/>
          </a:p>
        </p:txBody>
      </p:sp>
      <p:pic>
        <p:nvPicPr>
          <p:cNvPr id="11266" name="Picture 2" descr="http://www.everseradio.com/wp-content/uploads/2012/07/1936-olympic-games-poster.jpg"/>
          <p:cNvPicPr>
            <a:picLocks noChangeAspect="1" noChangeArrowheads="1"/>
          </p:cNvPicPr>
          <p:nvPr/>
        </p:nvPicPr>
        <p:blipFill>
          <a:blip r:embed="rId10" cstate="print"/>
          <a:srcRect/>
          <a:stretch>
            <a:fillRect/>
          </a:stretch>
        </p:blipFill>
        <p:spPr bwMode="auto">
          <a:xfrm>
            <a:off x="7456368" y="1268760"/>
            <a:ext cx="3211632" cy="5056262"/>
          </a:xfrm>
          <a:prstGeom prst="rect">
            <a:avLst/>
          </a:prstGeom>
          <a:noFill/>
        </p:spPr>
      </p:pic>
    </p:spTree>
    <p:extLst>
      <p:ext uri="{BB962C8B-B14F-4D97-AF65-F5344CB8AC3E}">
        <p14:creationId xmlns:p14="http://schemas.microsoft.com/office/powerpoint/2010/main" val="2984536594"/>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19</Words>
  <Application>Microsoft Office PowerPoint</Application>
  <PresentationFormat>Geniş ekran</PresentationFormat>
  <Paragraphs>21</Paragraphs>
  <Slides>8</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8</vt:i4>
      </vt:variant>
    </vt:vector>
  </HeadingPairs>
  <TitlesOfParts>
    <vt:vector size="12" baseType="lpstr">
      <vt:lpstr>Arial</vt:lpstr>
      <vt:lpstr>Calibri</vt:lpstr>
      <vt:lpstr>Calibri Light</vt:lpstr>
      <vt:lpstr>Office Teması</vt:lpstr>
      <vt:lpstr>Modern Olimpiyatlar</vt:lpstr>
      <vt:lpstr>Modern Olimpiyatlar</vt:lpstr>
      <vt:lpstr>PowerPoint Sunusu</vt:lpstr>
      <vt:lpstr>1896 ATİNA</vt:lpstr>
      <vt:lpstr>Kış Oyunları</vt:lpstr>
      <vt:lpstr>Paralimpik Oyunları</vt:lpstr>
      <vt:lpstr>Olimpiyatların Maliyeti - Bütçe</vt:lpstr>
      <vt:lpstr>PowerPoint Sunusu</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Modern Olimpiyatlar</dc:title>
  <dc:creator>BURCU</dc:creator>
  <cp:lastModifiedBy>BURCU</cp:lastModifiedBy>
  <cp:revision>1</cp:revision>
  <dcterms:created xsi:type="dcterms:W3CDTF">2019-11-12T17:25:23Z</dcterms:created>
  <dcterms:modified xsi:type="dcterms:W3CDTF">2019-11-12T17:25:33Z</dcterms:modified>
</cp:coreProperties>
</file>