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58" r:id="rId1"/>
  </p:sldMasterIdLst>
  <p:notesMasterIdLst>
    <p:notesMasterId r:id="rId18"/>
  </p:notesMasterIdLst>
  <p:sldIdLst>
    <p:sldId id="295" r:id="rId2"/>
    <p:sldId id="297" r:id="rId3"/>
    <p:sldId id="302" r:id="rId4"/>
    <p:sldId id="303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00" r:id="rId16"/>
    <p:sldId id="301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CC0000"/>
    <a:srgbClr val="990033"/>
    <a:srgbClr val="990000"/>
    <a:srgbClr val="993300"/>
    <a:srgbClr val="336600"/>
    <a:srgbClr val="CCCCFF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 autoAdjust="0"/>
    <p:restoredTop sz="94700" autoAdjust="0"/>
  </p:normalViewPr>
  <p:slideViewPr>
    <p:cSldViewPr>
      <p:cViewPr varScale="1">
        <p:scale>
          <a:sx n="101" d="100"/>
          <a:sy n="101" d="100"/>
        </p:scale>
        <p:origin x="138" y="21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154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000066"/>
                </a:solidFill>
              </a:defRPr>
            </a:lvl1pPr>
          </a:lstStyle>
          <a:p>
            <a:pPr>
              <a:defRPr/>
            </a:pPr>
            <a:fld id="{5C86D382-0968-45C3-96AB-844D3163C1AC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F4E65232-7E6D-4610-83C3-3E3CCA5102C2}" type="slidenum">
              <a:rPr lang="en-US" altLang="tr-TR" sz="1200">
                <a:solidFill>
                  <a:srgbClr val="000066"/>
                </a:solidFill>
              </a:rPr>
              <a:pPr/>
              <a:t>1</a:t>
            </a:fld>
            <a:endParaRPr lang="en-US" altLang="tr-TR" sz="1200">
              <a:solidFill>
                <a:srgbClr val="000066"/>
              </a:solidFill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alt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97280" y="3810000"/>
            <a:ext cx="10058400" cy="515112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3600" b="0" spc="-38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İçin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350" cap="all" spc="15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tr-TR" smtClean="0"/>
              <a:t>Ders adı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2" y="826688"/>
            <a:ext cx="1527835" cy="1378176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02279" y="1051997"/>
            <a:ext cx="544492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ÜNİVERSİTESİ</a:t>
            </a:r>
          </a:p>
          <a:p>
            <a:pPr algn="ctr"/>
            <a:r>
              <a:rPr lang="tr-TR" sz="24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24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24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3748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5112750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87694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Boş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rgbClr val="002060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rgbClr val="002060"/>
                </a:solidFill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7360370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Yalnızca Başlı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tr-TR" smtClean="0"/>
              <a:t>Asıl başlık stili için tıklatın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1A1A6F"/>
                </a:solidFill>
                <a:latin typeface="Arial"/>
                <a:cs typeface="Arial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1/31/2020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605533329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286605"/>
            <a:ext cx="10647680" cy="627796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8378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27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350" cap="all" spc="1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9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853454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6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04478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5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075775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934372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89884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8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3" y="6459787"/>
            <a:ext cx="2618511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7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203397620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53374387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7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7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86605"/>
            <a:ext cx="11176000" cy="62779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066800"/>
            <a:ext cx="11176000" cy="4802294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2" y="6459787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6" y="6459787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60" y="6459787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fld id="{F27F4FEA-15D6-49E5-9405-FA53BE03F353}" type="slidenum">
              <a:rPr lang="en-US" altLang="tr-TR" smtClean="0"/>
              <a:pPr>
                <a:defRPr/>
              </a:pPr>
              <a:t>‹#›</a:t>
            </a:fld>
            <a:endParaRPr lang="en-US" altLang="tr-TR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508000" y="914400"/>
            <a:ext cx="10556240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65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0" r:id="rId2"/>
    <p:sldLayoutId id="2147484061" r:id="rId3"/>
    <p:sldLayoutId id="2147484062" r:id="rId4"/>
    <p:sldLayoutId id="2147484063" r:id="rId5"/>
    <p:sldLayoutId id="2147484064" r:id="rId6"/>
    <p:sldLayoutId id="2147484065" r:id="rId7"/>
    <p:sldLayoutId id="2147484066" r:id="rId8"/>
    <p:sldLayoutId id="2147484067" r:id="rId9"/>
    <p:sldLayoutId id="2147484068" r:id="rId10"/>
    <p:sldLayoutId id="2147484069" r:id="rId11"/>
    <p:sldLayoutId id="2147484070" r:id="rId12"/>
    <p:sldLayoutId id="2147484071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sldNum="0" hdr="0" ftr="0" dt="0"/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sz="3200" kern="1200" spc="-38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5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3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Grp="1" noChangeArrowheads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r>
              <a:rPr lang="tr-TR" dirty="0"/>
              <a:t>Güvenlik ve Hacking Kavramları</a:t>
            </a:r>
            <a:endParaRPr lang="en-US" dirty="0"/>
          </a:p>
        </p:txBody>
      </p:sp>
      <p:sp>
        <p:nvSpPr>
          <p:cNvPr id="2" name="Alt Başlı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NBP240 Bilgi Sistemleri ve Güvenliği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tr-TR" sz="2800" b="1" dirty="0"/>
              <a:t>DENNIS RITCHIE VEYA KEN THOMPSON‘I TANIYOR MUSUNUZ ?</a:t>
            </a:r>
          </a:p>
        </p:txBody>
      </p:sp>
      <p:sp>
        <p:nvSpPr>
          <p:cNvPr id="16387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smtClean="0"/>
              <a:t>İlk başlar siyah şapkalı hacker olup sonradan beyaz şapkalılara katılan ünlü </a:t>
            </a:r>
            <a:r>
              <a:rPr lang="tr-TR" altLang="tr-TR" sz="2800" dirty="0" err="1" smtClean="0"/>
              <a:t>hacker’lardan</a:t>
            </a:r>
            <a:r>
              <a:rPr lang="tr-TR" altLang="tr-TR" sz="2800" dirty="0" smtClean="0"/>
              <a:t>.</a:t>
            </a:r>
          </a:p>
          <a:p>
            <a:endParaRPr lang="tr-TR" altLang="tr-TR" sz="2800" dirty="0" smtClean="0"/>
          </a:p>
          <a:p>
            <a:r>
              <a:rPr lang="tr-TR" altLang="tr-TR" sz="2800" dirty="0" smtClean="0"/>
              <a:t>Esas ünleri C ve C++ Dillerini yazıp, Unix işletim sisteminin baş mimarı olmalarıdır.</a:t>
            </a:r>
          </a:p>
          <a:p>
            <a:endParaRPr lang="tr-TR" altLang="tr-TR" sz="2800" dirty="0" smtClean="0"/>
          </a:p>
          <a:p>
            <a:r>
              <a:rPr lang="tr-TR" altLang="tr-TR" sz="2800" dirty="0" smtClean="0"/>
              <a:t>C programlama dili bugün hâlâ yazılım dünyasında aktif olarak kullanılmaktadır ve C++, Java, C# gibi modern programlama dillerini de etkilemiş konumdadır.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51384" y="794238"/>
            <a:ext cx="10647680" cy="627796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tr-TR" sz="4000" dirty="0"/>
              <a:t>DENNIS RITCHIE VEYA KEN THOMPSON‘I TANIYOR MUSUNUZ ?</a:t>
            </a:r>
          </a:p>
        </p:txBody>
      </p:sp>
      <p:sp>
        <p:nvSpPr>
          <p:cNvPr id="17411" name="2 İçerik Yer Tutucusu"/>
          <p:cNvSpPr>
            <a:spLocks noGrp="1"/>
          </p:cNvSpPr>
          <p:nvPr>
            <p:ph idx="1"/>
          </p:nvPr>
        </p:nvSpPr>
        <p:spPr>
          <a:xfrm>
            <a:off x="1271464" y="1647404"/>
            <a:ext cx="9793088" cy="4203700"/>
          </a:xfrm>
        </p:spPr>
        <p:txBody>
          <a:bodyPr>
            <a:normAutofit/>
          </a:bodyPr>
          <a:lstStyle/>
          <a:p>
            <a:r>
              <a:rPr lang="tr-TR" altLang="tr-TR" sz="2800" dirty="0"/>
              <a:t>Ünlü Linux işletim sistemi ve onun araçları </a:t>
            </a:r>
            <a:r>
              <a:rPr lang="tr-TR" altLang="tr-TR" sz="2800" dirty="0" err="1"/>
              <a:t>Dennis</a:t>
            </a:r>
            <a:r>
              <a:rPr lang="tr-TR" altLang="tr-TR" sz="2800" dirty="0"/>
              <a:t> </a:t>
            </a:r>
            <a:r>
              <a:rPr lang="tr-TR" altLang="tr-TR" sz="2800" dirty="0" err="1"/>
              <a:t>Ritchie’nin</a:t>
            </a:r>
            <a:r>
              <a:rPr lang="tr-TR" altLang="tr-TR" sz="2800" dirty="0"/>
              <a:t> yaptıklarına dayanmaktadır. Windows işletim sistemi de Unix uyumlu araçlar ve geliştiriciler için C derleyicileri içermektedir.</a:t>
            </a:r>
          </a:p>
        </p:txBody>
      </p:sp>
      <p:sp>
        <p:nvSpPr>
          <p:cNvPr id="17412" name="8 Metin kutusu"/>
          <p:cNvSpPr txBox="1">
            <a:spLocks noChangeArrowheads="1"/>
          </p:cNvSpPr>
          <p:nvPr/>
        </p:nvSpPr>
        <p:spPr bwMode="auto">
          <a:xfrm>
            <a:off x="4095750" y="5715001"/>
            <a:ext cx="4071938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tr-TR" altLang="tr-TR" dirty="0" err="1">
                <a:solidFill>
                  <a:srgbClr val="000066"/>
                </a:solidFill>
              </a:rPr>
              <a:t>Ken</a:t>
            </a:r>
            <a:r>
              <a:rPr lang="tr-TR" altLang="tr-TR" dirty="0">
                <a:solidFill>
                  <a:srgbClr val="000066"/>
                </a:solidFill>
              </a:rPr>
              <a:t> </a:t>
            </a:r>
            <a:r>
              <a:rPr lang="tr-TR" altLang="tr-TR" dirty="0" err="1">
                <a:solidFill>
                  <a:srgbClr val="000066"/>
                </a:solidFill>
              </a:rPr>
              <a:t>Thompson</a:t>
            </a:r>
            <a:r>
              <a:rPr lang="tr-TR" altLang="tr-TR" dirty="0">
                <a:solidFill>
                  <a:srgbClr val="000066"/>
                </a:solidFill>
              </a:rPr>
              <a:t> (solda) ile </a:t>
            </a:r>
            <a:r>
              <a:rPr lang="tr-TR" altLang="tr-TR" dirty="0" err="1">
                <a:solidFill>
                  <a:srgbClr val="000066"/>
                </a:solidFill>
              </a:rPr>
              <a:t>Dennis</a:t>
            </a:r>
            <a:r>
              <a:rPr lang="tr-TR" altLang="tr-TR" dirty="0">
                <a:solidFill>
                  <a:srgbClr val="000066"/>
                </a:solidFill>
              </a:rPr>
              <a:t> </a:t>
            </a:r>
            <a:r>
              <a:rPr lang="tr-TR" altLang="tr-TR" dirty="0" err="1">
                <a:solidFill>
                  <a:srgbClr val="000066"/>
                </a:solidFill>
              </a:rPr>
              <a:t>Ritchie</a:t>
            </a:r>
            <a:r>
              <a:rPr lang="tr-TR" altLang="tr-TR" dirty="0">
                <a:solidFill>
                  <a:srgbClr val="000066"/>
                </a:solidFill>
              </a:rPr>
              <a:t> (sağda)</a:t>
            </a:r>
          </a:p>
        </p:txBody>
      </p:sp>
      <p:pic>
        <p:nvPicPr>
          <p:cNvPr id="17413" name="Picture 2" descr="C:\Users\Mesut\Desktop\1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1501" y="3214688"/>
            <a:ext cx="3459163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SOSYAL MÜHENDİSLİK KAVRAMI 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18435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smtClean="0"/>
              <a:t>Akıllı insan kendi aklını kullanır. Daha akıllı insan ise hem kendi aklını hem de başkalarının aklını kullanır.</a:t>
            </a:r>
          </a:p>
          <a:p>
            <a:endParaRPr lang="tr-TR" altLang="tr-TR" sz="2800" dirty="0" smtClean="0"/>
          </a:p>
          <a:p>
            <a:r>
              <a:rPr lang="tr-TR" altLang="tr-TR" sz="2800" dirty="0" smtClean="0"/>
              <a:t>BT alanında yeterli teknik bilgiye sahip olup açık aramaktansa insanların zayıf ve bilgisiz noktalarını kötü niyetli kullanan yaratıktır</a:t>
            </a:r>
          </a:p>
          <a:p>
            <a:endParaRPr lang="tr-TR" altLang="tr-TR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SOS. MÜH. ÇEŞİTLERİ ?</a:t>
            </a:r>
            <a:endParaRPr lang="tr-TR" dirty="0"/>
          </a:p>
        </p:txBody>
      </p:sp>
      <p:sp>
        <p:nvSpPr>
          <p:cNvPr id="19459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smtClean="0"/>
              <a:t>İnsan tabanlı ve PC Tabanlı olmak üzere ikiye ayırabiliriz.</a:t>
            </a:r>
          </a:p>
          <a:p>
            <a:endParaRPr lang="tr-TR" altLang="tr-TR" sz="2800" dirty="0" smtClean="0"/>
          </a:p>
          <a:p>
            <a:r>
              <a:rPr lang="tr-TR" altLang="tr-TR" sz="2800" dirty="0" smtClean="0"/>
              <a:t>PC tabanlı Sos. Müh. hem aklını hem de PC bilgilerini kullanan kişidir desek herhalde yanlış olmaz.</a:t>
            </a:r>
          </a:p>
          <a:p>
            <a:endParaRPr lang="tr-TR" altLang="tr-TR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SOS. MÜH. ÖRNEKLERİ?</a:t>
            </a:r>
            <a:endParaRPr lang="tr-TR" dirty="0"/>
          </a:p>
        </p:txBody>
      </p:sp>
      <p:sp>
        <p:nvSpPr>
          <p:cNvPr id="2048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smtClean="0"/>
              <a:t>Sahte mail (Bir kişi ya da kurum adına mail göndererek kandırma)</a:t>
            </a:r>
          </a:p>
          <a:p>
            <a:r>
              <a:rPr lang="tr-TR" altLang="tr-TR" sz="2800" dirty="0" smtClean="0"/>
              <a:t>Bir web sitesinin tasarım olarak benzerini yapıp, domain </a:t>
            </a:r>
            <a:r>
              <a:rPr lang="tr-TR" altLang="tr-TR" sz="2800" dirty="0" err="1" smtClean="0"/>
              <a:t>olarakta</a:t>
            </a:r>
            <a:r>
              <a:rPr lang="tr-TR" altLang="tr-TR" sz="2800" dirty="0" smtClean="0"/>
              <a:t> çok benzer bir domain alıp, bilgilerimize erişmek</a:t>
            </a:r>
          </a:p>
          <a:p>
            <a:r>
              <a:rPr lang="tr-TR" altLang="tr-TR" sz="2800" dirty="0" err="1" smtClean="0"/>
              <a:t>Reklam’lara</a:t>
            </a:r>
            <a:r>
              <a:rPr lang="tr-TR" altLang="tr-TR" sz="2800" dirty="0" smtClean="0"/>
              <a:t> tıkla para kazan vs. sahte siteler.</a:t>
            </a:r>
          </a:p>
          <a:p>
            <a:r>
              <a:rPr lang="tr-TR" altLang="tr-TR" sz="2800" dirty="0" smtClean="0"/>
              <a:t>Kendisini bir firmanın yetkili kişisi gibi tanıtıp bilgilerine erişmek.</a:t>
            </a:r>
          </a:p>
          <a:p>
            <a:endParaRPr lang="tr-TR" altLang="tr-TR" sz="2800" dirty="0" smtClean="0"/>
          </a:p>
          <a:p>
            <a:endParaRPr lang="tr-TR" altLang="tr-TR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Sorular</a:t>
            </a:r>
            <a:endParaRPr lang="tr-TR" dirty="0"/>
          </a:p>
        </p:txBody>
      </p:sp>
      <p:pic>
        <p:nvPicPr>
          <p:cNvPr id="21507" name="Picture 4" descr="MCj04042630000[1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4375" y="2500313"/>
            <a:ext cx="3151188" cy="290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2253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smtClean="0"/>
              <a:t>1- </a:t>
            </a:r>
            <a:r>
              <a:rPr lang="tr-TR" altLang="tr-TR" sz="2800" dirty="0" err="1" smtClean="0"/>
              <a:t>Daş</a:t>
            </a:r>
            <a:r>
              <a:rPr lang="tr-TR" altLang="tr-TR" sz="2800" dirty="0" smtClean="0"/>
              <a:t> </a:t>
            </a:r>
            <a:r>
              <a:rPr lang="tr-TR" altLang="tr-TR" sz="2800" dirty="0" smtClean="0"/>
              <a:t>R. Bilgi Sistemleri ve Güvenliği ders notları </a:t>
            </a:r>
          </a:p>
          <a:p>
            <a:endParaRPr lang="tr-TR" altLang="tr-TR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altLang="tr-TR" dirty="0" smtClean="0"/>
              <a:t>Konu Başlıkları</a:t>
            </a:r>
            <a:endParaRPr lang="tr-TR" dirty="0"/>
          </a:p>
        </p:txBody>
      </p:sp>
      <p:sp>
        <p:nvSpPr>
          <p:cNvPr id="8195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smtClean="0"/>
              <a:t>Bilişim güvenliği</a:t>
            </a:r>
          </a:p>
          <a:p>
            <a:r>
              <a:rPr lang="tr-TR" altLang="tr-TR" sz="2800" dirty="0" smtClean="0"/>
              <a:t>Bilişim güvenliği niçin önemlidir ? </a:t>
            </a:r>
          </a:p>
          <a:p>
            <a:r>
              <a:rPr lang="tr-TR" altLang="tr-TR" sz="2800" dirty="0" smtClean="0"/>
              <a:t>Hacker, </a:t>
            </a:r>
          </a:p>
          <a:p>
            <a:r>
              <a:rPr lang="tr-TR" altLang="tr-TR" sz="2800" dirty="0" smtClean="0"/>
              <a:t>Hacker çeşitleri, </a:t>
            </a:r>
          </a:p>
          <a:p>
            <a:r>
              <a:rPr lang="tr-TR" altLang="tr-TR" sz="2800" dirty="0" err="1" smtClean="0"/>
              <a:t>Hacker’lardan</a:t>
            </a:r>
            <a:r>
              <a:rPr lang="tr-TR" altLang="tr-TR" sz="2800" dirty="0" smtClean="0"/>
              <a:t> korunma yolları, </a:t>
            </a:r>
          </a:p>
          <a:p>
            <a:r>
              <a:rPr lang="tr-TR" altLang="tr-TR" sz="2800" dirty="0" smtClean="0"/>
              <a:t>Sosyal Mühendislik kavramı, </a:t>
            </a:r>
          </a:p>
          <a:p>
            <a:r>
              <a:rPr lang="tr-TR" altLang="tr-TR" sz="2800" dirty="0" smtClean="0"/>
              <a:t>Sosyal Mühendislik çeşitleri, </a:t>
            </a:r>
          </a:p>
          <a:p>
            <a:r>
              <a:rPr lang="tr-TR" altLang="tr-TR" sz="2800" dirty="0" smtClean="0"/>
              <a:t>Sosyal Mühendislerin kullandığı yöntemler, </a:t>
            </a:r>
          </a:p>
          <a:p>
            <a:r>
              <a:rPr lang="tr-TR" altLang="tr-TR" sz="2800" dirty="0" smtClean="0"/>
              <a:t>Sosyal Mühendislerinden korunma yolları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dirty="0" smtClean="0"/>
              <a:t>BİLİŞİM GÜVENLİĞİ NEDİR VE NİÇİN ÖNEMLİDİR?</a:t>
            </a:r>
            <a:endParaRPr lang="tr-TR" dirty="0"/>
          </a:p>
        </p:txBody>
      </p:sp>
      <p:sp>
        <p:nvSpPr>
          <p:cNvPr id="9219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smtClean="0"/>
              <a:t>Bilişim suçları ve Güvenlik </a:t>
            </a:r>
            <a:r>
              <a:rPr lang="tr-TR" altLang="tr-TR" sz="2800" dirty="0" smtClean="0"/>
              <a:t>araştırmasının </a:t>
            </a:r>
            <a:r>
              <a:rPr lang="tr-TR" altLang="tr-TR" sz="2800" dirty="0" smtClean="0"/>
              <a:t>her yıl hazırladığı rapora göre bilişim suçları neredeyse her yıl 2 katına arttığı gözlenmiştir.</a:t>
            </a:r>
          </a:p>
          <a:p>
            <a:r>
              <a:rPr lang="tr-TR" altLang="tr-TR" sz="2800" dirty="0" smtClean="0"/>
              <a:t>Bilişim teknolojilerinin hayatımızın her alanında girmiş olmasıyla birlikte faydaları kadar bize dokunan zararları da ortaya çıkmıştır. Bilişim teknolojileri geliştikçe sistemlere yapılan saldırılar artmakta ve saldırı teknolojileri gelişmektedir.</a:t>
            </a:r>
          </a:p>
          <a:p>
            <a:endParaRPr lang="tr-TR" altLang="tr-TR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BİLGİ GÜVENLİĞİMİZ İÇİN NELER YAPABİLİRİZ ?</a:t>
            </a:r>
            <a:endParaRPr lang="tr-TR" dirty="0"/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altLang="tr-TR" sz="2800" dirty="0"/>
              <a:t>Şifre güvenliği</a:t>
            </a:r>
          </a:p>
          <a:p>
            <a:r>
              <a:rPr lang="tr-TR" altLang="tr-TR" sz="2800" dirty="0"/>
              <a:t>Güvenilmeyen adreslerden gelen e-</a:t>
            </a:r>
            <a:r>
              <a:rPr lang="tr-TR" altLang="tr-TR" sz="2800" dirty="0" err="1"/>
              <a:t>posta’ları</a:t>
            </a:r>
            <a:r>
              <a:rPr lang="tr-TR" altLang="tr-TR" sz="2800" dirty="0"/>
              <a:t> okumak için dahi olsa açmamak (Resimli E-posta eklentileri)</a:t>
            </a:r>
          </a:p>
          <a:p>
            <a:r>
              <a:rPr lang="tr-TR" altLang="tr-TR" sz="2800" dirty="0"/>
              <a:t>Geliştiricisi bilinmeyen Facebook Application ‘</a:t>
            </a:r>
            <a:r>
              <a:rPr lang="tr-TR" altLang="tr-TR" sz="2800" dirty="0" err="1"/>
              <a:t>lara</a:t>
            </a:r>
            <a:r>
              <a:rPr lang="tr-TR" altLang="tr-TR" sz="2800" dirty="0"/>
              <a:t> katılmamak</a:t>
            </a:r>
          </a:p>
          <a:p>
            <a:r>
              <a:rPr lang="tr-TR" altLang="tr-TR" sz="2800" dirty="0"/>
              <a:t>Tanımadığımız kişilerden gelen isteklere, aktivitelere katılmamak (Facebook, MSN vs.)</a:t>
            </a:r>
          </a:p>
          <a:p>
            <a:r>
              <a:rPr lang="tr-TR" altLang="tr-TR" sz="2800" dirty="0"/>
              <a:t>Gerçek bilgilerimizi her yerde paylaşmamak (e-posta, TC kimlik No vs.)</a:t>
            </a:r>
          </a:p>
          <a:p>
            <a:r>
              <a:rPr lang="tr-TR" altLang="tr-TR" sz="2800" dirty="0"/>
              <a:t>İnternette verdiğimiz tüm bilgilere birilerinin ulaştığını düşünerek her düşündüğümüzü, yaptığımızı vs. ulu orta paylaşmamak </a:t>
            </a:r>
            <a:r>
              <a:rPr lang="tr-TR" altLang="tr-TR" sz="2800" dirty="0">
                <a:sym typeface="Wingdings" panose="05000000000000000000" pitchFamily="2" charset="2"/>
              </a:rPr>
              <a:t></a:t>
            </a:r>
          </a:p>
          <a:p>
            <a:r>
              <a:rPr lang="tr-TR" altLang="tr-TR" sz="2800" dirty="0"/>
              <a:t>Bilgi güvenliğimiz için birden fazla adres (e-posta vs.) kullanmaya özen göstermeliyiz.</a:t>
            </a:r>
          </a:p>
          <a:p>
            <a:endParaRPr lang="tr-TR" altLang="tr-TR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Bunları biliyor muydunuz ?</a:t>
            </a:r>
            <a:endParaRPr lang="tr-TR" dirty="0"/>
          </a:p>
        </p:txBody>
      </p:sp>
      <p:sp>
        <p:nvSpPr>
          <p:cNvPr id="11267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err="1"/>
              <a:t>MSN‘de</a:t>
            </a:r>
            <a:r>
              <a:rPr lang="tr-TR" altLang="tr-TR" sz="2800" dirty="0"/>
              <a:t> </a:t>
            </a:r>
            <a:r>
              <a:rPr lang="tr-TR" altLang="tr-TR" sz="2800" dirty="0" err="1"/>
              <a:t>hotmail</a:t>
            </a:r>
            <a:r>
              <a:rPr lang="tr-TR" altLang="tr-TR" sz="2800" dirty="0"/>
              <a:t> ve windowslive.com gibi uzantılarda tek bir şifre ile korunurken, </a:t>
            </a:r>
            <a:r>
              <a:rPr lang="tr-TR" altLang="tr-TR" sz="2800" dirty="0" err="1"/>
              <a:t>gmail</a:t>
            </a:r>
            <a:r>
              <a:rPr lang="tr-TR" altLang="tr-TR" sz="2800" dirty="0"/>
              <a:t> vs. gibi Microsoft haricindeki diğer uzantılarda MSN ve mailin aynı şifre olması zorunlu değil.</a:t>
            </a:r>
          </a:p>
          <a:p>
            <a:r>
              <a:rPr lang="tr-TR" altLang="tr-TR" sz="2800" dirty="0"/>
              <a:t>Facebook ‘da hangi bilgisayardan (hatta </a:t>
            </a:r>
            <a:r>
              <a:rPr lang="tr-TR" altLang="tr-TR" sz="2800" dirty="0" err="1"/>
              <a:t>browser’dan</a:t>
            </a:r>
            <a:r>
              <a:rPr lang="tr-TR" altLang="tr-TR" sz="2800" dirty="0"/>
              <a:t>) giriş yaptıysan o bilgisayarın bilgilerini kayıt edip, eğer bilmediğin bir ortamdan adresine giriş yapılmış ise oturumu sonlandırabiliriz.</a:t>
            </a:r>
          </a:p>
          <a:p>
            <a:r>
              <a:rPr lang="tr-TR" altLang="tr-TR" sz="2800" dirty="0"/>
              <a:t>WLM 2011 ile birlikte bir bilgisayarı güvenilen bir bilgisayar olarak gösterip, şifreni unuttuğunda direk güvenilen bilgisayar üzerinden hiçbir soru sorulmaksızın yeni şifre oluşturabiliriz.</a:t>
            </a:r>
          </a:p>
          <a:p>
            <a:endParaRPr lang="tr-TR" altLang="tr-TR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HACK – HACKER KAVRAMLARI ?</a:t>
            </a:r>
            <a:endParaRPr lang="tr-TR" dirty="0"/>
          </a:p>
        </p:txBody>
      </p:sp>
      <p:sp>
        <p:nvSpPr>
          <p:cNvPr id="12291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smtClean="0"/>
              <a:t>Hacker: Bilişim teknolojilerindeki bilgisini İYİ veya KÖTÜ olmak üzere bir sistemi ele geçirmek üzere kullanan kişi</a:t>
            </a:r>
          </a:p>
          <a:p>
            <a:r>
              <a:rPr lang="tr-TR" altLang="tr-TR" sz="2800" dirty="0" err="1" smtClean="0"/>
              <a:t>Hack</a:t>
            </a:r>
            <a:r>
              <a:rPr lang="tr-TR" altLang="tr-TR" sz="2800" dirty="0" smtClean="0"/>
              <a:t>: Kısaca bir </a:t>
            </a:r>
            <a:r>
              <a:rPr lang="tr-TR" altLang="tr-TR" sz="2800" dirty="0" err="1" smtClean="0"/>
              <a:t>hacker’ın</a:t>
            </a:r>
            <a:r>
              <a:rPr lang="tr-TR" altLang="tr-TR" sz="2800" dirty="0" smtClean="0"/>
              <a:t> yaptığı saldırıya verilen genel ad</a:t>
            </a:r>
          </a:p>
          <a:p>
            <a:endParaRPr lang="tr-TR" altLang="tr-TR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tr-TR" sz="3600" dirty="0" smtClean="0"/>
              <a:t>BİLİŞİM SUÇLARINDA LİDER ÜLKELER</a:t>
            </a:r>
            <a:endParaRPr lang="tr-TR" sz="3600" dirty="0"/>
          </a:p>
        </p:txBody>
      </p:sp>
      <p:sp>
        <p:nvSpPr>
          <p:cNvPr id="13315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2800" dirty="0"/>
              <a:t>DÜNYADAKİ BİLİŞİM SUÇLARI EN ÇOK HANGİ ÜLKELERDE İŞLENİYOR </a:t>
            </a:r>
            <a:r>
              <a:rPr lang="tr-TR" sz="2800" dirty="0" smtClean="0"/>
              <a:t>?</a:t>
            </a:r>
          </a:p>
          <a:p>
            <a:endParaRPr lang="tr-TR" altLang="tr-TR" sz="2800" dirty="0"/>
          </a:p>
          <a:p>
            <a:r>
              <a:rPr lang="tr-TR" altLang="tr-TR" sz="2800" dirty="0" smtClean="0"/>
              <a:t>Türkiye</a:t>
            </a:r>
            <a:r>
              <a:rPr lang="tr-TR" altLang="tr-TR" sz="2800" dirty="0"/>
              <a:t>, Rusya ve Brezilya</a:t>
            </a:r>
          </a:p>
          <a:p>
            <a:endParaRPr lang="tr-TR" altLang="tr-TR" sz="2800" dirty="0"/>
          </a:p>
          <a:p>
            <a:r>
              <a:rPr lang="tr-TR" altLang="tr-TR" sz="2800" dirty="0"/>
              <a:t>Sebep: Bilişim suçlarına olan cezaların yetersiz kalması ve yeterince uygulanamaması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tr-TR" dirty="0" smtClean="0"/>
              <a:t>HACKER ÇEŞİTLERİ</a:t>
            </a:r>
            <a:endParaRPr lang="tr-TR" dirty="0"/>
          </a:p>
        </p:txBody>
      </p:sp>
      <p:sp>
        <p:nvSpPr>
          <p:cNvPr id="14339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altLang="tr-TR" sz="2800" dirty="0" smtClean="0"/>
              <a:t>Yaptığı saldırı düzeyine göre Beyaz ve siyah şapkalı olmak üzere ikiye ayrılır.</a:t>
            </a:r>
          </a:p>
          <a:p>
            <a:r>
              <a:rPr lang="tr-TR" altLang="tr-TR" sz="2800" dirty="0" smtClean="0"/>
              <a:t>Ayrıca, siyah şapkalı </a:t>
            </a:r>
            <a:r>
              <a:rPr lang="tr-TR" altLang="tr-TR" sz="2800" dirty="0" err="1" smtClean="0"/>
              <a:t>hackerlar</a:t>
            </a:r>
            <a:r>
              <a:rPr lang="tr-TR" altLang="tr-TR" sz="2800" dirty="0" smtClean="0"/>
              <a:t> kendi içinde ayrılabilir.</a:t>
            </a:r>
          </a:p>
          <a:p>
            <a:r>
              <a:rPr lang="tr-TR" altLang="tr-TR" sz="2800" dirty="0" smtClean="0"/>
              <a:t>-</a:t>
            </a:r>
            <a:r>
              <a:rPr lang="tr-TR" altLang="tr-TR" sz="2800" dirty="0" err="1" smtClean="0"/>
              <a:t>Script</a:t>
            </a:r>
            <a:r>
              <a:rPr lang="tr-TR" altLang="tr-TR" sz="2800" dirty="0" smtClean="0"/>
              <a:t> </a:t>
            </a:r>
            <a:r>
              <a:rPr lang="tr-TR" altLang="tr-TR" sz="2800" dirty="0" err="1" smtClean="0"/>
              <a:t>Kiddies</a:t>
            </a:r>
            <a:r>
              <a:rPr lang="tr-TR" altLang="tr-TR" sz="2800" dirty="0" smtClean="0"/>
              <a:t> (</a:t>
            </a:r>
            <a:r>
              <a:rPr lang="tr-TR" altLang="tr-TR" sz="2800" dirty="0" err="1" smtClean="0"/>
              <a:t>Lamer</a:t>
            </a:r>
            <a:r>
              <a:rPr lang="tr-TR" altLang="tr-TR" sz="2800" dirty="0" smtClean="0"/>
              <a:t>): Kendini bir şey zanneden hacker </a:t>
            </a:r>
            <a:r>
              <a:rPr lang="tr-TR" altLang="tr-TR" sz="2800" dirty="0" smtClean="0">
                <a:sym typeface="Wingdings" panose="05000000000000000000" pitchFamily="2" charset="2"/>
              </a:rPr>
              <a:t></a:t>
            </a:r>
          </a:p>
          <a:p>
            <a:r>
              <a:rPr lang="tr-TR" altLang="tr-TR" sz="2800" dirty="0" smtClean="0">
                <a:sym typeface="Wingdings" panose="05000000000000000000" pitchFamily="2" charset="2"/>
              </a:rPr>
              <a:t>-</a:t>
            </a:r>
            <a:r>
              <a:rPr lang="tr-TR" altLang="tr-TR" sz="2800" dirty="0" err="1" smtClean="0">
                <a:sym typeface="Wingdings" panose="05000000000000000000" pitchFamily="2" charset="2"/>
              </a:rPr>
              <a:t>Phreakers</a:t>
            </a:r>
            <a:r>
              <a:rPr lang="tr-TR" altLang="tr-TR" sz="2800" dirty="0" smtClean="0">
                <a:sym typeface="Wingdings" panose="05000000000000000000" pitchFamily="2" charset="2"/>
              </a:rPr>
              <a:t>: Santral ve telefon hatlarının açıklarını kullanan hacker</a:t>
            </a:r>
          </a:p>
          <a:p>
            <a:r>
              <a:rPr lang="tr-TR" altLang="tr-TR" sz="2800" dirty="0" smtClean="0">
                <a:sym typeface="Wingdings" panose="05000000000000000000" pitchFamily="2" charset="2"/>
              </a:rPr>
              <a:t>-</a:t>
            </a:r>
            <a:r>
              <a:rPr lang="tr-TR" altLang="tr-TR" sz="2800" dirty="0" err="1" smtClean="0">
                <a:sym typeface="Wingdings" panose="05000000000000000000" pitchFamily="2" charset="2"/>
              </a:rPr>
              <a:t>Crackers</a:t>
            </a:r>
            <a:r>
              <a:rPr lang="tr-TR" altLang="tr-TR" sz="2800" dirty="0" smtClean="0">
                <a:sym typeface="Wingdings" panose="05000000000000000000" pitchFamily="2" charset="2"/>
              </a:rPr>
              <a:t>: PC yazılımlarını kıran ve yayınlayan hacker</a:t>
            </a:r>
          </a:p>
          <a:p>
            <a:r>
              <a:rPr lang="tr-TR" altLang="tr-TR" sz="2800" dirty="0" smtClean="0">
                <a:sym typeface="Wingdings" panose="05000000000000000000" pitchFamily="2" charset="2"/>
              </a:rPr>
              <a:t>-</a:t>
            </a:r>
            <a:r>
              <a:rPr lang="tr-TR" altLang="tr-TR" sz="2800" dirty="0" err="1" smtClean="0">
                <a:sym typeface="Wingdings" panose="05000000000000000000" pitchFamily="2" charset="2"/>
              </a:rPr>
              <a:t>Grey</a:t>
            </a:r>
            <a:r>
              <a:rPr lang="tr-TR" altLang="tr-TR" sz="2800" dirty="0" smtClean="0">
                <a:sym typeface="Wingdings" panose="05000000000000000000" pitchFamily="2" charset="2"/>
              </a:rPr>
              <a:t> Hat </a:t>
            </a:r>
            <a:r>
              <a:rPr lang="tr-TR" altLang="tr-TR" sz="2800" dirty="0" err="1" smtClean="0">
                <a:sym typeface="Wingdings" panose="05000000000000000000" pitchFamily="2" charset="2"/>
              </a:rPr>
              <a:t>Hackers</a:t>
            </a:r>
            <a:r>
              <a:rPr lang="tr-TR" altLang="tr-TR" sz="2800" dirty="0" smtClean="0">
                <a:sym typeface="Wingdings" panose="05000000000000000000" pitchFamily="2" charset="2"/>
              </a:rPr>
              <a:t>: Hem savunma </a:t>
            </a:r>
            <a:r>
              <a:rPr lang="tr-TR" altLang="tr-TR" sz="2800" dirty="0" err="1" smtClean="0">
                <a:sym typeface="Wingdings" panose="05000000000000000000" pitchFamily="2" charset="2"/>
              </a:rPr>
              <a:t>hemde</a:t>
            </a:r>
            <a:r>
              <a:rPr lang="tr-TR" altLang="tr-TR" sz="2800" dirty="0" smtClean="0">
                <a:sym typeface="Wingdings" panose="05000000000000000000" pitchFamily="2" charset="2"/>
              </a:rPr>
              <a:t> saldırı amaçlı çalışan hacker. Amacı sadece kazanmaktır</a:t>
            </a:r>
            <a:endParaRPr lang="tr-TR" altLang="tr-TR" sz="2800" dirty="0" smtClean="0"/>
          </a:p>
          <a:p>
            <a:endParaRPr lang="tr-TR" altLang="tr-TR" sz="2800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86605"/>
            <a:ext cx="11420648" cy="62779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tr-TR" sz="2800" b="1" dirty="0"/>
              <a:t>DÜNYANIN EN ÜNLÜ HACKER‘I KİMDİR ? YAPTIĞI SALDIRILAR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8000" y="1066800"/>
            <a:ext cx="11420648" cy="4802294"/>
          </a:xfrm>
        </p:spPr>
        <p:txBody>
          <a:bodyPr>
            <a:noAutofit/>
          </a:bodyPr>
          <a:lstStyle/>
          <a:p>
            <a:r>
              <a:rPr lang="tr-TR" sz="2800" dirty="0" err="1"/>
              <a:t>Kevin</a:t>
            </a:r>
            <a:r>
              <a:rPr lang="tr-TR" sz="2800" dirty="0"/>
              <a:t> David </a:t>
            </a:r>
            <a:r>
              <a:rPr lang="tr-TR" sz="2800" dirty="0" err="1"/>
              <a:t>Mitnick</a:t>
            </a:r>
            <a:r>
              <a:rPr lang="tr-TR" sz="2800" dirty="0"/>
              <a:t> (</a:t>
            </a:r>
            <a:r>
              <a:rPr lang="tr-TR" sz="2800" dirty="0" err="1"/>
              <a:t>Condor</a:t>
            </a:r>
            <a:r>
              <a:rPr lang="tr-TR" sz="2800" dirty="0"/>
              <a:t> olarak da bilinir) (d. 6 Ağustos, 1963), ilk bilgisayar korsanlarından olup en meşhurudur.</a:t>
            </a:r>
          </a:p>
          <a:p>
            <a:r>
              <a:rPr lang="tr-TR" sz="2800" dirty="0"/>
              <a:t>15 Şubat  1995'te FBI tarafından yakalanmıştır</a:t>
            </a:r>
            <a:r>
              <a:rPr lang="tr-TR" sz="2800" dirty="0" smtClean="0"/>
              <a:t>.</a:t>
            </a:r>
          </a:p>
          <a:p>
            <a:pPr marL="0" indent="0">
              <a:buNone/>
            </a:pPr>
            <a:r>
              <a:rPr lang="tr-TR" sz="2800" dirty="0" err="1" smtClean="0"/>
              <a:t>Fujitsu</a:t>
            </a:r>
            <a:r>
              <a:rPr lang="tr-TR" sz="2800" dirty="0"/>
              <a:t>, Motorola, Nokia ve Sun </a:t>
            </a:r>
            <a:r>
              <a:rPr lang="tr-TR" sz="2800" dirty="0" err="1"/>
              <a:t>Microsystems</a:t>
            </a:r>
            <a:r>
              <a:rPr lang="tr-TR" sz="2800" dirty="0"/>
              <a:t> gibi şirketlerin bilgisayar ağlarına izinsiz girmekten suçlu bulunarak 5 yıl hapis cezası almıştır. Cezası 21 Ocak 2000'de, bilgisayarlara yaklaşma yasağı 21 Ocak 2003'te bitmiştir. Günümüzde, beyaz şapkalı bir bilgisayar korsanı olarak güvenlik danışmanlığı yapmakta ve dünya çapında kongrelere katılmaktadır.</a:t>
            </a:r>
          </a:p>
          <a:p>
            <a:r>
              <a:rPr lang="tr-TR" sz="2800" dirty="0" err="1"/>
              <a:t>Mitnick</a:t>
            </a:r>
            <a:r>
              <a:rPr lang="tr-TR" sz="2800" dirty="0"/>
              <a:t>, fotoğrafı </a:t>
            </a:r>
            <a:r>
              <a:rPr lang="tr-TR" sz="2800" dirty="0" err="1"/>
              <a:t>FBI'in</a:t>
            </a:r>
            <a:r>
              <a:rPr lang="tr-TR" sz="2800" dirty="0"/>
              <a:t> "En Çok Arananlar" listesinde yer alan ilk hacker olarak kayıtlara geçti ve neredeyse listeden hiç eksik olmadı. "İflah olmaz bir suçlu" olan çocuk ruhlu </a:t>
            </a:r>
            <a:r>
              <a:rPr lang="tr-TR" sz="2800" dirty="0" err="1"/>
              <a:t>Mitnick</a:t>
            </a:r>
            <a:r>
              <a:rPr lang="tr-TR" sz="2800" dirty="0"/>
              <a:t> "Sanal Dünya'nın Kayıp Çocuğu" olarak da tanındı.</a:t>
            </a:r>
          </a:p>
          <a:p>
            <a:endParaRPr lang="tr-TR" sz="2800" dirty="0"/>
          </a:p>
          <a:p>
            <a:endParaRPr lang="tr-TR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D8215618-A6B4-4840-A8AF-6A1674FE9DCA}" vid="{CF697EED-BB01-4411-A691-07731E57A95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2665</TotalTime>
  <Words>615</Words>
  <Application>Microsoft Office PowerPoint</Application>
  <PresentationFormat>Geniş ekran</PresentationFormat>
  <Paragraphs>74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Wingdings</vt:lpstr>
      <vt:lpstr>NMYO</vt:lpstr>
      <vt:lpstr>  Güvenlik ve Hacking Kavramları</vt:lpstr>
      <vt:lpstr>Konu Başlıkları</vt:lpstr>
      <vt:lpstr>BİLİŞİM GÜVENLİĞİ NEDİR VE NİÇİN ÖNEMLİDİR?</vt:lpstr>
      <vt:lpstr>BİLGİ GÜVENLİĞİMİZ İÇİN NELER YAPABİLİRİZ ?</vt:lpstr>
      <vt:lpstr>Bunları biliyor muydunuz ?</vt:lpstr>
      <vt:lpstr>HACK – HACKER KAVRAMLARI ?</vt:lpstr>
      <vt:lpstr>BİLİŞİM SUÇLARINDA LİDER ÜLKELER</vt:lpstr>
      <vt:lpstr>HACKER ÇEŞİTLERİ</vt:lpstr>
      <vt:lpstr>DÜNYANIN EN ÜNLÜ HACKER‘I KİMDİR ? YAPTIĞI SALDIRILAR</vt:lpstr>
      <vt:lpstr>DENNIS RITCHIE VEYA KEN THOMPSON‘I TANIYOR MUSUNUZ ?</vt:lpstr>
      <vt:lpstr>DENNIS RITCHIE VEYA KEN THOMPSON‘I TANIYOR MUSUNUZ ?</vt:lpstr>
      <vt:lpstr>SOSYAL MÜHENDİSLİK KAVRAMI ?</vt:lpstr>
      <vt:lpstr>SOS. MÜH. ÇEŞİTLERİ ?</vt:lpstr>
      <vt:lpstr>SOS. MÜH. ÖRNEKLERİ?</vt:lpstr>
      <vt:lpstr>Sorular</vt:lpstr>
      <vt:lpstr>Kaynaklar</vt:lpstr>
    </vt:vector>
  </TitlesOfParts>
  <Company>Istanbul Technical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Güvenlik ve Hacking Kavramları</dc:title>
  <dc:subject>Ağ Güvenliği</dc:subject>
  <dc:creator/>
  <cp:lastModifiedBy>Windows Kullanıcısı</cp:lastModifiedBy>
  <cp:revision>146</cp:revision>
  <dcterms:created xsi:type="dcterms:W3CDTF">2004-03-23T04:48:16Z</dcterms:created>
  <dcterms:modified xsi:type="dcterms:W3CDTF">2020-01-31T08:58:31Z</dcterms:modified>
</cp:coreProperties>
</file>