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72" r:id="rId15"/>
    <p:sldId id="266" r:id="rId16"/>
    <p:sldId id="267" r:id="rId17"/>
    <p:sldId id="268" r:id="rId18"/>
    <p:sldId id="269" r:id="rId19"/>
    <p:sldId id="270" r:id="rId20"/>
    <p:sldId id="271" r:id="rId21"/>
    <p:sldId id="273" r:id="rId22"/>
    <p:sldId id="274" r:id="rId23"/>
    <p:sldId id="275" r:id="rId24"/>
    <p:sldId id="276"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7BB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C11EBB-01A4-4435-9F0A-8FBB5A55A517}" v="15" dt="2023-12-25T19:22:52.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066504-1B81-ABD1-10EC-B238B0FC555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844A7F3-B59A-AE44-4641-105AB1C340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B4089B4-06B4-75B9-B130-0153B7854604}"/>
              </a:ext>
            </a:extLst>
          </p:cNvPr>
          <p:cNvSpPr>
            <a:spLocks noGrp="1"/>
          </p:cNvSpPr>
          <p:nvPr>
            <p:ph type="dt" sz="half" idx="10"/>
          </p:nvPr>
        </p:nvSpPr>
        <p:spPr/>
        <p:txBody>
          <a:bodyPr/>
          <a:lstStyle/>
          <a:p>
            <a:fld id="{D4813B9F-6DA4-4B17-9279-29D9E5FD8BC4}" type="datetimeFigureOut">
              <a:rPr lang="tr-TR" smtClean="0"/>
              <a:t>5 Oca 2024</a:t>
            </a:fld>
            <a:endParaRPr lang="tr-TR"/>
          </a:p>
        </p:txBody>
      </p:sp>
      <p:sp>
        <p:nvSpPr>
          <p:cNvPr id="5" name="Alt Bilgi Yer Tutucusu 4">
            <a:extLst>
              <a:ext uri="{FF2B5EF4-FFF2-40B4-BE49-F238E27FC236}">
                <a16:creationId xmlns:a16="http://schemas.microsoft.com/office/drawing/2014/main" id="{F7B254B5-F327-A746-D560-97648099DFB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E54A523-B20D-037F-BD6E-23F5CFA245E3}"/>
              </a:ext>
            </a:extLst>
          </p:cNvPr>
          <p:cNvSpPr>
            <a:spLocks noGrp="1"/>
          </p:cNvSpPr>
          <p:nvPr>
            <p:ph type="sldNum" sz="quarter" idx="12"/>
          </p:nvPr>
        </p:nvSpPr>
        <p:spPr/>
        <p:txBody>
          <a:bodyPr/>
          <a:lstStyle/>
          <a:p>
            <a:fld id="{1B106022-6524-411F-94F2-C9538C9D309B}" type="slidenum">
              <a:rPr lang="tr-TR" smtClean="0"/>
              <a:t>‹#›</a:t>
            </a:fld>
            <a:endParaRPr lang="tr-TR"/>
          </a:p>
        </p:txBody>
      </p:sp>
    </p:spTree>
    <p:extLst>
      <p:ext uri="{BB962C8B-B14F-4D97-AF65-F5344CB8AC3E}">
        <p14:creationId xmlns:p14="http://schemas.microsoft.com/office/powerpoint/2010/main" val="3631485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8457A9-C018-2597-2348-AD616C79A41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752B040-2C69-10A1-DA0D-FBDB7B408B2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0616A94-7FDB-437E-8C02-02F960A3D045}"/>
              </a:ext>
            </a:extLst>
          </p:cNvPr>
          <p:cNvSpPr>
            <a:spLocks noGrp="1"/>
          </p:cNvSpPr>
          <p:nvPr>
            <p:ph type="dt" sz="half" idx="10"/>
          </p:nvPr>
        </p:nvSpPr>
        <p:spPr/>
        <p:txBody>
          <a:bodyPr/>
          <a:lstStyle/>
          <a:p>
            <a:fld id="{D4813B9F-6DA4-4B17-9279-29D9E5FD8BC4}" type="datetimeFigureOut">
              <a:rPr lang="tr-TR" smtClean="0"/>
              <a:t>5 Oca 2024</a:t>
            </a:fld>
            <a:endParaRPr lang="tr-TR"/>
          </a:p>
        </p:txBody>
      </p:sp>
      <p:sp>
        <p:nvSpPr>
          <p:cNvPr id="5" name="Alt Bilgi Yer Tutucusu 4">
            <a:extLst>
              <a:ext uri="{FF2B5EF4-FFF2-40B4-BE49-F238E27FC236}">
                <a16:creationId xmlns:a16="http://schemas.microsoft.com/office/drawing/2014/main" id="{AEB9CBE5-B4D1-E1F6-2FED-39357E133DE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03715F7-1926-B42B-0649-6D155BAA529E}"/>
              </a:ext>
            </a:extLst>
          </p:cNvPr>
          <p:cNvSpPr>
            <a:spLocks noGrp="1"/>
          </p:cNvSpPr>
          <p:nvPr>
            <p:ph type="sldNum" sz="quarter" idx="12"/>
          </p:nvPr>
        </p:nvSpPr>
        <p:spPr/>
        <p:txBody>
          <a:bodyPr/>
          <a:lstStyle/>
          <a:p>
            <a:fld id="{1B106022-6524-411F-94F2-C9538C9D309B}" type="slidenum">
              <a:rPr lang="tr-TR" smtClean="0"/>
              <a:t>‹#›</a:t>
            </a:fld>
            <a:endParaRPr lang="tr-TR"/>
          </a:p>
        </p:txBody>
      </p:sp>
    </p:spTree>
    <p:extLst>
      <p:ext uri="{BB962C8B-B14F-4D97-AF65-F5344CB8AC3E}">
        <p14:creationId xmlns:p14="http://schemas.microsoft.com/office/powerpoint/2010/main" val="905969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C5808E0-90C7-49C2-6E43-13BA7F98744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ABF1C76-3BEB-0BD9-104A-111B6A1E7A0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24FDFB0-7425-23AB-E60B-568CFB4EEB77}"/>
              </a:ext>
            </a:extLst>
          </p:cNvPr>
          <p:cNvSpPr>
            <a:spLocks noGrp="1"/>
          </p:cNvSpPr>
          <p:nvPr>
            <p:ph type="dt" sz="half" idx="10"/>
          </p:nvPr>
        </p:nvSpPr>
        <p:spPr/>
        <p:txBody>
          <a:bodyPr/>
          <a:lstStyle/>
          <a:p>
            <a:fld id="{D4813B9F-6DA4-4B17-9279-29D9E5FD8BC4}" type="datetimeFigureOut">
              <a:rPr lang="tr-TR" smtClean="0"/>
              <a:t>5 Oca 2024</a:t>
            </a:fld>
            <a:endParaRPr lang="tr-TR"/>
          </a:p>
        </p:txBody>
      </p:sp>
      <p:sp>
        <p:nvSpPr>
          <p:cNvPr id="5" name="Alt Bilgi Yer Tutucusu 4">
            <a:extLst>
              <a:ext uri="{FF2B5EF4-FFF2-40B4-BE49-F238E27FC236}">
                <a16:creationId xmlns:a16="http://schemas.microsoft.com/office/drawing/2014/main" id="{2D9A6358-A6D9-F331-BC83-51A7EE6F293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427D7B7-68FD-703A-C7DF-E8ADB89AA76F}"/>
              </a:ext>
            </a:extLst>
          </p:cNvPr>
          <p:cNvSpPr>
            <a:spLocks noGrp="1"/>
          </p:cNvSpPr>
          <p:nvPr>
            <p:ph type="sldNum" sz="quarter" idx="12"/>
          </p:nvPr>
        </p:nvSpPr>
        <p:spPr/>
        <p:txBody>
          <a:bodyPr/>
          <a:lstStyle/>
          <a:p>
            <a:fld id="{1B106022-6524-411F-94F2-C9538C9D309B}" type="slidenum">
              <a:rPr lang="tr-TR" smtClean="0"/>
              <a:t>‹#›</a:t>
            </a:fld>
            <a:endParaRPr lang="tr-TR"/>
          </a:p>
        </p:txBody>
      </p:sp>
    </p:spTree>
    <p:extLst>
      <p:ext uri="{BB962C8B-B14F-4D97-AF65-F5344CB8AC3E}">
        <p14:creationId xmlns:p14="http://schemas.microsoft.com/office/powerpoint/2010/main" val="4006345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5A889F-BC80-6EE8-BFCB-861D249695A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C25989F-AA1B-19C1-419C-A7548AE0E81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1C330B4-FE55-64CD-B7EB-C97FF1287EB3}"/>
              </a:ext>
            </a:extLst>
          </p:cNvPr>
          <p:cNvSpPr>
            <a:spLocks noGrp="1"/>
          </p:cNvSpPr>
          <p:nvPr>
            <p:ph type="dt" sz="half" idx="10"/>
          </p:nvPr>
        </p:nvSpPr>
        <p:spPr/>
        <p:txBody>
          <a:bodyPr/>
          <a:lstStyle/>
          <a:p>
            <a:fld id="{D4813B9F-6DA4-4B17-9279-29D9E5FD8BC4}" type="datetimeFigureOut">
              <a:rPr lang="tr-TR" smtClean="0"/>
              <a:t>5 Oca 2024</a:t>
            </a:fld>
            <a:endParaRPr lang="tr-TR"/>
          </a:p>
        </p:txBody>
      </p:sp>
      <p:sp>
        <p:nvSpPr>
          <p:cNvPr id="5" name="Alt Bilgi Yer Tutucusu 4">
            <a:extLst>
              <a:ext uri="{FF2B5EF4-FFF2-40B4-BE49-F238E27FC236}">
                <a16:creationId xmlns:a16="http://schemas.microsoft.com/office/drawing/2014/main" id="{5B3B9AE3-47E3-10A9-1E4B-E663866D3D1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E14AF1-8BD2-27B9-AB74-F95CE9D8B85E}"/>
              </a:ext>
            </a:extLst>
          </p:cNvPr>
          <p:cNvSpPr>
            <a:spLocks noGrp="1"/>
          </p:cNvSpPr>
          <p:nvPr>
            <p:ph type="sldNum" sz="quarter" idx="12"/>
          </p:nvPr>
        </p:nvSpPr>
        <p:spPr/>
        <p:txBody>
          <a:bodyPr/>
          <a:lstStyle/>
          <a:p>
            <a:fld id="{1B106022-6524-411F-94F2-C9538C9D309B}" type="slidenum">
              <a:rPr lang="tr-TR" smtClean="0"/>
              <a:t>‹#›</a:t>
            </a:fld>
            <a:endParaRPr lang="tr-TR"/>
          </a:p>
        </p:txBody>
      </p:sp>
    </p:spTree>
    <p:extLst>
      <p:ext uri="{BB962C8B-B14F-4D97-AF65-F5344CB8AC3E}">
        <p14:creationId xmlns:p14="http://schemas.microsoft.com/office/powerpoint/2010/main" val="2766738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0022F7-C4CD-B311-23F5-A0495873ED1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D61D799-6CFC-FCB2-F298-887C83D9AA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22AF4FB-31BD-7367-3F43-724A4A0149BB}"/>
              </a:ext>
            </a:extLst>
          </p:cNvPr>
          <p:cNvSpPr>
            <a:spLocks noGrp="1"/>
          </p:cNvSpPr>
          <p:nvPr>
            <p:ph type="dt" sz="half" idx="10"/>
          </p:nvPr>
        </p:nvSpPr>
        <p:spPr/>
        <p:txBody>
          <a:bodyPr/>
          <a:lstStyle/>
          <a:p>
            <a:fld id="{D4813B9F-6DA4-4B17-9279-29D9E5FD8BC4}" type="datetimeFigureOut">
              <a:rPr lang="tr-TR" smtClean="0"/>
              <a:t>5 Oca 2024</a:t>
            </a:fld>
            <a:endParaRPr lang="tr-TR"/>
          </a:p>
        </p:txBody>
      </p:sp>
      <p:sp>
        <p:nvSpPr>
          <p:cNvPr id="5" name="Alt Bilgi Yer Tutucusu 4">
            <a:extLst>
              <a:ext uri="{FF2B5EF4-FFF2-40B4-BE49-F238E27FC236}">
                <a16:creationId xmlns:a16="http://schemas.microsoft.com/office/drawing/2014/main" id="{E615DF09-7614-E5EE-770D-03DC2083882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40627A4-2179-4AD8-5187-32C5162CBC3A}"/>
              </a:ext>
            </a:extLst>
          </p:cNvPr>
          <p:cNvSpPr>
            <a:spLocks noGrp="1"/>
          </p:cNvSpPr>
          <p:nvPr>
            <p:ph type="sldNum" sz="quarter" idx="12"/>
          </p:nvPr>
        </p:nvSpPr>
        <p:spPr/>
        <p:txBody>
          <a:bodyPr/>
          <a:lstStyle/>
          <a:p>
            <a:fld id="{1B106022-6524-411F-94F2-C9538C9D309B}" type="slidenum">
              <a:rPr lang="tr-TR" smtClean="0"/>
              <a:t>‹#›</a:t>
            </a:fld>
            <a:endParaRPr lang="tr-TR"/>
          </a:p>
        </p:txBody>
      </p:sp>
    </p:spTree>
    <p:extLst>
      <p:ext uri="{BB962C8B-B14F-4D97-AF65-F5344CB8AC3E}">
        <p14:creationId xmlns:p14="http://schemas.microsoft.com/office/powerpoint/2010/main" val="40077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0345B-6FAA-870B-F4A2-A74238A539B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70EA216-DE3E-DAA8-C514-8D2859ABCFD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87126A0-4FD4-C92B-BD94-CB25E8ADD84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48EA48F-5F9B-453F-E7D4-8565651330C9}"/>
              </a:ext>
            </a:extLst>
          </p:cNvPr>
          <p:cNvSpPr>
            <a:spLocks noGrp="1"/>
          </p:cNvSpPr>
          <p:nvPr>
            <p:ph type="dt" sz="half" idx="10"/>
          </p:nvPr>
        </p:nvSpPr>
        <p:spPr/>
        <p:txBody>
          <a:bodyPr/>
          <a:lstStyle/>
          <a:p>
            <a:fld id="{D4813B9F-6DA4-4B17-9279-29D9E5FD8BC4}" type="datetimeFigureOut">
              <a:rPr lang="tr-TR" smtClean="0"/>
              <a:t>5 Oca 2024</a:t>
            </a:fld>
            <a:endParaRPr lang="tr-TR"/>
          </a:p>
        </p:txBody>
      </p:sp>
      <p:sp>
        <p:nvSpPr>
          <p:cNvPr id="6" name="Alt Bilgi Yer Tutucusu 5">
            <a:extLst>
              <a:ext uri="{FF2B5EF4-FFF2-40B4-BE49-F238E27FC236}">
                <a16:creationId xmlns:a16="http://schemas.microsoft.com/office/drawing/2014/main" id="{CE6121B5-9E77-FA85-914D-DBFA5279498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3089756-FF9A-6973-DE7B-31FBB5094FDE}"/>
              </a:ext>
            </a:extLst>
          </p:cNvPr>
          <p:cNvSpPr>
            <a:spLocks noGrp="1"/>
          </p:cNvSpPr>
          <p:nvPr>
            <p:ph type="sldNum" sz="quarter" idx="12"/>
          </p:nvPr>
        </p:nvSpPr>
        <p:spPr/>
        <p:txBody>
          <a:bodyPr/>
          <a:lstStyle/>
          <a:p>
            <a:fld id="{1B106022-6524-411F-94F2-C9538C9D309B}" type="slidenum">
              <a:rPr lang="tr-TR" smtClean="0"/>
              <a:t>‹#›</a:t>
            </a:fld>
            <a:endParaRPr lang="tr-TR"/>
          </a:p>
        </p:txBody>
      </p:sp>
    </p:spTree>
    <p:extLst>
      <p:ext uri="{BB962C8B-B14F-4D97-AF65-F5344CB8AC3E}">
        <p14:creationId xmlns:p14="http://schemas.microsoft.com/office/powerpoint/2010/main" val="290683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73D989-94F3-5220-0B31-12E62093660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E88B9E0-5F55-A4D4-715F-E4857FCA03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EF1EF88-4654-F72A-68B4-F9978D0555F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64A9F12-2BC0-3FC6-6851-09244BB2EA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A3736EE-F7C6-EBE8-9DA6-A04F67E08A2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70D3AB3-4209-06C4-2382-E12CD173857C}"/>
              </a:ext>
            </a:extLst>
          </p:cNvPr>
          <p:cNvSpPr>
            <a:spLocks noGrp="1"/>
          </p:cNvSpPr>
          <p:nvPr>
            <p:ph type="dt" sz="half" idx="10"/>
          </p:nvPr>
        </p:nvSpPr>
        <p:spPr/>
        <p:txBody>
          <a:bodyPr/>
          <a:lstStyle/>
          <a:p>
            <a:fld id="{D4813B9F-6DA4-4B17-9279-29D9E5FD8BC4}" type="datetimeFigureOut">
              <a:rPr lang="tr-TR" smtClean="0"/>
              <a:t>5 Oca 2024</a:t>
            </a:fld>
            <a:endParaRPr lang="tr-TR"/>
          </a:p>
        </p:txBody>
      </p:sp>
      <p:sp>
        <p:nvSpPr>
          <p:cNvPr id="8" name="Alt Bilgi Yer Tutucusu 7">
            <a:extLst>
              <a:ext uri="{FF2B5EF4-FFF2-40B4-BE49-F238E27FC236}">
                <a16:creationId xmlns:a16="http://schemas.microsoft.com/office/drawing/2014/main" id="{2B0468BB-5532-3D5E-86D1-96CF0152684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6B439E8-C731-B34E-72B8-CCA4433FB26E}"/>
              </a:ext>
            </a:extLst>
          </p:cNvPr>
          <p:cNvSpPr>
            <a:spLocks noGrp="1"/>
          </p:cNvSpPr>
          <p:nvPr>
            <p:ph type="sldNum" sz="quarter" idx="12"/>
          </p:nvPr>
        </p:nvSpPr>
        <p:spPr/>
        <p:txBody>
          <a:bodyPr/>
          <a:lstStyle/>
          <a:p>
            <a:fld id="{1B106022-6524-411F-94F2-C9538C9D309B}" type="slidenum">
              <a:rPr lang="tr-TR" smtClean="0"/>
              <a:t>‹#›</a:t>
            </a:fld>
            <a:endParaRPr lang="tr-TR"/>
          </a:p>
        </p:txBody>
      </p:sp>
    </p:spTree>
    <p:extLst>
      <p:ext uri="{BB962C8B-B14F-4D97-AF65-F5344CB8AC3E}">
        <p14:creationId xmlns:p14="http://schemas.microsoft.com/office/powerpoint/2010/main" val="80050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EF84C4-7FF1-815C-6067-A21574CA39F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244EAB0-C762-4439-9414-295612FD59C1}"/>
              </a:ext>
            </a:extLst>
          </p:cNvPr>
          <p:cNvSpPr>
            <a:spLocks noGrp="1"/>
          </p:cNvSpPr>
          <p:nvPr>
            <p:ph type="dt" sz="half" idx="10"/>
          </p:nvPr>
        </p:nvSpPr>
        <p:spPr/>
        <p:txBody>
          <a:bodyPr/>
          <a:lstStyle/>
          <a:p>
            <a:fld id="{D4813B9F-6DA4-4B17-9279-29D9E5FD8BC4}" type="datetimeFigureOut">
              <a:rPr lang="tr-TR" smtClean="0"/>
              <a:t>5 Oca 2024</a:t>
            </a:fld>
            <a:endParaRPr lang="tr-TR"/>
          </a:p>
        </p:txBody>
      </p:sp>
      <p:sp>
        <p:nvSpPr>
          <p:cNvPr id="4" name="Alt Bilgi Yer Tutucusu 3">
            <a:extLst>
              <a:ext uri="{FF2B5EF4-FFF2-40B4-BE49-F238E27FC236}">
                <a16:creationId xmlns:a16="http://schemas.microsoft.com/office/drawing/2014/main" id="{77F743E7-4D3A-30C6-424A-D5BE09EFA83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B79C6A8-B1B1-D5FF-42F2-063071AE1FBD}"/>
              </a:ext>
            </a:extLst>
          </p:cNvPr>
          <p:cNvSpPr>
            <a:spLocks noGrp="1"/>
          </p:cNvSpPr>
          <p:nvPr>
            <p:ph type="sldNum" sz="quarter" idx="12"/>
          </p:nvPr>
        </p:nvSpPr>
        <p:spPr/>
        <p:txBody>
          <a:bodyPr/>
          <a:lstStyle/>
          <a:p>
            <a:fld id="{1B106022-6524-411F-94F2-C9538C9D309B}" type="slidenum">
              <a:rPr lang="tr-TR" smtClean="0"/>
              <a:t>‹#›</a:t>
            </a:fld>
            <a:endParaRPr lang="tr-TR"/>
          </a:p>
        </p:txBody>
      </p:sp>
    </p:spTree>
    <p:extLst>
      <p:ext uri="{BB962C8B-B14F-4D97-AF65-F5344CB8AC3E}">
        <p14:creationId xmlns:p14="http://schemas.microsoft.com/office/powerpoint/2010/main" val="3937582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BB33363-8D10-9092-042F-D255A0A5ED43}"/>
              </a:ext>
            </a:extLst>
          </p:cNvPr>
          <p:cNvSpPr>
            <a:spLocks noGrp="1"/>
          </p:cNvSpPr>
          <p:nvPr>
            <p:ph type="dt" sz="half" idx="10"/>
          </p:nvPr>
        </p:nvSpPr>
        <p:spPr/>
        <p:txBody>
          <a:bodyPr/>
          <a:lstStyle/>
          <a:p>
            <a:fld id="{D4813B9F-6DA4-4B17-9279-29D9E5FD8BC4}" type="datetimeFigureOut">
              <a:rPr lang="tr-TR" smtClean="0"/>
              <a:t>5 Oca 2024</a:t>
            </a:fld>
            <a:endParaRPr lang="tr-TR"/>
          </a:p>
        </p:txBody>
      </p:sp>
      <p:sp>
        <p:nvSpPr>
          <p:cNvPr id="3" name="Alt Bilgi Yer Tutucusu 2">
            <a:extLst>
              <a:ext uri="{FF2B5EF4-FFF2-40B4-BE49-F238E27FC236}">
                <a16:creationId xmlns:a16="http://schemas.microsoft.com/office/drawing/2014/main" id="{4BE33876-6796-0C62-CB52-3BCBC017806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98EFD59-E5A6-BF05-A1BF-A3E96B68DAE3}"/>
              </a:ext>
            </a:extLst>
          </p:cNvPr>
          <p:cNvSpPr>
            <a:spLocks noGrp="1"/>
          </p:cNvSpPr>
          <p:nvPr>
            <p:ph type="sldNum" sz="quarter" idx="12"/>
          </p:nvPr>
        </p:nvSpPr>
        <p:spPr/>
        <p:txBody>
          <a:bodyPr/>
          <a:lstStyle/>
          <a:p>
            <a:fld id="{1B106022-6524-411F-94F2-C9538C9D309B}" type="slidenum">
              <a:rPr lang="tr-TR" smtClean="0"/>
              <a:t>‹#›</a:t>
            </a:fld>
            <a:endParaRPr lang="tr-TR"/>
          </a:p>
        </p:txBody>
      </p:sp>
    </p:spTree>
    <p:extLst>
      <p:ext uri="{BB962C8B-B14F-4D97-AF65-F5344CB8AC3E}">
        <p14:creationId xmlns:p14="http://schemas.microsoft.com/office/powerpoint/2010/main" val="263613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5778FD-3618-A657-8C02-8D9CC89B0C9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DD83E63-CF19-63E0-D2F6-FD6CD9E5E5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38FF567-C419-363A-94E4-BC8D3B56F9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5A2D3CF-C606-6A0B-AB5E-019209D49E83}"/>
              </a:ext>
            </a:extLst>
          </p:cNvPr>
          <p:cNvSpPr>
            <a:spLocks noGrp="1"/>
          </p:cNvSpPr>
          <p:nvPr>
            <p:ph type="dt" sz="half" idx="10"/>
          </p:nvPr>
        </p:nvSpPr>
        <p:spPr/>
        <p:txBody>
          <a:bodyPr/>
          <a:lstStyle/>
          <a:p>
            <a:fld id="{D4813B9F-6DA4-4B17-9279-29D9E5FD8BC4}" type="datetimeFigureOut">
              <a:rPr lang="tr-TR" smtClean="0"/>
              <a:t>5 Oca 2024</a:t>
            </a:fld>
            <a:endParaRPr lang="tr-TR"/>
          </a:p>
        </p:txBody>
      </p:sp>
      <p:sp>
        <p:nvSpPr>
          <p:cNvPr id="6" name="Alt Bilgi Yer Tutucusu 5">
            <a:extLst>
              <a:ext uri="{FF2B5EF4-FFF2-40B4-BE49-F238E27FC236}">
                <a16:creationId xmlns:a16="http://schemas.microsoft.com/office/drawing/2014/main" id="{CF9C3F3F-F028-BEB7-CE05-5354517CAB0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98112F5-F771-2A6B-82D4-09EAE4EA6CB7}"/>
              </a:ext>
            </a:extLst>
          </p:cNvPr>
          <p:cNvSpPr>
            <a:spLocks noGrp="1"/>
          </p:cNvSpPr>
          <p:nvPr>
            <p:ph type="sldNum" sz="quarter" idx="12"/>
          </p:nvPr>
        </p:nvSpPr>
        <p:spPr/>
        <p:txBody>
          <a:bodyPr/>
          <a:lstStyle/>
          <a:p>
            <a:fld id="{1B106022-6524-411F-94F2-C9538C9D309B}" type="slidenum">
              <a:rPr lang="tr-TR" smtClean="0"/>
              <a:t>‹#›</a:t>
            </a:fld>
            <a:endParaRPr lang="tr-TR"/>
          </a:p>
        </p:txBody>
      </p:sp>
    </p:spTree>
    <p:extLst>
      <p:ext uri="{BB962C8B-B14F-4D97-AF65-F5344CB8AC3E}">
        <p14:creationId xmlns:p14="http://schemas.microsoft.com/office/powerpoint/2010/main" val="94932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618A53-4952-FEB2-D647-5B35BF6B219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13016B7-3DE6-8EE2-D807-D9C2A83CFF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E63A49B-C0DA-ED5D-9743-6652E09C2D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3B41A9F-77C2-3AEC-3136-FA8DD2451C89}"/>
              </a:ext>
            </a:extLst>
          </p:cNvPr>
          <p:cNvSpPr>
            <a:spLocks noGrp="1"/>
          </p:cNvSpPr>
          <p:nvPr>
            <p:ph type="dt" sz="half" idx="10"/>
          </p:nvPr>
        </p:nvSpPr>
        <p:spPr/>
        <p:txBody>
          <a:bodyPr/>
          <a:lstStyle/>
          <a:p>
            <a:fld id="{D4813B9F-6DA4-4B17-9279-29D9E5FD8BC4}" type="datetimeFigureOut">
              <a:rPr lang="tr-TR" smtClean="0"/>
              <a:t>5 Oca 2024</a:t>
            </a:fld>
            <a:endParaRPr lang="tr-TR"/>
          </a:p>
        </p:txBody>
      </p:sp>
      <p:sp>
        <p:nvSpPr>
          <p:cNvPr id="6" name="Alt Bilgi Yer Tutucusu 5">
            <a:extLst>
              <a:ext uri="{FF2B5EF4-FFF2-40B4-BE49-F238E27FC236}">
                <a16:creationId xmlns:a16="http://schemas.microsoft.com/office/drawing/2014/main" id="{65A87EDE-6203-3EEA-7C0A-B9328CB0C8C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4033440-AFC7-DA2A-9FA0-CEBE9BACC81A}"/>
              </a:ext>
            </a:extLst>
          </p:cNvPr>
          <p:cNvSpPr>
            <a:spLocks noGrp="1"/>
          </p:cNvSpPr>
          <p:nvPr>
            <p:ph type="sldNum" sz="quarter" idx="12"/>
          </p:nvPr>
        </p:nvSpPr>
        <p:spPr/>
        <p:txBody>
          <a:bodyPr/>
          <a:lstStyle/>
          <a:p>
            <a:fld id="{1B106022-6524-411F-94F2-C9538C9D309B}" type="slidenum">
              <a:rPr lang="tr-TR" smtClean="0"/>
              <a:t>‹#›</a:t>
            </a:fld>
            <a:endParaRPr lang="tr-TR"/>
          </a:p>
        </p:txBody>
      </p:sp>
    </p:spTree>
    <p:extLst>
      <p:ext uri="{BB962C8B-B14F-4D97-AF65-F5344CB8AC3E}">
        <p14:creationId xmlns:p14="http://schemas.microsoft.com/office/powerpoint/2010/main" val="3524228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4F23454-429A-C945-8EB3-6236AF5ECA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89D51FF-9A74-FAE5-67A8-9A6FB74F91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315F6AA-074D-45B9-BF2F-69CB65E295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13B9F-6DA4-4B17-9279-29D9E5FD8BC4}" type="datetimeFigureOut">
              <a:rPr lang="tr-TR" smtClean="0"/>
              <a:t>5 Oca 2024</a:t>
            </a:fld>
            <a:endParaRPr lang="tr-TR"/>
          </a:p>
        </p:txBody>
      </p:sp>
      <p:sp>
        <p:nvSpPr>
          <p:cNvPr id="5" name="Alt Bilgi Yer Tutucusu 4">
            <a:extLst>
              <a:ext uri="{FF2B5EF4-FFF2-40B4-BE49-F238E27FC236}">
                <a16:creationId xmlns:a16="http://schemas.microsoft.com/office/drawing/2014/main" id="{D9C02616-1C37-0F31-4A9E-8085E48A76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ACF16A8-5445-BB7B-2F7A-85BA37ACC2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06022-6524-411F-94F2-C9538C9D309B}" type="slidenum">
              <a:rPr lang="tr-TR" smtClean="0"/>
              <a:t>‹#›</a:t>
            </a:fld>
            <a:endParaRPr lang="tr-TR"/>
          </a:p>
        </p:txBody>
      </p:sp>
    </p:spTree>
    <p:extLst>
      <p:ext uri="{BB962C8B-B14F-4D97-AF65-F5344CB8AC3E}">
        <p14:creationId xmlns:p14="http://schemas.microsoft.com/office/powerpoint/2010/main" val="2687440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2A397E7-BF60-45B2-84C7-B074B76C37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Resim 4" descr="ekran görüntüsü, tasarım, sanat içeren bir resim&#10;&#10;Açıklama otomatik olarak oluşturuldu">
            <a:extLst>
              <a:ext uri="{FF2B5EF4-FFF2-40B4-BE49-F238E27FC236}">
                <a16:creationId xmlns:a16="http://schemas.microsoft.com/office/drawing/2014/main" id="{CC1F8DA8-4570-DA4B-EDB7-A625E44DC53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0032" r="3656"/>
          <a:stretch/>
        </p:blipFill>
        <p:spPr>
          <a:xfrm>
            <a:off x="4283902" y="10"/>
            <a:ext cx="7908098" cy="6857992"/>
          </a:xfrm>
          <a:prstGeom prst="rect">
            <a:avLst/>
          </a:prstGeom>
        </p:spPr>
      </p:pic>
      <p:sp>
        <p:nvSpPr>
          <p:cNvPr id="12" name="Rectangle 11">
            <a:extLst>
              <a:ext uri="{FF2B5EF4-FFF2-40B4-BE49-F238E27FC236}">
                <a16:creationId xmlns:a16="http://schemas.microsoft.com/office/drawing/2014/main" id="{890DEF05-784E-4B61-89E4-04C4ECF4E5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364A027-27F0-334D-B654-995DD6698FF9}"/>
              </a:ext>
            </a:extLst>
          </p:cNvPr>
          <p:cNvSpPr>
            <a:spLocks noGrp="1"/>
          </p:cNvSpPr>
          <p:nvPr>
            <p:ph type="ctrTitle"/>
          </p:nvPr>
        </p:nvSpPr>
        <p:spPr>
          <a:xfrm>
            <a:off x="728663" y="1115219"/>
            <a:ext cx="8049577" cy="2387600"/>
          </a:xfrm>
          <a:solidFill>
            <a:schemeClr val="accent1">
              <a:lumMod val="50000"/>
            </a:schemeClr>
          </a:solidFill>
        </p:spPr>
        <p:txBody>
          <a:bodyPr>
            <a:normAutofit/>
          </a:bodyPr>
          <a:lstStyle/>
          <a:p>
            <a:r>
              <a:rPr lang="tr-TR" sz="3600" b="1" dirty="0">
                <a:solidFill>
                  <a:schemeClr val="bg1"/>
                </a:solidFill>
                <a:latin typeface="Poppins" panose="00000500000000000000" pitchFamily="2" charset="-94"/>
                <a:cs typeface="Poppins" panose="00000500000000000000" pitchFamily="2" charset="-94"/>
              </a:rPr>
              <a:t>Hasta Toplantısında Soru Listesi Kullanarak Eczane Eczacılarının Deneyimlerinde İlaç İletişimini Görünür Kılmak</a:t>
            </a:r>
          </a:p>
        </p:txBody>
      </p:sp>
      <p:sp>
        <p:nvSpPr>
          <p:cNvPr id="3" name="Alt Başlık 2">
            <a:extLst>
              <a:ext uri="{FF2B5EF4-FFF2-40B4-BE49-F238E27FC236}">
                <a16:creationId xmlns:a16="http://schemas.microsoft.com/office/drawing/2014/main" id="{3B83782B-3683-A882-1E24-AD1437880535}"/>
              </a:ext>
            </a:extLst>
          </p:cNvPr>
          <p:cNvSpPr>
            <a:spLocks noGrp="1"/>
          </p:cNvSpPr>
          <p:nvPr>
            <p:ph type="subTitle" idx="1"/>
          </p:nvPr>
        </p:nvSpPr>
        <p:spPr>
          <a:xfrm>
            <a:off x="728664" y="3902075"/>
            <a:ext cx="2054878" cy="911970"/>
          </a:xfrm>
          <a:solidFill>
            <a:schemeClr val="accent1">
              <a:lumMod val="50000"/>
            </a:schemeClr>
          </a:solidFill>
        </p:spPr>
        <p:txBody>
          <a:bodyPr>
            <a:normAutofit/>
          </a:bodyPr>
          <a:lstStyle/>
          <a:p>
            <a:pPr algn="l"/>
            <a:r>
              <a:rPr lang="tr-TR" b="1" dirty="0">
                <a:solidFill>
                  <a:schemeClr val="bg1"/>
                </a:solidFill>
              </a:rPr>
              <a:t>Funda YAVUZ</a:t>
            </a:r>
          </a:p>
          <a:p>
            <a:pPr algn="l"/>
            <a:r>
              <a:rPr lang="tr-TR" b="1" dirty="0">
                <a:solidFill>
                  <a:schemeClr val="bg1"/>
                </a:solidFill>
              </a:rPr>
              <a:t>19030319</a:t>
            </a:r>
          </a:p>
        </p:txBody>
      </p:sp>
      <p:cxnSp>
        <p:nvCxnSpPr>
          <p:cNvPr id="14" name="Straight Connector 13">
            <a:extLst>
              <a:ext uri="{FF2B5EF4-FFF2-40B4-BE49-F238E27FC236}">
                <a16:creationId xmlns:a16="http://schemas.microsoft.com/office/drawing/2014/main" id="{C41BAEC7-F7B0-4224-8B18-8F74B7D87F0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743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A9F7B4E-B03D-4F64-BE33-00D074458D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giyim, çizim, çizgi film, adam, insan içeren bir resim&#10;&#10;Açıklama otomatik olarak oluşturuldu">
            <a:extLst>
              <a:ext uri="{FF2B5EF4-FFF2-40B4-BE49-F238E27FC236}">
                <a16:creationId xmlns:a16="http://schemas.microsoft.com/office/drawing/2014/main" id="{F5DC3E94-162D-0E8F-AD81-D8BADC4F6237}"/>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a:stretch/>
        </p:blipFill>
        <p:spPr>
          <a:xfrm>
            <a:off x="21" y="-112531"/>
            <a:ext cx="12191979" cy="6857990"/>
          </a:xfrm>
          <a:prstGeom prst="rect">
            <a:avLst/>
          </a:prstGeom>
        </p:spPr>
      </p:pic>
      <p:sp>
        <p:nvSpPr>
          <p:cNvPr id="2" name="Başlık 1">
            <a:extLst>
              <a:ext uri="{FF2B5EF4-FFF2-40B4-BE49-F238E27FC236}">
                <a16:creationId xmlns:a16="http://schemas.microsoft.com/office/drawing/2014/main" id="{E8E81948-8DC9-1E60-82FB-3F702A63474F}"/>
              </a:ext>
            </a:extLst>
          </p:cNvPr>
          <p:cNvSpPr>
            <a:spLocks noGrp="1"/>
          </p:cNvSpPr>
          <p:nvPr>
            <p:ph type="title"/>
          </p:nvPr>
        </p:nvSpPr>
        <p:spPr>
          <a:xfrm>
            <a:off x="-3048" y="526576"/>
            <a:ext cx="7346382" cy="1325563"/>
          </a:xfrm>
        </p:spPr>
        <p:txBody>
          <a:bodyPr>
            <a:normAutofit/>
          </a:bodyPr>
          <a:lstStyle/>
          <a:p>
            <a:pPr algn="ctr"/>
            <a:r>
              <a:rPr lang="tr-TR" sz="2800" b="1" dirty="0">
                <a:solidFill>
                  <a:schemeClr val="accent1">
                    <a:lumMod val="60000"/>
                    <a:lumOff val="40000"/>
                  </a:schemeClr>
                </a:solidFill>
                <a:effectLst/>
                <a:latin typeface="Poppins" panose="00000500000000000000" pitchFamily="2" charset="-94"/>
                <a:ea typeface="Calibri" panose="020F0502020204030204" pitchFamily="34" charset="0"/>
                <a:cs typeface="Poppins" panose="00000500000000000000" pitchFamily="2" charset="-94"/>
              </a:rPr>
              <a:t>Algılanan Avantajlar ve Eczacının </a:t>
            </a:r>
            <a:r>
              <a:rPr lang="tr-TR" sz="2800" b="1" dirty="0">
                <a:solidFill>
                  <a:schemeClr val="accent1">
                    <a:lumMod val="60000"/>
                    <a:lumOff val="40000"/>
                  </a:schemeClr>
                </a:solidFill>
                <a:latin typeface="Poppins" panose="00000500000000000000" pitchFamily="2" charset="-94"/>
                <a:ea typeface="Calibri" panose="020F0502020204030204" pitchFamily="34" charset="0"/>
                <a:cs typeface="Poppins" panose="00000500000000000000" pitchFamily="2" charset="-94"/>
              </a:rPr>
              <a:t>R</a:t>
            </a:r>
            <a:r>
              <a:rPr lang="tr-TR" sz="2800" b="1" dirty="0">
                <a:solidFill>
                  <a:schemeClr val="accent1">
                    <a:lumMod val="60000"/>
                    <a:lumOff val="40000"/>
                  </a:schemeClr>
                </a:solidFill>
                <a:effectLst/>
                <a:latin typeface="Poppins" panose="00000500000000000000" pitchFamily="2" charset="-94"/>
                <a:ea typeface="Calibri" panose="020F0502020204030204" pitchFamily="34" charset="0"/>
                <a:cs typeface="Poppins" panose="00000500000000000000" pitchFamily="2" charset="-94"/>
              </a:rPr>
              <a:t>olüyle </a:t>
            </a:r>
            <a:r>
              <a:rPr lang="tr-TR" sz="2800" b="1" dirty="0">
                <a:solidFill>
                  <a:schemeClr val="accent1">
                    <a:lumMod val="60000"/>
                    <a:lumOff val="40000"/>
                  </a:schemeClr>
                </a:solidFill>
                <a:latin typeface="Poppins" panose="00000500000000000000" pitchFamily="2" charset="-94"/>
                <a:ea typeface="Calibri" panose="020F0502020204030204" pitchFamily="34" charset="0"/>
                <a:cs typeface="Poppins" panose="00000500000000000000" pitchFamily="2" charset="-94"/>
              </a:rPr>
              <a:t>U</a:t>
            </a:r>
            <a:r>
              <a:rPr lang="tr-TR" sz="2800" b="1" dirty="0">
                <a:solidFill>
                  <a:schemeClr val="accent1">
                    <a:lumMod val="60000"/>
                    <a:lumOff val="40000"/>
                  </a:schemeClr>
                </a:solidFill>
                <a:effectLst/>
                <a:latin typeface="Poppins" panose="00000500000000000000" pitchFamily="2" charset="-94"/>
                <a:ea typeface="Calibri" panose="020F0502020204030204" pitchFamily="34" charset="0"/>
                <a:cs typeface="Poppins" panose="00000500000000000000" pitchFamily="2" charset="-94"/>
              </a:rPr>
              <a:t>yumluluk:</a:t>
            </a:r>
            <a:endParaRPr lang="tr-TR" sz="2800" b="1" dirty="0">
              <a:solidFill>
                <a:schemeClr val="accent1">
                  <a:lumMod val="60000"/>
                  <a:lumOff val="40000"/>
                </a:schemeClr>
              </a:solidFill>
              <a:latin typeface="Poppins" panose="00000500000000000000" pitchFamily="2" charset="-94"/>
              <a:cs typeface="Poppins" panose="00000500000000000000" pitchFamily="2" charset="-94"/>
            </a:endParaRPr>
          </a:p>
        </p:txBody>
      </p:sp>
      <p:sp>
        <p:nvSpPr>
          <p:cNvPr id="19"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6A3851A-3BDF-2E77-C2D6-83ED13CFF412}"/>
              </a:ext>
            </a:extLst>
          </p:cNvPr>
          <p:cNvSpPr>
            <a:spLocks noGrp="1"/>
          </p:cNvSpPr>
          <p:nvPr>
            <p:ph idx="1"/>
          </p:nvPr>
        </p:nvSpPr>
        <p:spPr>
          <a:xfrm>
            <a:off x="0" y="1946352"/>
            <a:ext cx="8299939" cy="4612996"/>
          </a:xfrm>
          <a:solidFill>
            <a:schemeClr val="bg1"/>
          </a:solidFill>
        </p:spPr>
        <p:txBody>
          <a:bodyPr>
            <a:normAutofit fontScale="85000" lnSpcReduction="10000"/>
          </a:bodyPr>
          <a:lstStyle/>
          <a:p>
            <a:endParaRPr lang="tr-TR" sz="1900" dirty="0">
              <a:solidFill>
                <a:schemeClr val="tx1">
                  <a:lumMod val="95000"/>
                  <a:lumOff val="5000"/>
                </a:schemeClr>
              </a:solidFill>
              <a:effectLst/>
              <a:latin typeface="Poppins" panose="00000500000000000000" pitchFamily="2" charset="-94"/>
              <a:ea typeface="Calibri" panose="020F0502020204030204" pitchFamily="34" charset="0"/>
              <a:cs typeface="Poppins" panose="00000500000000000000" pitchFamily="2" charset="-94"/>
            </a:endParaRPr>
          </a:p>
          <a:p>
            <a:r>
              <a:rPr lang="tr-TR" sz="1900" dirty="0">
                <a:solidFill>
                  <a:schemeClr val="tx1">
                    <a:lumMod val="95000"/>
                    <a:lumOff val="5000"/>
                  </a:schemeClr>
                </a:solidFill>
                <a:effectLst/>
                <a:latin typeface="Poppins" panose="00000500000000000000" pitchFamily="2" charset="-94"/>
                <a:ea typeface="Calibri" panose="020F0502020204030204" pitchFamily="34" charset="0"/>
                <a:cs typeface="Poppins" panose="00000500000000000000" pitchFamily="2" charset="-94"/>
              </a:rPr>
              <a:t>Birçok eczacı, </a:t>
            </a:r>
            <a:r>
              <a:rPr lang="tr-TR" sz="1900" dirty="0" err="1">
                <a:solidFill>
                  <a:schemeClr val="tx1">
                    <a:lumMod val="95000"/>
                    <a:lumOff val="5000"/>
                  </a:schemeClr>
                </a:solidFill>
                <a:effectLst/>
                <a:latin typeface="Poppins" panose="00000500000000000000" pitchFamily="2" charset="-94"/>
                <a:ea typeface="Calibri" panose="020F0502020204030204" pitchFamily="34" charset="0"/>
                <a:cs typeface="Poppins" panose="00000500000000000000" pitchFamily="2" charset="-94"/>
              </a:rPr>
              <a:t>QPL'in</a:t>
            </a:r>
            <a:r>
              <a:rPr lang="tr-TR" sz="1900" dirty="0">
                <a:solidFill>
                  <a:schemeClr val="tx1">
                    <a:lumMod val="95000"/>
                    <a:lumOff val="5000"/>
                  </a:schemeClr>
                </a:solidFill>
                <a:effectLst/>
                <a:latin typeface="Poppins" panose="00000500000000000000" pitchFamily="2" charset="-94"/>
                <a:ea typeface="Calibri" panose="020F0502020204030204" pitchFamily="34" charset="0"/>
                <a:cs typeface="Poppins" panose="00000500000000000000" pitchFamily="2" charset="-94"/>
              </a:rPr>
              <a:t> ilaç iletişiminde profesyonel kimliklerini güçlendirdiğini tanımladı. QPL, eczacıların rolüne, yani hastaların ilaç kullanımını iyileştirmeye ilişkin görüşleriyle uyumluydu. Bazı eczacılar </a:t>
            </a:r>
            <a:r>
              <a:rPr lang="tr-TR" sz="1900" dirty="0" err="1">
                <a:solidFill>
                  <a:schemeClr val="tx1">
                    <a:lumMod val="95000"/>
                    <a:lumOff val="5000"/>
                  </a:schemeClr>
                </a:solidFill>
                <a:effectLst/>
                <a:latin typeface="Poppins" panose="00000500000000000000" pitchFamily="2" charset="-94"/>
                <a:ea typeface="Calibri" panose="020F0502020204030204" pitchFamily="34" charset="0"/>
                <a:cs typeface="Poppins" panose="00000500000000000000" pitchFamily="2" charset="-94"/>
              </a:rPr>
              <a:t>QPL'i</a:t>
            </a:r>
            <a:r>
              <a:rPr lang="tr-TR" sz="1900" dirty="0">
                <a:solidFill>
                  <a:schemeClr val="tx1">
                    <a:lumMod val="95000"/>
                    <a:lumOff val="5000"/>
                  </a:schemeClr>
                </a:solidFill>
                <a:effectLst/>
                <a:latin typeface="Poppins" panose="00000500000000000000" pitchFamily="2" charset="-94"/>
                <a:ea typeface="Calibri" panose="020F0502020204030204" pitchFamily="34" charset="0"/>
                <a:cs typeface="Poppins" panose="00000500000000000000" pitchFamily="2" charset="-94"/>
              </a:rPr>
              <a:t> esas olarak eczacı için destekleyici bir araç olarak görürken, diğer eczacılar </a:t>
            </a:r>
            <a:r>
              <a:rPr lang="tr-TR" sz="1900" dirty="0" err="1">
                <a:solidFill>
                  <a:schemeClr val="tx1">
                    <a:lumMod val="95000"/>
                    <a:lumOff val="5000"/>
                  </a:schemeClr>
                </a:solidFill>
                <a:effectLst/>
                <a:latin typeface="Poppins" panose="00000500000000000000" pitchFamily="2" charset="-94"/>
                <a:ea typeface="Calibri" panose="020F0502020204030204" pitchFamily="34" charset="0"/>
                <a:cs typeface="Poppins" panose="00000500000000000000" pitchFamily="2" charset="-94"/>
              </a:rPr>
              <a:t>QPL'i</a:t>
            </a:r>
            <a:r>
              <a:rPr lang="tr-TR" sz="1900" dirty="0">
                <a:solidFill>
                  <a:schemeClr val="tx1">
                    <a:lumMod val="95000"/>
                    <a:lumOff val="5000"/>
                  </a:schemeClr>
                </a:solidFill>
                <a:effectLst/>
                <a:latin typeface="Poppins" panose="00000500000000000000" pitchFamily="2" charset="-94"/>
                <a:ea typeface="Calibri" panose="020F0502020204030204" pitchFamily="34" charset="0"/>
                <a:cs typeface="Poppins" panose="00000500000000000000" pitchFamily="2" charset="-94"/>
              </a:rPr>
              <a:t> hastanın toplantıda daha aktif olmasını sağlayan bir araç olarak görüyordu. </a:t>
            </a:r>
          </a:p>
          <a:p>
            <a:r>
              <a:rPr lang="tr-TR" sz="1900" dirty="0">
                <a:solidFill>
                  <a:schemeClr val="tx1">
                    <a:lumMod val="95000"/>
                    <a:lumOff val="5000"/>
                  </a:schemeClr>
                </a:solidFill>
                <a:effectLst/>
                <a:latin typeface="Poppins" panose="00000500000000000000" pitchFamily="2" charset="-94"/>
                <a:ea typeface="Calibri" panose="020F0502020204030204" pitchFamily="34" charset="0"/>
                <a:cs typeface="Poppins" panose="00000500000000000000" pitchFamily="2" charset="-94"/>
              </a:rPr>
              <a:t>Katılımcılara göre eczacı, en önemli ilaç bilgilerini sağlamaktan sorumludur. Yine de </a:t>
            </a:r>
            <a:r>
              <a:rPr lang="tr-TR" sz="1900" dirty="0" err="1">
                <a:solidFill>
                  <a:schemeClr val="tx1">
                    <a:lumMod val="95000"/>
                    <a:lumOff val="5000"/>
                  </a:schemeClr>
                </a:solidFill>
                <a:effectLst/>
                <a:latin typeface="Poppins" panose="00000500000000000000" pitchFamily="2" charset="-94"/>
                <a:ea typeface="Calibri" panose="020F0502020204030204" pitchFamily="34" charset="0"/>
                <a:cs typeface="Poppins" panose="00000500000000000000" pitchFamily="2" charset="-94"/>
              </a:rPr>
              <a:t>QPL'i</a:t>
            </a:r>
            <a:r>
              <a:rPr lang="tr-TR" sz="1900" dirty="0">
                <a:solidFill>
                  <a:schemeClr val="tx1">
                    <a:lumMod val="95000"/>
                    <a:lumOff val="5000"/>
                  </a:schemeClr>
                </a:solidFill>
                <a:effectLst/>
                <a:latin typeface="Poppins" panose="00000500000000000000" pitchFamily="2" charset="-94"/>
                <a:ea typeface="Calibri" panose="020F0502020204030204" pitchFamily="34" charset="0"/>
                <a:cs typeface="Poppins" panose="00000500000000000000" pitchFamily="2" charset="-94"/>
              </a:rPr>
              <a:t> kullanan diyaloglarda bazıları, hastaların gerçek ilaç kullanımının daha fazlasını kapsadığını hissetti. Eczacılar diyalog sırasında kendilerini daha uyanık olarak tanımladılar ve hastanın ilaç kullanımı hakkında daha aktif sorular sordular. Diğerleri, hastaların ilaç kullanımı (güncelleme) ve ilaçlara bağlılıkları hakkında daha fazla bilgi alabileceklerini hissettiler. Bir eczacı, listeyi somut bir öneri olarak tanımladı ve "sorunuz var mı?" diye sorup reddedilmek yerine, hastanın ilaç kullanımını tartışmak için yeni </a:t>
            </a:r>
            <a:r>
              <a:rPr lang="tr-TR" sz="1900" dirty="0">
                <a:solidFill>
                  <a:schemeClr val="tx1">
                    <a:lumMod val="95000"/>
                    <a:lumOff val="5000"/>
                  </a:schemeClr>
                </a:solidFill>
                <a:latin typeface="Poppins" panose="00000500000000000000" pitchFamily="2" charset="-94"/>
                <a:ea typeface="Calibri" panose="020F0502020204030204" pitchFamily="34" charset="0"/>
                <a:cs typeface="Poppins" panose="00000500000000000000" pitchFamily="2" charset="-94"/>
              </a:rPr>
              <a:t>yollar</a:t>
            </a:r>
            <a:r>
              <a:rPr lang="tr-TR" sz="1900" dirty="0">
                <a:solidFill>
                  <a:schemeClr val="tx1">
                    <a:lumMod val="95000"/>
                    <a:lumOff val="5000"/>
                  </a:schemeClr>
                </a:solidFill>
                <a:effectLst/>
                <a:latin typeface="Poppins" panose="00000500000000000000" pitchFamily="2" charset="-94"/>
                <a:ea typeface="Calibri" panose="020F0502020204030204" pitchFamily="34" charset="0"/>
                <a:cs typeface="Poppins" panose="00000500000000000000" pitchFamily="2" charset="-94"/>
              </a:rPr>
              <a:t> buldu. </a:t>
            </a:r>
          </a:p>
          <a:p>
            <a:r>
              <a:rPr lang="tr-TR" sz="1900" dirty="0">
                <a:solidFill>
                  <a:schemeClr val="tx1">
                    <a:lumMod val="95000"/>
                    <a:lumOff val="5000"/>
                  </a:schemeClr>
                </a:solidFill>
                <a:effectLst/>
                <a:latin typeface="Poppins" panose="00000500000000000000" pitchFamily="2" charset="-94"/>
                <a:ea typeface="Calibri" panose="020F0502020204030204" pitchFamily="34" charset="0"/>
                <a:cs typeface="Poppins" panose="00000500000000000000" pitchFamily="2" charset="-94"/>
              </a:rPr>
              <a:t>Eczacılar </a:t>
            </a:r>
            <a:r>
              <a:rPr lang="tr-TR" sz="1900" dirty="0" err="1">
                <a:solidFill>
                  <a:schemeClr val="tx1">
                    <a:lumMod val="95000"/>
                    <a:lumOff val="5000"/>
                  </a:schemeClr>
                </a:solidFill>
                <a:effectLst/>
                <a:latin typeface="Poppins" panose="00000500000000000000" pitchFamily="2" charset="-94"/>
                <a:ea typeface="Calibri" panose="020F0502020204030204" pitchFamily="34" charset="0"/>
                <a:cs typeface="Poppins" panose="00000500000000000000" pitchFamily="2" charset="-94"/>
              </a:rPr>
              <a:t>QPL'i</a:t>
            </a:r>
            <a:r>
              <a:rPr lang="tr-TR" sz="1900" dirty="0">
                <a:solidFill>
                  <a:schemeClr val="tx1">
                    <a:lumMod val="95000"/>
                    <a:lumOff val="5000"/>
                  </a:schemeClr>
                </a:solidFill>
                <a:effectLst/>
                <a:latin typeface="Poppins" panose="00000500000000000000" pitchFamily="2" charset="-94"/>
                <a:ea typeface="Calibri" panose="020F0502020204030204" pitchFamily="34" charset="0"/>
                <a:cs typeface="Poppins" panose="00000500000000000000" pitchFamily="2" charset="-94"/>
              </a:rPr>
              <a:t> bazı hastalar için güçlendirici olarak tanımladılar; çünkü herkes bunu yapmasa da ne soracaklarını veya tartışmaya sunacaklarını seçebiliyorlardı. Yine de eczacılar daha fazla hastanın inisiyatif aldığını ve QPL ile sorular sorduğunu hissetti. Üstelik QPL ile eczacılar, ilaç iletişimini tanıtmanın yeni ve daha uygulamalı bir yoluna sahip olduklarını düşünüyorlardı.</a:t>
            </a:r>
          </a:p>
          <a:p>
            <a:endParaRPr lang="tr-TR" sz="1900" dirty="0">
              <a:solidFill>
                <a:schemeClr val="bg1"/>
              </a:solidFill>
            </a:endParaRPr>
          </a:p>
        </p:txBody>
      </p:sp>
    </p:spTree>
    <p:extLst>
      <p:ext uri="{BB962C8B-B14F-4D97-AF65-F5344CB8AC3E}">
        <p14:creationId xmlns:p14="http://schemas.microsoft.com/office/powerpoint/2010/main" val="796201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giyim, taslak, çizim, kadın içeren bir resim&#10;&#10;Açıklama otomatik olarak oluşturuldu">
            <a:extLst>
              <a:ext uri="{FF2B5EF4-FFF2-40B4-BE49-F238E27FC236}">
                <a16:creationId xmlns:a16="http://schemas.microsoft.com/office/drawing/2014/main" id="{C0D0818A-F591-47CE-ACE6-09200A39E9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156530"/>
            <a:ext cx="10134600" cy="4484559"/>
          </a:xfrm>
          <a:prstGeom prst="rect">
            <a:avLst/>
          </a:prstGeom>
        </p:spPr>
      </p:pic>
    </p:spTree>
    <p:extLst>
      <p:ext uri="{BB962C8B-B14F-4D97-AF65-F5344CB8AC3E}">
        <p14:creationId xmlns:p14="http://schemas.microsoft.com/office/powerpoint/2010/main" val="552297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4D7F5A4-EDDE-42DF-B20C-714312A3D564}"/>
              </a:ext>
            </a:extLst>
          </p:cNvPr>
          <p:cNvSpPr>
            <a:spLocks noGrp="1"/>
          </p:cNvSpPr>
          <p:nvPr>
            <p:ph type="title"/>
          </p:nvPr>
        </p:nvSpPr>
        <p:spPr>
          <a:xfrm>
            <a:off x="572493" y="238539"/>
            <a:ext cx="9176418" cy="1434415"/>
          </a:xfrm>
        </p:spPr>
        <p:txBody>
          <a:bodyPr anchor="b">
            <a:normAutofit/>
          </a:bodyPr>
          <a:lstStyle/>
          <a:p>
            <a:r>
              <a:rPr lang="tr-TR" sz="2800" b="1" dirty="0">
                <a:solidFill>
                  <a:srgbClr val="FFC000"/>
                </a:solidFill>
                <a:effectLst/>
                <a:latin typeface="Poppins" panose="00000500000000000000" pitchFamily="2" charset="-94"/>
                <a:ea typeface="Calibri" panose="020F0502020204030204" pitchFamily="34" charset="0"/>
                <a:cs typeface="Poppins" panose="00000500000000000000" pitchFamily="2" charset="-94"/>
              </a:rPr>
              <a:t>Bazı Durumlarda QPL Karşılamada </a:t>
            </a:r>
            <a:r>
              <a:rPr lang="tr-TR" sz="2800" b="1" dirty="0">
                <a:solidFill>
                  <a:srgbClr val="FFC000"/>
                </a:solidFill>
                <a:latin typeface="Poppins" panose="00000500000000000000" pitchFamily="2" charset="-94"/>
                <a:ea typeface="Calibri" panose="020F0502020204030204" pitchFamily="34" charset="0"/>
                <a:cs typeface="Poppins" panose="00000500000000000000" pitchFamily="2" charset="-94"/>
              </a:rPr>
              <a:t>B</a:t>
            </a:r>
            <a:r>
              <a:rPr lang="tr-TR" sz="2800" b="1" dirty="0">
                <a:solidFill>
                  <a:srgbClr val="FFC000"/>
                </a:solidFill>
                <a:effectLst/>
                <a:latin typeface="Poppins" panose="00000500000000000000" pitchFamily="2" charset="-94"/>
                <a:ea typeface="Calibri" panose="020F0502020204030204" pitchFamily="34" charset="0"/>
                <a:cs typeface="Poppins" panose="00000500000000000000" pitchFamily="2" charset="-94"/>
              </a:rPr>
              <a:t>üyük </a:t>
            </a:r>
            <a:r>
              <a:rPr lang="tr-TR" sz="2800" b="1" dirty="0">
                <a:solidFill>
                  <a:srgbClr val="FFC000"/>
                </a:solidFill>
                <a:latin typeface="Poppins" panose="00000500000000000000" pitchFamily="2" charset="-94"/>
                <a:ea typeface="Calibri" panose="020F0502020204030204" pitchFamily="34" charset="0"/>
                <a:cs typeface="Poppins" panose="00000500000000000000" pitchFamily="2" charset="-94"/>
              </a:rPr>
              <a:t>B</a:t>
            </a:r>
            <a:r>
              <a:rPr lang="tr-TR" sz="2800" b="1" dirty="0">
                <a:solidFill>
                  <a:srgbClr val="FFC000"/>
                </a:solidFill>
                <a:effectLst/>
                <a:latin typeface="Poppins" panose="00000500000000000000" pitchFamily="2" charset="-94"/>
                <a:ea typeface="Calibri" panose="020F0502020204030204" pitchFamily="34" charset="0"/>
                <a:cs typeface="Poppins" panose="00000500000000000000" pitchFamily="2" charset="-94"/>
              </a:rPr>
              <a:t>ir </a:t>
            </a:r>
            <a:r>
              <a:rPr lang="tr-TR" sz="2800" b="1" dirty="0">
                <a:solidFill>
                  <a:srgbClr val="FFC000"/>
                </a:solidFill>
                <a:latin typeface="Poppins" panose="00000500000000000000" pitchFamily="2" charset="-94"/>
                <a:ea typeface="Calibri" panose="020F0502020204030204" pitchFamily="34" charset="0"/>
                <a:cs typeface="Poppins" panose="00000500000000000000" pitchFamily="2" charset="-94"/>
              </a:rPr>
              <a:t>R</a:t>
            </a:r>
            <a:r>
              <a:rPr lang="tr-TR" sz="2800" b="1" dirty="0">
                <a:solidFill>
                  <a:srgbClr val="FFC000"/>
                </a:solidFill>
                <a:effectLst/>
                <a:latin typeface="Poppins" panose="00000500000000000000" pitchFamily="2" charset="-94"/>
                <a:ea typeface="Calibri" panose="020F0502020204030204" pitchFamily="34" charset="0"/>
                <a:cs typeface="Poppins" panose="00000500000000000000" pitchFamily="2" charset="-94"/>
              </a:rPr>
              <a:t>ol </a:t>
            </a:r>
            <a:r>
              <a:rPr lang="tr-TR" sz="2800" b="1" dirty="0">
                <a:solidFill>
                  <a:srgbClr val="FFC000"/>
                </a:solidFill>
                <a:latin typeface="Poppins" panose="00000500000000000000" pitchFamily="2" charset="-94"/>
                <a:ea typeface="Calibri" panose="020F0502020204030204" pitchFamily="34" charset="0"/>
                <a:cs typeface="Poppins" panose="00000500000000000000" pitchFamily="2" charset="-94"/>
              </a:rPr>
              <a:t>O</a:t>
            </a:r>
            <a:r>
              <a:rPr lang="tr-TR" sz="2800" b="1" dirty="0">
                <a:solidFill>
                  <a:srgbClr val="FFC000"/>
                </a:solidFill>
                <a:effectLst/>
                <a:latin typeface="Poppins" panose="00000500000000000000" pitchFamily="2" charset="-94"/>
                <a:ea typeface="Calibri" panose="020F0502020204030204" pitchFamily="34" charset="0"/>
                <a:cs typeface="Poppins" panose="00000500000000000000" pitchFamily="2" charset="-94"/>
              </a:rPr>
              <a:t>ynamadı!</a:t>
            </a:r>
            <a:endParaRPr lang="tr-TR" sz="2800" b="1" dirty="0">
              <a:solidFill>
                <a:srgbClr val="FFC000"/>
              </a:solidFill>
              <a:latin typeface="Poppins" panose="00000500000000000000" pitchFamily="2" charset="-94"/>
              <a:cs typeface="Poppins" panose="00000500000000000000" pitchFamily="2" charset="-94"/>
            </a:endParaRP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BD664441-865C-F62B-5733-99FB05184EBB}"/>
              </a:ext>
            </a:extLst>
          </p:cNvPr>
          <p:cNvSpPr>
            <a:spLocks noGrp="1"/>
          </p:cNvSpPr>
          <p:nvPr>
            <p:ph idx="1"/>
          </p:nvPr>
        </p:nvSpPr>
        <p:spPr>
          <a:xfrm>
            <a:off x="166469" y="2029181"/>
            <a:ext cx="7509189" cy="4615848"/>
          </a:xfrm>
        </p:spPr>
        <p:txBody>
          <a:bodyPr anchor="t">
            <a:normAutofit fontScale="92500"/>
          </a:bodyPr>
          <a:lstStyle/>
          <a:p>
            <a:r>
              <a:rPr lang="tr-TR" sz="1700" dirty="0">
                <a:effectLst/>
                <a:latin typeface="Poppins" panose="00000500000000000000" pitchFamily="2" charset="-94"/>
                <a:ea typeface="Calibri" panose="020F0502020204030204" pitchFamily="34" charset="0"/>
                <a:cs typeface="Poppins" panose="00000500000000000000" pitchFamily="2" charset="-94"/>
              </a:rPr>
              <a:t>Eczacılar, bazı hastaların ilaçlarını uzun yıllar boyunca kullandıklarını, dolayısıyla "bilinmeye değer her şeyi bildiklerini" anlattı.</a:t>
            </a:r>
          </a:p>
          <a:p>
            <a:pPr>
              <a:spcAft>
                <a:spcPts val="800"/>
              </a:spcAft>
            </a:pPr>
            <a:r>
              <a:rPr lang="tr-TR" sz="1700" dirty="0">
                <a:effectLst/>
                <a:latin typeface="Poppins" panose="00000500000000000000" pitchFamily="2" charset="-94"/>
                <a:ea typeface="Calibri" panose="020F0502020204030204" pitchFamily="34" charset="0"/>
                <a:cs typeface="Poppins" panose="00000500000000000000" pitchFamily="2" charset="-94"/>
              </a:rPr>
              <a:t>Bir eczacının ifade ettiği gibi “Hayır! hasta hiçbir bilgi istemiyor, hiçbir sorusu yok</a:t>
            </a:r>
            <a:r>
              <a:rPr lang="tr-TR" sz="1700" dirty="0">
                <a:latin typeface="Poppins" panose="00000500000000000000" pitchFamily="2" charset="-94"/>
                <a:ea typeface="Calibri" panose="020F0502020204030204" pitchFamily="34" charset="0"/>
                <a:cs typeface="Poppins" panose="00000500000000000000" pitchFamily="2" charset="-94"/>
              </a:rPr>
              <a:t>, h</a:t>
            </a:r>
            <a:r>
              <a:rPr lang="tr-TR" sz="1700" dirty="0">
                <a:effectLst/>
                <a:latin typeface="Poppins" panose="00000500000000000000" pitchFamily="2" charset="-94"/>
                <a:ea typeface="Calibri" panose="020F0502020204030204" pitchFamily="34" charset="0"/>
                <a:cs typeface="Poppins" panose="00000500000000000000" pitchFamily="2" charset="-94"/>
              </a:rPr>
              <a:t>epsini senden çok daha iyi biliyorum”. Bu, eczacıların QPL kullanmayan hastalar için öne sürdüğü en yaygın nedendi. </a:t>
            </a:r>
          </a:p>
          <a:p>
            <a:pPr>
              <a:spcAft>
                <a:spcPts val="800"/>
              </a:spcAft>
            </a:pPr>
            <a:r>
              <a:rPr lang="tr-TR" sz="1700" dirty="0">
                <a:effectLst/>
                <a:latin typeface="Poppins" panose="00000500000000000000" pitchFamily="2" charset="-94"/>
                <a:ea typeface="Calibri" panose="020F0502020204030204" pitchFamily="34" charset="0"/>
                <a:cs typeface="Poppins" panose="00000500000000000000" pitchFamily="2" charset="-94"/>
              </a:rPr>
              <a:t>Eczacıların listeyi kullanmamalarının nedeni serbest eczanedeki kapsamlı iş deneyimiydi; yani, eczane zincirinin ilaç dağıtımına yönelik çalışma prosedürlerinin doğal bir parçası olarak tüm önemli soruları zaten sormuşlardı (özellikle yeni ilaç kullanıcıları için). </a:t>
            </a:r>
          </a:p>
          <a:p>
            <a:pPr>
              <a:spcAft>
                <a:spcPts val="800"/>
              </a:spcAft>
            </a:pPr>
            <a:r>
              <a:rPr lang="tr-TR" sz="1700" dirty="0">
                <a:effectLst/>
                <a:latin typeface="Poppins" panose="00000500000000000000" pitchFamily="2" charset="-94"/>
                <a:ea typeface="Calibri" panose="020F0502020204030204" pitchFamily="34" charset="0"/>
                <a:cs typeface="Poppins" panose="00000500000000000000" pitchFamily="2" charset="-94"/>
              </a:rPr>
              <a:t>Bir eczacı şöyle açıkladı: ‘’Çünkü bu soruları otomatik olarak soruyorum, belki tüm </a:t>
            </a:r>
            <a:r>
              <a:rPr lang="tr-TR" sz="1700" dirty="0">
                <a:latin typeface="Poppins" panose="00000500000000000000" pitchFamily="2" charset="-94"/>
                <a:ea typeface="Calibri" panose="020F0502020204030204" pitchFamily="34" charset="0"/>
                <a:cs typeface="Poppins" panose="00000500000000000000" pitchFamily="2" charset="-94"/>
              </a:rPr>
              <a:t>hastalara</a:t>
            </a:r>
            <a:r>
              <a:rPr lang="tr-TR" sz="1700" dirty="0">
                <a:effectLst/>
                <a:latin typeface="Poppins" panose="00000500000000000000" pitchFamily="2" charset="-94"/>
                <a:ea typeface="Calibri" panose="020F0502020204030204" pitchFamily="34" charset="0"/>
                <a:cs typeface="Poppins" panose="00000500000000000000" pitchFamily="2" charset="-94"/>
              </a:rPr>
              <a:t> tam olarak aynı soruları sormuyorum ama en iyi tavsiyeyi verebilmek için her müşteri karşılaşmasında açık sorularla olabildiğince fazla bilgi elde etmeye çalışıyorum.‘’</a:t>
            </a:r>
          </a:p>
          <a:p>
            <a:pPr>
              <a:spcAft>
                <a:spcPts val="800"/>
              </a:spcAft>
            </a:pPr>
            <a:r>
              <a:rPr lang="tr-TR" sz="1700" dirty="0">
                <a:effectLst/>
                <a:latin typeface="Poppins" panose="00000500000000000000" pitchFamily="2" charset="-94"/>
                <a:ea typeface="Calibri" panose="020F0502020204030204" pitchFamily="34" charset="0"/>
                <a:cs typeface="Poppins" panose="00000500000000000000" pitchFamily="2" charset="-94"/>
              </a:rPr>
              <a:t>Ancak aynı zamanda neredeyse tüm eczacılar </a:t>
            </a:r>
            <a:r>
              <a:rPr lang="tr-TR" sz="1700" dirty="0" err="1">
                <a:effectLst/>
                <a:latin typeface="Poppins" panose="00000500000000000000" pitchFamily="2" charset="-94"/>
                <a:ea typeface="Calibri" panose="020F0502020204030204" pitchFamily="34" charset="0"/>
                <a:cs typeface="Poppins" panose="00000500000000000000" pitchFamily="2" charset="-94"/>
              </a:rPr>
              <a:t>QPL'yi</a:t>
            </a:r>
            <a:r>
              <a:rPr lang="tr-TR" sz="1700" dirty="0">
                <a:effectLst/>
                <a:latin typeface="Poppins" panose="00000500000000000000" pitchFamily="2" charset="-94"/>
                <a:ea typeface="Calibri" panose="020F0502020204030204" pitchFamily="34" charset="0"/>
                <a:cs typeface="Poppins" panose="00000500000000000000" pitchFamily="2" charset="-94"/>
              </a:rPr>
              <a:t> iletişimi kişiselleştirmenin hastaları uyandırmanın</a:t>
            </a:r>
            <a:r>
              <a:rPr lang="tr-TR" sz="1700" dirty="0">
                <a:latin typeface="Poppins" panose="00000500000000000000" pitchFamily="2" charset="-94"/>
                <a:ea typeface="Calibri" panose="020F0502020204030204" pitchFamily="34" charset="0"/>
                <a:cs typeface="Poppins" panose="00000500000000000000" pitchFamily="2" charset="-94"/>
              </a:rPr>
              <a:t> </a:t>
            </a:r>
            <a:r>
              <a:rPr lang="tr-TR" sz="1700" dirty="0">
                <a:effectLst/>
                <a:latin typeface="Poppins" panose="00000500000000000000" pitchFamily="2" charset="-94"/>
                <a:ea typeface="Calibri" panose="020F0502020204030204" pitchFamily="34" charset="0"/>
                <a:cs typeface="Poppins" panose="00000500000000000000" pitchFamily="2" charset="-94"/>
              </a:rPr>
              <a:t>bir yolu olarak kabul ediyor.</a:t>
            </a:r>
          </a:p>
        </p:txBody>
      </p:sp>
      <p:pic>
        <p:nvPicPr>
          <p:cNvPr id="5" name="Resim 4" descr="çizgi film, oğlan, giyim, çizim içeren bir resim&#10;&#10;Açıklama otomatik olarak oluşturuldu">
            <a:extLst>
              <a:ext uri="{FF2B5EF4-FFF2-40B4-BE49-F238E27FC236}">
                <a16:creationId xmlns:a16="http://schemas.microsoft.com/office/drawing/2014/main" id="{9CCEA076-C729-0C94-3B3B-5B45E90162E0}"/>
              </a:ext>
            </a:extLst>
          </p:cNvPr>
          <p:cNvPicPr>
            <a:picLocks noChangeAspect="1"/>
          </p:cNvPicPr>
          <p:nvPr/>
        </p:nvPicPr>
        <p:blipFill rotWithShape="1">
          <a:blip r:embed="rId2">
            <a:extLst>
              <a:ext uri="{28A0092B-C50C-407E-A947-70E740481C1C}">
                <a14:useLocalDpi xmlns:a14="http://schemas.microsoft.com/office/drawing/2010/main" val="0"/>
              </a:ext>
            </a:extLst>
          </a:blip>
          <a:srcRect l="644" r="3148" b="-3"/>
          <a:stretch/>
        </p:blipFill>
        <p:spPr>
          <a:xfrm>
            <a:off x="7675658" y="2093976"/>
            <a:ext cx="3941064" cy="4096512"/>
          </a:xfrm>
          <a:prstGeom prst="rect">
            <a:avLst/>
          </a:prstGeom>
        </p:spPr>
      </p:pic>
    </p:spTree>
    <p:extLst>
      <p:ext uri="{BB962C8B-B14F-4D97-AF65-F5344CB8AC3E}">
        <p14:creationId xmlns:p14="http://schemas.microsoft.com/office/powerpoint/2010/main" val="3376729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D5BCA6-0F74-43AD-1A78-EE66D609899C}"/>
              </a:ext>
            </a:extLst>
          </p:cNvPr>
          <p:cNvSpPr>
            <a:spLocks noGrp="1"/>
          </p:cNvSpPr>
          <p:nvPr>
            <p:ph type="title"/>
          </p:nvPr>
        </p:nvSpPr>
        <p:spPr>
          <a:xfrm>
            <a:off x="178191" y="4012259"/>
            <a:ext cx="3593709" cy="2452687"/>
          </a:xfrm>
        </p:spPr>
        <p:txBody>
          <a:bodyPr anchor="ctr">
            <a:normAutofit fontScale="90000"/>
          </a:bodyPr>
          <a:lstStyle/>
          <a:p>
            <a:r>
              <a:rPr lang="tr-TR" sz="3300" b="1" dirty="0">
                <a:solidFill>
                  <a:srgbClr val="7030A0"/>
                </a:solidFill>
                <a:effectLst/>
                <a:latin typeface="Poppins" panose="00000500000000000000" pitchFamily="2" charset="-94"/>
                <a:ea typeface="Calibri" panose="020F0502020204030204" pitchFamily="34" charset="0"/>
                <a:cs typeface="Poppins" panose="00000500000000000000" pitchFamily="2" charset="-94"/>
              </a:rPr>
              <a:t>Eczane Ortamı </a:t>
            </a:r>
            <a:r>
              <a:rPr lang="tr-TR" sz="3300" b="1" dirty="0">
                <a:solidFill>
                  <a:srgbClr val="7030A0"/>
                </a:solidFill>
                <a:latin typeface="Poppins" panose="00000500000000000000" pitchFamily="2" charset="-94"/>
                <a:ea typeface="Calibri" panose="020F0502020204030204" pitchFamily="34" charset="0"/>
                <a:cs typeface="Poppins" panose="00000500000000000000" pitchFamily="2" charset="-94"/>
              </a:rPr>
              <a:t>V</a:t>
            </a:r>
            <a:r>
              <a:rPr lang="tr-TR" sz="3300" b="1" dirty="0">
                <a:solidFill>
                  <a:srgbClr val="7030A0"/>
                </a:solidFill>
                <a:effectLst/>
                <a:latin typeface="Poppins" panose="00000500000000000000" pitchFamily="2" charset="-94"/>
                <a:ea typeface="Calibri" panose="020F0502020204030204" pitchFamily="34" charset="0"/>
                <a:cs typeface="Poppins" panose="00000500000000000000" pitchFamily="2" charset="-94"/>
              </a:rPr>
              <a:t>e </a:t>
            </a:r>
            <a:r>
              <a:rPr lang="tr-TR" sz="3300" b="1" dirty="0">
                <a:solidFill>
                  <a:srgbClr val="7030A0"/>
                </a:solidFill>
                <a:latin typeface="Poppins" panose="00000500000000000000" pitchFamily="2" charset="-94"/>
                <a:ea typeface="Calibri" panose="020F0502020204030204" pitchFamily="34" charset="0"/>
                <a:cs typeface="Poppins" panose="00000500000000000000" pitchFamily="2" charset="-94"/>
              </a:rPr>
              <a:t>M</a:t>
            </a:r>
            <a:r>
              <a:rPr lang="tr-TR" sz="3300" b="1" dirty="0">
                <a:solidFill>
                  <a:srgbClr val="7030A0"/>
                </a:solidFill>
                <a:effectLst/>
                <a:latin typeface="Poppins" panose="00000500000000000000" pitchFamily="2" charset="-94"/>
                <a:ea typeface="Calibri" panose="020F0502020204030204" pitchFamily="34" charset="0"/>
                <a:cs typeface="Poppins" panose="00000500000000000000" pitchFamily="2" charset="-94"/>
              </a:rPr>
              <a:t>eşguliyetin QPL Kullanımı Üzerindeki </a:t>
            </a:r>
            <a:r>
              <a:rPr lang="tr-TR" sz="3300" b="1" dirty="0">
                <a:solidFill>
                  <a:srgbClr val="7030A0"/>
                </a:solidFill>
                <a:latin typeface="Poppins" panose="00000500000000000000" pitchFamily="2" charset="-94"/>
                <a:ea typeface="Calibri" panose="020F0502020204030204" pitchFamily="34" charset="0"/>
                <a:cs typeface="Poppins" panose="00000500000000000000" pitchFamily="2" charset="-94"/>
              </a:rPr>
              <a:t>E</a:t>
            </a:r>
            <a:r>
              <a:rPr lang="tr-TR" sz="3300" b="1" dirty="0">
                <a:solidFill>
                  <a:srgbClr val="7030A0"/>
                </a:solidFill>
                <a:effectLst/>
                <a:latin typeface="Poppins" panose="00000500000000000000" pitchFamily="2" charset="-94"/>
                <a:ea typeface="Calibri" panose="020F0502020204030204" pitchFamily="34" charset="0"/>
                <a:cs typeface="Poppins" panose="00000500000000000000" pitchFamily="2" charset="-94"/>
              </a:rPr>
              <a:t>tkisi:</a:t>
            </a:r>
            <a:r>
              <a:rPr lang="tr-TR" sz="3300" dirty="0">
                <a:effectLst/>
                <a:latin typeface="Calibri" panose="020F0502020204030204" pitchFamily="34" charset="0"/>
                <a:ea typeface="Calibri" panose="020F0502020204030204" pitchFamily="34" charset="0"/>
                <a:cs typeface="Times New Roman" panose="02020603050405020304" pitchFamily="18" charset="0"/>
              </a:rPr>
              <a:t/>
            </a:r>
            <a:br>
              <a:rPr lang="tr-TR" sz="3300" dirty="0">
                <a:effectLst/>
                <a:latin typeface="Calibri" panose="020F0502020204030204" pitchFamily="34" charset="0"/>
                <a:ea typeface="Calibri" panose="020F0502020204030204" pitchFamily="34" charset="0"/>
                <a:cs typeface="Times New Roman" panose="02020603050405020304" pitchFamily="18" charset="0"/>
              </a:rPr>
            </a:br>
            <a:endParaRPr lang="tr-TR" sz="3300" dirty="0"/>
          </a:p>
        </p:txBody>
      </p:sp>
      <p:pic>
        <p:nvPicPr>
          <p:cNvPr id="5" name="Resim 4" descr="giyim, kişi, şahıs, ekran görüntüsü, metin içeren bir resim&#10;&#10;Açıklama otomatik olarak oluşturuldu">
            <a:extLst>
              <a:ext uri="{FF2B5EF4-FFF2-40B4-BE49-F238E27FC236}">
                <a16:creationId xmlns:a16="http://schemas.microsoft.com/office/drawing/2014/main" id="{9E68EB4B-4C46-DD85-C841-5247E3A6907E}"/>
              </a:ext>
            </a:extLst>
          </p:cNvPr>
          <p:cNvPicPr>
            <a:picLocks noChangeAspect="1"/>
          </p:cNvPicPr>
          <p:nvPr/>
        </p:nvPicPr>
        <p:blipFill rotWithShape="1">
          <a:blip r:embed="rId2">
            <a:extLst>
              <a:ext uri="{28A0092B-C50C-407E-A947-70E740481C1C}">
                <a14:useLocalDpi xmlns:a14="http://schemas.microsoft.com/office/drawing/2010/main" val="0"/>
              </a:ext>
            </a:extLst>
          </a:blip>
          <a:srcRect t="35994" b="990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İçerik Yer Tutucusu 2">
            <a:extLst>
              <a:ext uri="{FF2B5EF4-FFF2-40B4-BE49-F238E27FC236}">
                <a16:creationId xmlns:a16="http://schemas.microsoft.com/office/drawing/2014/main" id="{7C3F01C8-173F-CBB8-CC61-07708491129D}"/>
              </a:ext>
            </a:extLst>
          </p:cNvPr>
          <p:cNvSpPr>
            <a:spLocks noGrp="1"/>
          </p:cNvSpPr>
          <p:nvPr>
            <p:ph idx="1"/>
          </p:nvPr>
        </p:nvSpPr>
        <p:spPr>
          <a:xfrm>
            <a:off x="3559127" y="3752849"/>
            <a:ext cx="8454682" cy="2971508"/>
          </a:xfrm>
        </p:spPr>
        <p:txBody>
          <a:bodyPr anchor="ctr">
            <a:normAutofit/>
          </a:bodyPr>
          <a:lstStyle/>
          <a:p>
            <a:pPr>
              <a:spcAft>
                <a:spcPts val="800"/>
              </a:spcAft>
            </a:pP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tr-TR" sz="1700" dirty="0">
                <a:effectLst/>
                <a:latin typeface="Poppins" panose="00000500000000000000" pitchFamily="2" charset="-94"/>
                <a:ea typeface="Calibri" panose="020F0502020204030204" pitchFamily="34" charset="0"/>
                <a:cs typeface="Poppins" panose="00000500000000000000" pitchFamily="2" charset="-94"/>
              </a:rPr>
              <a:t>Eczacılar, zaman kısıtlamaları, meşguliyet, stres, uzun kuyruklar, eczanedeki az personel ve yer nedeniyle zaman baskısı göz önüne alındığında bir tartışmaya yer açmanın nasıl zor olabileceğini anlattılar. Bekleyen diğer hastaların varlığı dikkat dağıtıcı olabilir ve kulak misafiri olma riskini artırabilir. Hastalar ve eczacılar tezgahlardaki diğer mesaj ve bilgilerin yanı sıra </a:t>
            </a:r>
            <a:r>
              <a:rPr lang="tr-TR" sz="1700" dirty="0" err="1">
                <a:effectLst/>
                <a:latin typeface="Poppins" panose="00000500000000000000" pitchFamily="2" charset="-94"/>
                <a:ea typeface="Calibri" panose="020F0502020204030204" pitchFamily="34" charset="0"/>
                <a:cs typeface="Poppins" panose="00000500000000000000" pitchFamily="2" charset="-94"/>
              </a:rPr>
              <a:t>QPL'yi</a:t>
            </a:r>
            <a:r>
              <a:rPr lang="tr-TR" sz="1700" dirty="0">
                <a:effectLst/>
                <a:latin typeface="Poppins" panose="00000500000000000000" pitchFamily="2" charset="-94"/>
                <a:ea typeface="Calibri" panose="020F0502020204030204" pitchFamily="34" charset="0"/>
                <a:cs typeface="Poppins" panose="00000500000000000000" pitchFamily="2" charset="-94"/>
              </a:rPr>
              <a:t> de gözden kaçırabilirler.</a:t>
            </a:r>
          </a:p>
          <a:p>
            <a:pPr>
              <a:spcAft>
                <a:spcPts val="800"/>
              </a:spcAft>
            </a:pPr>
            <a:r>
              <a:rPr lang="tr-TR" sz="1700" dirty="0">
                <a:effectLst/>
                <a:latin typeface="Poppins" panose="00000500000000000000" pitchFamily="2" charset="-94"/>
                <a:ea typeface="Calibri" panose="020F0502020204030204" pitchFamily="34" charset="0"/>
                <a:cs typeface="Poppins" panose="00000500000000000000" pitchFamily="2" charset="-94"/>
              </a:rPr>
              <a:t>Bazı eczacılar, birçok hastanın konuşmaya katılmaya veya listeyi okumaya vakti olmadığını belirtti. </a:t>
            </a:r>
            <a:endParaRPr lang="tr-TR" sz="1400" dirty="0"/>
          </a:p>
        </p:txBody>
      </p:sp>
    </p:spTree>
    <p:extLst>
      <p:ext uri="{BB962C8B-B14F-4D97-AF65-F5344CB8AC3E}">
        <p14:creationId xmlns:p14="http://schemas.microsoft.com/office/powerpoint/2010/main" val="1646762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393D6E5-1E90-9E7E-D465-3B9B5C773F8C}"/>
              </a:ext>
            </a:extLst>
          </p:cNvPr>
          <p:cNvSpPr>
            <a:spLocks noGrp="1"/>
          </p:cNvSpPr>
          <p:nvPr>
            <p:ph type="title"/>
          </p:nvPr>
        </p:nvSpPr>
        <p:spPr>
          <a:xfrm>
            <a:off x="4050853" y="872838"/>
            <a:ext cx="6251110" cy="1783080"/>
          </a:xfrm>
        </p:spPr>
        <p:txBody>
          <a:bodyPr anchor="b">
            <a:normAutofit fontScale="90000"/>
          </a:bodyPr>
          <a:lstStyle/>
          <a:p>
            <a:pPr algn="ctr"/>
            <a:r>
              <a:rPr lang="tr-TR" sz="3400" b="1" dirty="0" err="1">
                <a:solidFill>
                  <a:srgbClr val="FF0066"/>
                </a:solidFill>
                <a:effectLst/>
                <a:latin typeface="Poppins" panose="00000500000000000000" pitchFamily="2" charset="-94"/>
                <a:ea typeface="Calibri" panose="020F0502020204030204" pitchFamily="34" charset="0"/>
                <a:cs typeface="Poppins" panose="00000500000000000000" pitchFamily="2" charset="-94"/>
              </a:rPr>
              <a:t>QPL’in</a:t>
            </a:r>
            <a:r>
              <a:rPr lang="tr-TR" sz="3400" b="1" dirty="0">
                <a:solidFill>
                  <a:srgbClr val="FF0066"/>
                </a:solidFill>
                <a:effectLst/>
                <a:latin typeface="Poppins" panose="00000500000000000000" pitchFamily="2" charset="-94"/>
                <a:ea typeface="Calibri" panose="020F0502020204030204" pitchFamily="34" charset="0"/>
                <a:cs typeface="Poppins" panose="00000500000000000000" pitchFamily="2" charset="-94"/>
              </a:rPr>
              <a:t> </a:t>
            </a:r>
            <a:r>
              <a:rPr lang="tr-TR" sz="3400" b="1" dirty="0">
                <a:solidFill>
                  <a:srgbClr val="FF0066"/>
                </a:solidFill>
                <a:latin typeface="Poppins" panose="00000500000000000000" pitchFamily="2" charset="-94"/>
                <a:ea typeface="Calibri" panose="020F0502020204030204" pitchFamily="34" charset="0"/>
                <a:cs typeface="Poppins" panose="00000500000000000000" pitchFamily="2" charset="-94"/>
              </a:rPr>
              <a:t>A</a:t>
            </a:r>
            <a:r>
              <a:rPr lang="tr-TR" sz="3400" b="1" dirty="0">
                <a:solidFill>
                  <a:srgbClr val="FF0066"/>
                </a:solidFill>
                <a:effectLst/>
                <a:latin typeface="Poppins" panose="00000500000000000000" pitchFamily="2" charset="-94"/>
                <a:ea typeface="Calibri" panose="020F0502020204030204" pitchFamily="34" charset="0"/>
                <a:cs typeface="Poppins" panose="00000500000000000000" pitchFamily="2" charset="-94"/>
              </a:rPr>
              <a:t>lgılanan </a:t>
            </a:r>
            <a:r>
              <a:rPr lang="tr-TR" sz="3400" b="1" dirty="0">
                <a:solidFill>
                  <a:srgbClr val="FF0066"/>
                </a:solidFill>
                <a:latin typeface="Poppins" panose="00000500000000000000" pitchFamily="2" charset="-94"/>
                <a:ea typeface="Calibri" panose="020F0502020204030204" pitchFamily="34" charset="0"/>
                <a:cs typeface="Poppins" panose="00000500000000000000" pitchFamily="2" charset="-94"/>
              </a:rPr>
              <a:t>K</a:t>
            </a:r>
            <a:r>
              <a:rPr lang="tr-TR" sz="3400" b="1" dirty="0">
                <a:solidFill>
                  <a:srgbClr val="FF0066"/>
                </a:solidFill>
                <a:effectLst/>
                <a:latin typeface="Poppins" panose="00000500000000000000" pitchFamily="2" charset="-94"/>
                <a:ea typeface="Calibri" panose="020F0502020204030204" pitchFamily="34" charset="0"/>
                <a:cs typeface="Poppins" panose="00000500000000000000" pitchFamily="2" charset="-94"/>
              </a:rPr>
              <a:t>ullanışlılığını ve Kullanım </a:t>
            </a:r>
            <a:r>
              <a:rPr lang="tr-TR" sz="3400" b="1" dirty="0">
                <a:solidFill>
                  <a:srgbClr val="FF0066"/>
                </a:solidFill>
                <a:latin typeface="Poppins" panose="00000500000000000000" pitchFamily="2" charset="-94"/>
                <a:ea typeface="Calibri" panose="020F0502020204030204" pitchFamily="34" charset="0"/>
                <a:cs typeface="Poppins" panose="00000500000000000000" pitchFamily="2" charset="-94"/>
              </a:rPr>
              <a:t>K</a:t>
            </a:r>
            <a:r>
              <a:rPr lang="tr-TR" sz="3400" b="1" dirty="0">
                <a:solidFill>
                  <a:srgbClr val="FF0066"/>
                </a:solidFill>
                <a:effectLst/>
                <a:latin typeface="Poppins" panose="00000500000000000000" pitchFamily="2" charset="-94"/>
                <a:ea typeface="Calibri" panose="020F0502020204030204" pitchFamily="34" charset="0"/>
                <a:cs typeface="Poppins" panose="00000500000000000000" pitchFamily="2" charset="-94"/>
              </a:rPr>
              <a:t>olaylığını </a:t>
            </a:r>
            <a:r>
              <a:rPr lang="tr-TR" sz="3400" b="1" dirty="0">
                <a:solidFill>
                  <a:srgbClr val="FF0066"/>
                </a:solidFill>
                <a:latin typeface="Poppins" panose="00000500000000000000" pitchFamily="2" charset="-94"/>
                <a:ea typeface="Calibri" panose="020F0502020204030204" pitchFamily="34" charset="0"/>
                <a:cs typeface="Poppins" panose="00000500000000000000" pitchFamily="2" charset="-94"/>
              </a:rPr>
              <a:t>A</a:t>
            </a:r>
            <a:r>
              <a:rPr lang="tr-TR" sz="3400" b="1" dirty="0">
                <a:solidFill>
                  <a:srgbClr val="FF0066"/>
                </a:solidFill>
                <a:effectLst/>
                <a:latin typeface="Poppins" panose="00000500000000000000" pitchFamily="2" charset="-94"/>
                <a:ea typeface="Calibri" panose="020F0502020204030204" pitchFamily="34" charset="0"/>
                <a:cs typeface="Poppins" panose="00000500000000000000" pitchFamily="2" charset="-94"/>
              </a:rPr>
              <a:t>rtırmak:</a:t>
            </a:r>
            <a:r>
              <a:rPr lang="tr-TR" sz="3400" dirty="0">
                <a:effectLst/>
                <a:latin typeface="Calibri" panose="020F0502020204030204" pitchFamily="34" charset="0"/>
                <a:ea typeface="Calibri" panose="020F0502020204030204" pitchFamily="34" charset="0"/>
                <a:cs typeface="Times New Roman" panose="02020603050405020304" pitchFamily="18" charset="0"/>
              </a:rPr>
              <a:t/>
            </a:r>
            <a:br>
              <a:rPr lang="tr-TR" sz="3400" dirty="0">
                <a:effectLst/>
                <a:latin typeface="Calibri" panose="020F0502020204030204" pitchFamily="34" charset="0"/>
                <a:ea typeface="Calibri" panose="020F0502020204030204" pitchFamily="34" charset="0"/>
                <a:cs typeface="Times New Roman" panose="02020603050405020304" pitchFamily="18" charset="0"/>
              </a:rPr>
            </a:br>
            <a:endParaRPr lang="tr-TR" sz="3400" dirty="0"/>
          </a:p>
        </p:txBody>
      </p:sp>
      <p:pic>
        <p:nvPicPr>
          <p:cNvPr id="5" name="Resim 4" descr="metin, bilgisayar, ekran görüntüsü, insan yüzü içeren bir resim&#10;&#10;Açıklama otomatik olarak oluşturuldu">
            <a:extLst>
              <a:ext uri="{FF2B5EF4-FFF2-40B4-BE49-F238E27FC236}">
                <a16:creationId xmlns:a16="http://schemas.microsoft.com/office/drawing/2014/main" id="{CEE35AC3-CC9B-1173-A77A-AF62C7C521AC}"/>
              </a:ext>
            </a:extLst>
          </p:cNvPr>
          <p:cNvPicPr>
            <a:picLocks noChangeAspect="1"/>
          </p:cNvPicPr>
          <p:nvPr/>
        </p:nvPicPr>
        <p:blipFill rotWithShape="1">
          <a:blip r:embed="rId2">
            <a:extLst>
              <a:ext uri="{28A0092B-C50C-407E-A947-70E740481C1C}">
                <a14:useLocalDpi xmlns:a14="http://schemas.microsoft.com/office/drawing/2010/main" val="0"/>
              </a:ext>
            </a:extLst>
          </a:blip>
          <a:srcRect l="25981" r="26482" b="1"/>
          <a:stretch/>
        </p:blipFill>
        <p:spPr>
          <a:xfrm>
            <a:off x="-1164784" y="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006588C-1EE6-67B1-7B04-59FE443D51DE}"/>
              </a:ext>
            </a:extLst>
          </p:cNvPr>
          <p:cNvSpPr>
            <a:spLocks noGrp="1"/>
          </p:cNvSpPr>
          <p:nvPr>
            <p:ph idx="1"/>
          </p:nvPr>
        </p:nvSpPr>
        <p:spPr>
          <a:xfrm>
            <a:off x="3613355" y="2655918"/>
            <a:ext cx="8421329" cy="4003274"/>
          </a:xfrm>
        </p:spPr>
        <p:txBody>
          <a:bodyPr>
            <a:normAutofit/>
          </a:bodyPr>
          <a:lstStyle/>
          <a:p>
            <a:pPr>
              <a:spcAft>
                <a:spcPts val="800"/>
              </a:spcAft>
            </a:pPr>
            <a:r>
              <a:rPr lang="tr-TR" sz="1400" dirty="0">
                <a:effectLst/>
                <a:latin typeface="Poppins" panose="00000500000000000000" pitchFamily="2" charset="-94"/>
                <a:ea typeface="Calibri" panose="020F0502020204030204" pitchFamily="34" charset="0"/>
                <a:cs typeface="Poppins" panose="00000500000000000000" pitchFamily="2" charset="-94"/>
              </a:rPr>
              <a:t>Hastalar arasında en çok beğenilen ve kullanılanlar “En iyi kullanım” ve “Takip” oldu. Bunun istisnası, ilaç seçimine atıfta bulunan "İlaçlarım" hakkındaki soruları kapsayan turuncu kısımdı.</a:t>
            </a:r>
          </a:p>
          <a:p>
            <a:pPr>
              <a:spcAft>
                <a:spcPts val="800"/>
              </a:spcAft>
            </a:pPr>
            <a:r>
              <a:rPr lang="tr-TR" sz="1400" dirty="0" err="1">
                <a:effectLst/>
                <a:latin typeface="Poppins" panose="00000500000000000000" pitchFamily="2" charset="-94"/>
                <a:ea typeface="Calibri" panose="020F0502020204030204" pitchFamily="34" charset="0"/>
                <a:cs typeface="Poppins" panose="00000500000000000000" pitchFamily="2" charset="-94"/>
              </a:rPr>
              <a:t>QPL'in</a:t>
            </a:r>
            <a:r>
              <a:rPr lang="tr-TR" sz="1400" dirty="0">
                <a:effectLst/>
                <a:latin typeface="Poppins" panose="00000500000000000000" pitchFamily="2" charset="-94"/>
                <a:ea typeface="Calibri" panose="020F0502020204030204" pitchFamily="34" charset="0"/>
                <a:cs typeface="Poppins" panose="00000500000000000000" pitchFamily="2" charset="-94"/>
              </a:rPr>
              <a:t> yoğun bir eczane tezgahında öne çıkmasına yardımcı olmak için birçok eczacı, daha kısa ve daha az metin, daha belirgin semboller ve renkler içeren bir basitleştirme önerdi. Ancak bazıları soruların zaten oldukça kısa olduğunu ve tam cümlelerin hastalara yardımcı olabileceğini düşünüyordu.</a:t>
            </a:r>
          </a:p>
          <a:p>
            <a:pPr>
              <a:spcAft>
                <a:spcPts val="800"/>
              </a:spcAft>
            </a:pPr>
            <a:r>
              <a:rPr lang="tr-TR" sz="1400" dirty="0">
                <a:effectLst/>
                <a:latin typeface="Poppins" panose="00000500000000000000" pitchFamily="2" charset="-94"/>
                <a:ea typeface="Calibri" panose="020F0502020204030204" pitchFamily="34" charset="0"/>
                <a:cs typeface="Poppins" panose="00000500000000000000" pitchFamily="2" charset="-94"/>
              </a:rPr>
              <a:t> Eczacılar, sadece siyah ve beyaza kıyasla ortaya çıkan renkli ve şekiller içeren tasarımı, bölünmüş bölümleri beğendiler ve </a:t>
            </a:r>
            <a:r>
              <a:rPr lang="tr-TR" sz="1400" dirty="0" err="1">
                <a:effectLst/>
                <a:latin typeface="Poppins" panose="00000500000000000000" pitchFamily="2" charset="-94"/>
                <a:ea typeface="Calibri" panose="020F0502020204030204" pitchFamily="34" charset="0"/>
                <a:cs typeface="Poppins" panose="00000500000000000000" pitchFamily="2" charset="-94"/>
              </a:rPr>
              <a:t>QPL'nin</a:t>
            </a:r>
            <a:r>
              <a:rPr lang="tr-TR" sz="1400" dirty="0">
                <a:effectLst/>
                <a:latin typeface="Poppins" panose="00000500000000000000" pitchFamily="2" charset="-94"/>
                <a:ea typeface="Calibri" panose="020F0502020204030204" pitchFamily="34" charset="0"/>
                <a:cs typeface="Poppins" panose="00000500000000000000" pitchFamily="2" charset="-94"/>
              </a:rPr>
              <a:t> dil engelini azalttığını ifade ettiler. </a:t>
            </a:r>
          </a:p>
          <a:p>
            <a:pPr>
              <a:spcAft>
                <a:spcPts val="800"/>
              </a:spcAft>
            </a:pPr>
            <a:r>
              <a:rPr lang="tr-TR" sz="1400" dirty="0">
                <a:effectLst/>
                <a:latin typeface="Poppins" panose="00000500000000000000" pitchFamily="2" charset="-94"/>
                <a:ea typeface="Calibri" panose="020F0502020204030204" pitchFamily="34" charset="0"/>
                <a:cs typeface="Poppins" panose="00000500000000000000" pitchFamily="2" charset="-94"/>
              </a:rPr>
              <a:t>Gelecekteki geliştirme önerileri arasında yeni kullanıcılar veya kronik kullanıcılar gibi farklı hasta grupları için farklı listelerin olması ve listeyi hastaya eve götürmesi için verme fırsatının bulunması yer aldı.</a:t>
            </a:r>
          </a:p>
          <a:p>
            <a:pPr>
              <a:spcAft>
                <a:spcPts val="800"/>
              </a:spcAft>
            </a:pPr>
            <a:r>
              <a:rPr lang="tr-TR" sz="1400" dirty="0">
                <a:effectLst/>
                <a:latin typeface="Poppins" panose="00000500000000000000" pitchFamily="2" charset="-94"/>
                <a:ea typeface="Calibri" panose="020F0502020204030204" pitchFamily="34" charset="0"/>
                <a:cs typeface="Poppins" panose="00000500000000000000" pitchFamily="2" charset="-94"/>
              </a:rPr>
              <a:t> Diğerleri, hastaların reçete hizmetini beklerken </a:t>
            </a:r>
            <a:r>
              <a:rPr lang="tr-TR" sz="1400" dirty="0" err="1">
                <a:effectLst/>
                <a:latin typeface="Poppins" panose="00000500000000000000" pitchFamily="2" charset="-94"/>
                <a:ea typeface="Calibri" panose="020F0502020204030204" pitchFamily="34" charset="0"/>
                <a:cs typeface="Poppins" panose="00000500000000000000" pitchFamily="2" charset="-94"/>
              </a:rPr>
              <a:t>QPL'nin</a:t>
            </a:r>
            <a:r>
              <a:rPr lang="tr-TR" sz="1400" dirty="0">
                <a:effectLst/>
                <a:latin typeface="Poppins" panose="00000500000000000000" pitchFamily="2" charset="-94"/>
                <a:ea typeface="Calibri" panose="020F0502020204030204" pitchFamily="34" charset="0"/>
                <a:cs typeface="Poppins" panose="00000500000000000000" pitchFamily="2" charset="-94"/>
              </a:rPr>
              <a:t> daha erken uygulamaya konulabileceğini belirtti. Ayrıca bazıları listenin daha erişilebilir hale getirilmesi için diğer dillere de çevrilmesi gerektiğini öne sürdü.</a:t>
            </a:r>
          </a:p>
          <a:p>
            <a:endParaRPr lang="tr-TR" sz="1000" dirty="0"/>
          </a:p>
        </p:txBody>
      </p:sp>
    </p:spTree>
    <p:extLst>
      <p:ext uri="{BB962C8B-B14F-4D97-AF65-F5344CB8AC3E}">
        <p14:creationId xmlns:p14="http://schemas.microsoft.com/office/powerpoint/2010/main" val="1165224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Resim 6" descr="ekran görüntüsü, giyim, çizgi film, çizim içeren bir resim&#10;&#10;Açıklama otomatik olarak oluşturuldu">
            <a:extLst>
              <a:ext uri="{FF2B5EF4-FFF2-40B4-BE49-F238E27FC236}">
                <a16:creationId xmlns:a16="http://schemas.microsoft.com/office/drawing/2014/main" id="{E9D34CCB-E8B4-A0FC-CC7C-387E93A3FB52}"/>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9091" b="9091"/>
          <a:stretch/>
        </p:blipFill>
        <p:spPr>
          <a:xfrm>
            <a:off x="0" y="0"/>
            <a:ext cx="12192000" cy="6858000"/>
          </a:xfrm>
          <a:prstGeom prst="rect">
            <a:avLst/>
          </a:prstGeom>
        </p:spPr>
      </p:pic>
      <p:sp>
        <p:nvSpPr>
          <p:cNvPr id="9" name="Rectangle 11">
            <a:extLst>
              <a:ext uri="{FF2B5EF4-FFF2-40B4-BE49-F238E27FC236}">
                <a16:creationId xmlns:a16="http://schemas.microsoft.com/office/drawing/2014/main" id="{257363FD-7E77-4145-9483-331A807A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F570896-2500-3D81-8413-42D85DF57BA2}"/>
              </a:ext>
            </a:extLst>
          </p:cNvPr>
          <p:cNvSpPr>
            <a:spLocks noGrp="1"/>
          </p:cNvSpPr>
          <p:nvPr>
            <p:ph type="title"/>
          </p:nvPr>
        </p:nvSpPr>
        <p:spPr>
          <a:xfrm>
            <a:off x="3394362" y="681037"/>
            <a:ext cx="4925291" cy="1325563"/>
          </a:xfrm>
        </p:spPr>
        <p:txBody>
          <a:bodyPr>
            <a:normAutofit/>
          </a:bodyPr>
          <a:lstStyle/>
          <a:p>
            <a:pPr algn="ctr"/>
            <a:r>
              <a:rPr lang="tr-TR" dirty="0">
                <a:solidFill>
                  <a:srgbClr val="FF0066"/>
                </a:solidFill>
                <a:effectLst/>
                <a:latin typeface="Poppins" panose="00000500000000000000" pitchFamily="2" charset="-94"/>
                <a:ea typeface="Calibri" panose="020F0502020204030204" pitchFamily="34" charset="0"/>
                <a:cs typeface="Poppins" panose="00000500000000000000" pitchFamily="2" charset="-94"/>
              </a:rPr>
              <a:t>Tartışma:</a:t>
            </a:r>
            <a:r>
              <a:rPr lang="tr-TR" dirty="0">
                <a:effectLst/>
                <a:latin typeface="Calibri" panose="020F0502020204030204" pitchFamily="34" charset="0"/>
                <a:ea typeface="Calibri" panose="020F0502020204030204" pitchFamily="34" charset="0"/>
                <a:cs typeface="Times New Roman" panose="02020603050405020304" pitchFamily="18" charset="0"/>
              </a:rPr>
              <a:t/>
            </a:r>
            <a:br>
              <a:rPr lang="tr-TR"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E1C2541A-A66D-1D4B-0546-476781E5335D}"/>
              </a:ext>
            </a:extLst>
          </p:cNvPr>
          <p:cNvSpPr>
            <a:spLocks noGrp="1"/>
          </p:cNvSpPr>
          <p:nvPr>
            <p:ph idx="1"/>
          </p:nvPr>
        </p:nvSpPr>
        <p:spPr>
          <a:xfrm>
            <a:off x="838200" y="1825625"/>
            <a:ext cx="10515600" cy="4351338"/>
          </a:xfrm>
        </p:spPr>
        <p:txBody>
          <a:bodyPr>
            <a:normAutofit fontScale="92500" lnSpcReduction="20000"/>
          </a:bodyPr>
          <a:lstStyle/>
          <a:p>
            <a:r>
              <a:rPr lang="tr-TR" sz="2400" dirty="0">
                <a:effectLst/>
                <a:latin typeface="Poppins" panose="00000500000000000000" pitchFamily="2" charset="-94"/>
                <a:ea typeface="Calibri" panose="020F0502020204030204" pitchFamily="34" charset="0"/>
                <a:cs typeface="Poppins" panose="00000500000000000000" pitchFamily="2" charset="-94"/>
              </a:rPr>
              <a:t>Genel olarak eczacılar olumluydu; özellikle 29 kişiden 28'i bunu gelecekteki karşılaşmalarda kullanmayı hayal edebiliyor. Çoğu kişi bunun uygulanmasını ve kullanılmasını kolay buldu ve eczacının eczanelerdeki görevlerinin mesleki değerleri ile uyumlu olduğunu düşündü. Böylece </a:t>
            </a:r>
            <a:r>
              <a:rPr lang="tr-TR" sz="2400" dirty="0" err="1">
                <a:effectLst/>
                <a:latin typeface="Poppins" panose="00000500000000000000" pitchFamily="2" charset="-94"/>
                <a:ea typeface="Calibri" panose="020F0502020204030204" pitchFamily="34" charset="0"/>
                <a:cs typeface="Poppins" panose="00000500000000000000" pitchFamily="2" charset="-94"/>
              </a:rPr>
              <a:t>QPL'nin</a:t>
            </a:r>
            <a:r>
              <a:rPr lang="tr-TR" sz="2400" dirty="0">
                <a:effectLst/>
                <a:latin typeface="Poppins" panose="00000500000000000000" pitchFamily="2" charset="-94"/>
                <a:ea typeface="Calibri" panose="020F0502020204030204" pitchFamily="34" charset="0"/>
                <a:cs typeface="Poppins" panose="00000500000000000000" pitchFamily="2" charset="-94"/>
              </a:rPr>
              <a:t> hem kullanım kolaylığını hem de kullanışlılığını tespit ettiler. </a:t>
            </a:r>
          </a:p>
          <a:p>
            <a:r>
              <a:rPr lang="tr-TR" sz="2400" dirty="0">
                <a:effectLst/>
                <a:latin typeface="Poppins" panose="00000500000000000000" pitchFamily="2" charset="-94"/>
                <a:ea typeface="Calibri" panose="020F0502020204030204" pitchFamily="34" charset="0"/>
                <a:cs typeface="Poppins" panose="00000500000000000000" pitchFamily="2" charset="-94"/>
              </a:rPr>
              <a:t>Serbest eczacıların QPL kullanma deneyimlerine ilişkin bu çalışmadan elde edilen bulgular, bunun aşağıdakiler için bir araç olabileceğini düşündürmektedir: </a:t>
            </a:r>
          </a:p>
          <a:p>
            <a:pPr marL="342900" indent="-342900">
              <a:buAutoNum type="arabicParenR"/>
            </a:pPr>
            <a:r>
              <a:rPr lang="tr-TR" sz="2400" dirty="0">
                <a:latin typeface="Poppins" panose="00000500000000000000" pitchFamily="2" charset="-94"/>
                <a:ea typeface="Calibri" panose="020F0502020204030204" pitchFamily="34" charset="0"/>
                <a:cs typeface="Poppins" panose="00000500000000000000" pitchFamily="2" charset="-94"/>
              </a:rPr>
              <a:t>İ</a:t>
            </a:r>
            <a:r>
              <a:rPr lang="tr-TR" sz="2400" dirty="0">
                <a:effectLst/>
                <a:latin typeface="Poppins" panose="00000500000000000000" pitchFamily="2" charset="-94"/>
                <a:ea typeface="Calibri" panose="020F0502020204030204" pitchFamily="34" charset="0"/>
                <a:cs typeface="Poppins" panose="00000500000000000000" pitchFamily="2" charset="-94"/>
              </a:rPr>
              <a:t>laç iletişiminde mesleki kimliklerini güçlendirmek (profesyonel bir sıçrama tahtası), </a:t>
            </a:r>
          </a:p>
          <a:p>
            <a:pPr marL="342900" indent="-342900">
              <a:buAutoNum type="arabicParenR"/>
            </a:pPr>
            <a:r>
              <a:rPr lang="tr-TR" sz="2400" dirty="0">
                <a:latin typeface="Poppins" panose="00000500000000000000" pitchFamily="2" charset="-94"/>
                <a:ea typeface="Calibri" panose="020F0502020204030204" pitchFamily="34" charset="0"/>
                <a:cs typeface="Poppins" panose="00000500000000000000" pitchFamily="2" charset="-94"/>
              </a:rPr>
              <a:t>H</a:t>
            </a:r>
            <a:r>
              <a:rPr lang="tr-TR" sz="2400" dirty="0">
                <a:effectLst/>
                <a:latin typeface="Poppins" panose="00000500000000000000" pitchFamily="2" charset="-94"/>
                <a:ea typeface="Calibri" panose="020F0502020204030204" pitchFamily="34" charset="0"/>
                <a:cs typeface="Poppins" panose="00000500000000000000" pitchFamily="2" charset="-94"/>
              </a:rPr>
              <a:t>astalara önemli soruları hatırlatmak ve soru sorma eşiği (hasta aktivasyonu)</a:t>
            </a:r>
          </a:p>
          <a:p>
            <a:pPr marL="342900" indent="-342900">
              <a:buAutoNum type="arabicParenR"/>
            </a:pPr>
            <a:r>
              <a:rPr lang="tr-TR" sz="2400" dirty="0">
                <a:latin typeface="Poppins" panose="00000500000000000000" pitchFamily="2" charset="-94"/>
                <a:ea typeface="Calibri" panose="020F0502020204030204" pitchFamily="34" charset="0"/>
                <a:cs typeface="Poppins" panose="00000500000000000000" pitchFamily="2" charset="-94"/>
              </a:rPr>
              <a:t>İ</a:t>
            </a:r>
            <a:r>
              <a:rPr lang="tr-TR" sz="2400" dirty="0">
                <a:effectLst/>
                <a:latin typeface="Poppins" panose="00000500000000000000" pitchFamily="2" charset="-94"/>
                <a:ea typeface="Calibri" panose="020F0502020204030204" pitchFamily="34" charset="0"/>
                <a:cs typeface="Poppins" panose="00000500000000000000" pitchFamily="2" charset="-94"/>
              </a:rPr>
              <a:t>laç bilgilerinin bireyselleştirilmesi. </a:t>
            </a:r>
          </a:p>
          <a:p>
            <a:pPr marL="0" indent="0">
              <a:buNone/>
            </a:pPr>
            <a:endParaRPr lang="tr-TR" sz="2400" dirty="0"/>
          </a:p>
        </p:txBody>
      </p:sp>
    </p:spTree>
    <p:extLst>
      <p:ext uri="{BB962C8B-B14F-4D97-AF65-F5344CB8AC3E}">
        <p14:creationId xmlns:p14="http://schemas.microsoft.com/office/powerpoint/2010/main" val="25533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529687F-96E0-49F9-9105-ED0E33C009DE}"/>
              </a:ext>
            </a:extLst>
          </p:cNvPr>
          <p:cNvSpPr>
            <a:spLocks noGrp="1"/>
          </p:cNvSpPr>
          <p:nvPr>
            <p:ph type="title"/>
          </p:nvPr>
        </p:nvSpPr>
        <p:spPr>
          <a:xfrm>
            <a:off x="572493" y="238539"/>
            <a:ext cx="11018520" cy="1434415"/>
          </a:xfrm>
        </p:spPr>
        <p:txBody>
          <a:bodyPr anchor="b">
            <a:normAutofit/>
          </a:bodyPr>
          <a:lstStyle/>
          <a:p>
            <a:r>
              <a:rPr lang="tr-TR" sz="5400" dirty="0">
                <a:solidFill>
                  <a:schemeClr val="accent1">
                    <a:lumMod val="75000"/>
                  </a:schemeClr>
                </a:solidFill>
                <a:effectLst/>
                <a:latin typeface="Poppins" panose="00000500000000000000" pitchFamily="2" charset="-94"/>
                <a:ea typeface="Calibri" panose="020F0502020204030204" pitchFamily="34" charset="0"/>
                <a:cs typeface="Poppins" panose="00000500000000000000" pitchFamily="2" charset="-94"/>
              </a:rPr>
              <a:t>Sonuçlar:</a:t>
            </a:r>
            <a:endParaRPr lang="tr-TR" sz="5400" dirty="0">
              <a:solidFill>
                <a:schemeClr val="accent1">
                  <a:lumMod val="75000"/>
                </a:schemeClr>
              </a:solidFill>
              <a:latin typeface="Poppins" panose="00000500000000000000" pitchFamily="2" charset="-94"/>
              <a:cs typeface="Poppins" panose="00000500000000000000" pitchFamily="2" charset="-94"/>
            </a:endParaRP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B30C5A2B-A291-C2E9-C26B-DA81C5A7A379}"/>
              </a:ext>
            </a:extLst>
          </p:cNvPr>
          <p:cNvSpPr>
            <a:spLocks noGrp="1"/>
          </p:cNvSpPr>
          <p:nvPr>
            <p:ph idx="1"/>
          </p:nvPr>
        </p:nvSpPr>
        <p:spPr>
          <a:xfrm>
            <a:off x="572493" y="2071316"/>
            <a:ext cx="6713552" cy="4119172"/>
          </a:xfrm>
        </p:spPr>
        <p:txBody>
          <a:bodyPr anchor="t">
            <a:normAutofit lnSpcReduction="10000"/>
          </a:bodyPr>
          <a:lstStyle/>
          <a:p>
            <a:r>
              <a:rPr lang="tr-TR" sz="2200" dirty="0">
                <a:effectLst/>
                <a:latin typeface="Poppins" panose="00000500000000000000" pitchFamily="2" charset="-94"/>
                <a:ea typeface="Calibri" panose="020F0502020204030204" pitchFamily="34" charset="0"/>
                <a:cs typeface="Poppins" panose="00000500000000000000" pitchFamily="2" charset="-94"/>
              </a:rPr>
              <a:t>Özetlemek gerekirse eczacılar, </a:t>
            </a:r>
            <a:r>
              <a:rPr lang="tr-TR" sz="2200" dirty="0" err="1">
                <a:effectLst/>
                <a:latin typeface="Poppins" panose="00000500000000000000" pitchFamily="2" charset="-94"/>
                <a:ea typeface="Calibri" panose="020F0502020204030204" pitchFamily="34" charset="0"/>
                <a:cs typeface="Poppins" panose="00000500000000000000" pitchFamily="2" charset="-94"/>
              </a:rPr>
              <a:t>QPL'yi</a:t>
            </a:r>
            <a:r>
              <a:rPr lang="tr-TR" sz="2200" dirty="0">
                <a:effectLst/>
                <a:latin typeface="Poppins" panose="00000500000000000000" pitchFamily="2" charset="-94"/>
                <a:ea typeface="Calibri" panose="020F0502020204030204" pitchFamily="34" charset="0"/>
                <a:cs typeface="Poppins" panose="00000500000000000000" pitchFamily="2" charset="-94"/>
              </a:rPr>
              <a:t> aktif kullanmanın hasta katılımını ve ilaç iletişimini iyileştirdiğini algıladılar.</a:t>
            </a:r>
          </a:p>
          <a:p>
            <a:r>
              <a:rPr lang="tr-TR" sz="2200" dirty="0">
                <a:effectLst/>
                <a:latin typeface="Poppins" panose="00000500000000000000" pitchFamily="2" charset="-94"/>
                <a:ea typeface="Calibri" panose="020F0502020204030204" pitchFamily="34" charset="0"/>
                <a:cs typeface="Poppins" panose="00000500000000000000" pitchFamily="2" charset="-94"/>
              </a:rPr>
              <a:t> Eczacılara göre </a:t>
            </a:r>
            <a:r>
              <a:rPr lang="tr-TR" sz="2200" dirty="0" err="1">
                <a:effectLst/>
                <a:latin typeface="Poppins" panose="00000500000000000000" pitchFamily="2" charset="-94"/>
                <a:ea typeface="Calibri" panose="020F0502020204030204" pitchFamily="34" charset="0"/>
                <a:cs typeface="Poppins" panose="00000500000000000000" pitchFamily="2" charset="-94"/>
              </a:rPr>
              <a:t>QPL'nin</a:t>
            </a:r>
            <a:r>
              <a:rPr lang="tr-TR" sz="2200" dirty="0">
                <a:effectLst/>
                <a:latin typeface="Poppins" panose="00000500000000000000" pitchFamily="2" charset="-94"/>
                <a:ea typeface="Calibri" panose="020F0502020204030204" pitchFamily="34" charset="0"/>
                <a:cs typeface="Poppins" panose="00000500000000000000" pitchFamily="2" charset="-94"/>
              </a:rPr>
              <a:t> uygulanması kolaydı, iş yükünü artırmıyordu ve hastaların soru sorma davranışlarını teşvik ettiği görülüyordu.</a:t>
            </a:r>
          </a:p>
          <a:p>
            <a:r>
              <a:rPr lang="tr-TR" sz="2200" dirty="0">
                <a:effectLst/>
                <a:latin typeface="Poppins" panose="00000500000000000000" pitchFamily="2" charset="-94"/>
                <a:ea typeface="Calibri" panose="020F0502020204030204" pitchFamily="34" charset="0"/>
                <a:cs typeface="Poppins" panose="00000500000000000000" pitchFamily="2" charset="-94"/>
              </a:rPr>
              <a:t>Eczacıların </a:t>
            </a:r>
            <a:r>
              <a:rPr lang="tr-TR" sz="2200" dirty="0" err="1">
                <a:effectLst/>
                <a:latin typeface="Poppins" panose="00000500000000000000" pitchFamily="2" charset="-94"/>
                <a:ea typeface="Calibri" panose="020F0502020204030204" pitchFamily="34" charset="0"/>
                <a:cs typeface="Poppins" panose="00000500000000000000" pitchFamily="2" charset="-94"/>
              </a:rPr>
              <a:t>QPL'yi</a:t>
            </a:r>
            <a:r>
              <a:rPr lang="tr-TR" sz="2200" dirty="0">
                <a:effectLst/>
                <a:latin typeface="Poppins" panose="00000500000000000000" pitchFamily="2" charset="-94"/>
                <a:ea typeface="Calibri" panose="020F0502020204030204" pitchFamily="34" charset="0"/>
                <a:cs typeface="Poppins" panose="00000500000000000000" pitchFamily="2" charset="-94"/>
              </a:rPr>
              <a:t> kullanması, serbest eczane ortamında hastaların eczacıların iletişimine ilişkin beklentilerini artırabilir.</a:t>
            </a:r>
          </a:p>
          <a:p>
            <a:r>
              <a:rPr lang="tr-TR" sz="2200" dirty="0">
                <a:effectLst/>
                <a:latin typeface="Poppins" panose="00000500000000000000" pitchFamily="2" charset="-94"/>
                <a:ea typeface="Calibri" panose="020F0502020204030204" pitchFamily="34" charset="0"/>
                <a:cs typeface="Poppins" panose="00000500000000000000" pitchFamily="2" charset="-94"/>
              </a:rPr>
              <a:t> Kısaca QPL, eczacılar için danışmanlık deneyiminin kalitesini artırma konusunda umut verici bir araç olabilir.</a:t>
            </a:r>
          </a:p>
          <a:p>
            <a:endParaRPr lang="tr-TR" sz="2200" dirty="0"/>
          </a:p>
        </p:txBody>
      </p:sp>
      <p:pic>
        <p:nvPicPr>
          <p:cNvPr id="5" name="Resim 4" descr="fiş, tıpa, plastik, kulak tıkacı içeren bir resim&#10;&#10;Açıklama otomatik olarak oluşturuldu">
            <a:extLst>
              <a:ext uri="{FF2B5EF4-FFF2-40B4-BE49-F238E27FC236}">
                <a16:creationId xmlns:a16="http://schemas.microsoft.com/office/drawing/2014/main" id="{87EB7799-8B74-DA70-00FA-16B6F8E0DA57}"/>
              </a:ext>
            </a:extLst>
          </p:cNvPr>
          <p:cNvPicPr>
            <a:picLocks noChangeAspect="1"/>
          </p:cNvPicPr>
          <p:nvPr/>
        </p:nvPicPr>
        <p:blipFill rotWithShape="1">
          <a:blip r:embed="rId2">
            <a:extLst>
              <a:ext uri="{28A0092B-C50C-407E-A947-70E740481C1C}">
                <a14:useLocalDpi xmlns:a14="http://schemas.microsoft.com/office/drawing/2010/main" val="0"/>
              </a:ext>
            </a:extLst>
          </a:blip>
          <a:srcRect l="24534" r="21352" b="2"/>
          <a:stretch/>
        </p:blipFill>
        <p:spPr>
          <a:xfrm>
            <a:off x="7675658" y="2093976"/>
            <a:ext cx="3941064" cy="4096512"/>
          </a:xfrm>
          <a:prstGeom prst="rect">
            <a:avLst/>
          </a:prstGeom>
        </p:spPr>
      </p:pic>
    </p:spTree>
    <p:extLst>
      <p:ext uri="{BB962C8B-B14F-4D97-AF65-F5344CB8AC3E}">
        <p14:creationId xmlns:p14="http://schemas.microsoft.com/office/powerpoint/2010/main" val="3185724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2BF63B-468F-80BB-59C5-CDA8B9A54DEB}"/>
              </a:ext>
            </a:extLst>
          </p:cNvPr>
          <p:cNvSpPr>
            <a:spLocks noGrp="1"/>
          </p:cNvSpPr>
          <p:nvPr>
            <p:ph type="title"/>
          </p:nvPr>
        </p:nvSpPr>
        <p:spPr>
          <a:xfrm>
            <a:off x="876693" y="741391"/>
            <a:ext cx="3455821" cy="1616203"/>
          </a:xfrm>
        </p:spPr>
        <p:txBody>
          <a:bodyPr anchor="b">
            <a:normAutofit/>
          </a:bodyPr>
          <a:lstStyle/>
          <a:p>
            <a:r>
              <a:rPr lang="tr-TR" sz="3200" dirty="0">
                <a:solidFill>
                  <a:schemeClr val="accent1">
                    <a:lumMod val="75000"/>
                  </a:schemeClr>
                </a:solidFill>
                <a:latin typeface="Poppins" panose="00000500000000000000" pitchFamily="2" charset="-94"/>
                <a:cs typeface="Poppins" panose="00000500000000000000" pitchFamily="2" charset="-94"/>
              </a:rPr>
              <a:t>Kaynaklar:</a:t>
            </a:r>
          </a:p>
        </p:txBody>
      </p:sp>
      <p:sp>
        <p:nvSpPr>
          <p:cNvPr id="3" name="İçerik Yer Tutucusu 2">
            <a:extLst>
              <a:ext uri="{FF2B5EF4-FFF2-40B4-BE49-F238E27FC236}">
                <a16:creationId xmlns:a16="http://schemas.microsoft.com/office/drawing/2014/main" id="{1D32424D-95F2-EB17-39B3-ABBE901E77E4}"/>
              </a:ext>
            </a:extLst>
          </p:cNvPr>
          <p:cNvSpPr>
            <a:spLocks noGrp="1"/>
          </p:cNvSpPr>
          <p:nvPr>
            <p:ph idx="1"/>
          </p:nvPr>
        </p:nvSpPr>
        <p:spPr>
          <a:xfrm>
            <a:off x="876693" y="2533476"/>
            <a:ext cx="3455821" cy="3447832"/>
          </a:xfrm>
        </p:spPr>
        <p:txBody>
          <a:bodyPr anchor="t">
            <a:normAutofit/>
          </a:bodyPr>
          <a:lstStyle/>
          <a:p>
            <a:r>
              <a:rPr lang="tr-TR" sz="1700" b="0" i="0">
                <a:effectLst/>
                <a:latin typeface="Poppins" panose="00000500000000000000" pitchFamily="2" charset="-94"/>
                <a:cs typeface="Poppins" panose="00000500000000000000" pitchFamily="2" charset="-94"/>
              </a:rPr>
              <a:t>Svensberg, K., Khashi, M., Dobric, S., Guirguis, M. L., &amp; Persson, C. L. (2022). Making medication communication visible in community pharmacies-pharmacists' experience using a question prompt list in the patient meeting. </a:t>
            </a:r>
            <a:r>
              <a:rPr lang="tr-TR" sz="1700" b="0" i="1">
                <a:effectLst/>
                <a:latin typeface="Poppins" panose="00000500000000000000" pitchFamily="2" charset="-94"/>
                <a:cs typeface="Poppins" panose="00000500000000000000" pitchFamily="2" charset="-94"/>
              </a:rPr>
              <a:t>Research in Social and Administrative Pharmacy</a:t>
            </a:r>
            <a:r>
              <a:rPr lang="tr-TR" sz="1700" b="0" i="0">
                <a:effectLst/>
                <a:latin typeface="Poppins" panose="00000500000000000000" pitchFamily="2" charset="-94"/>
                <a:cs typeface="Poppins" panose="00000500000000000000" pitchFamily="2" charset="-94"/>
              </a:rPr>
              <a:t>, </a:t>
            </a:r>
            <a:r>
              <a:rPr lang="tr-TR" sz="1700" b="0" i="1">
                <a:effectLst/>
                <a:latin typeface="Poppins" panose="00000500000000000000" pitchFamily="2" charset="-94"/>
                <a:cs typeface="Poppins" panose="00000500000000000000" pitchFamily="2" charset="-94"/>
              </a:rPr>
              <a:t>18</a:t>
            </a:r>
            <a:r>
              <a:rPr lang="tr-TR" sz="1700" b="0" i="0">
                <a:effectLst/>
                <a:latin typeface="Poppins" panose="00000500000000000000" pitchFamily="2" charset="-94"/>
                <a:cs typeface="Poppins" panose="00000500000000000000" pitchFamily="2" charset="-94"/>
              </a:rPr>
              <a:t>(12), 4072-4082.</a:t>
            </a:r>
            <a:endParaRPr lang="tr-TR" sz="1700">
              <a:latin typeface="Poppins" panose="00000500000000000000" pitchFamily="2" charset="-94"/>
              <a:cs typeface="Poppins" panose="00000500000000000000" pitchFamily="2" charset="-94"/>
            </a:endParaRPr>
          </a:p>
        </p:txBody>
      </p:sp>
      <p:pic>
        <p:nvPicPr>
          <p:cNvPr id="9" name="Resim 8" descr="kitap, kağıt ürünü, sabit, değişmeyen, muayyen, bağlama içeren bir resim&#10;&#10;Açıklama otomatik olarak oluşturuldu">
            <a:extLst>
              <a:ext uri="{FF2B5EF4-FFF2-40B4-BE49-F238E27FC236}">
                <a16:creationId xmlns:a16="http://schemas.microsoft.com/office/drawing/2014/main" id="{1FA65224-9992-C9C0-CE89-634F8A665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672" y="1532824"/>
            <a:ext cx="6389346" cy="3801661"/>
          </a:xfrm>
          <a:prstGeom prst="rect">
            <a:avLst/>
          </a:prstGeom>
        </p:spPr>
      </p:pic>
      <p:grpSp>
        <p:nvGrpSpPr>
          <p:cNvPr id="18" name="Group 13">
            <a:extLst>
              <a:ext uri="{FF2B5EF4-FFF2-40B4-BE49-F238E27FC236}">
                <a16:creationId xmlns:a16="http://schemas.microsoft.com/office/drawing/2014/main" id="{6258F736-B256-8039-9DC6-F4E49A5C5AD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5" name="Rectangle 14">
              <a:extLst>
                <a:ext uri="{FF2B5EF4-FFF2-40B4-BE49-F238E27FC236}">
                  <a16:creationId xmlns:a16="http://schemas.microsoft.com/office/drawing/2014/main" id="{10B4520A-996E-330C-99DA-69CA4D89E9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EC8FA945-E356-695F-18D6-CAD4EF34FE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3859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9CF5803-E270-8310-173B-771FCC0A753B}"/>
              </a:ext>
            </a:extLst>
          </p:cNvPr>
          <p:cNvSpPr>
            <a:spLocks noGrp="1"/>
          </p:cNvSpPr>
          <p:nvPr>
            <p:ph idx="1"/>
          </p:nvPr>
        </p:nvSpPr>
        <p:spPr>
          <a:xfrm>
            <a:off x="2362200" y="1253331"/>
            <a:ext cx="10515600" cy="4351338"/>
          </a:xfrm>
        </p:spPr>
        <p:txBody>
          <a:bodyPr/>
          <a:lstStyle/>
          <a:p>
            <a:pPr marL="0" indent="0">
              <a:buNone/>
            </a:pPr>
            <a:r>
              <a:rPr lang="tr-TR" dirty="0"/>
              <a:t>1- QPL ne demektir?</a:t>
            </a:r>
          </a:p>
          <a:p>
            <a:pPr marL="0" indent="0">
              <a:buNone/>
            </a:pPr>
            <a:r>
              <a:rPr lang="tr-TR" dirty="0"/>
              <a:t>    a</a:t>
            </a:r>
            <a:r>
              <a:rPr lang="tr-TR" b="1" dirty="0"/>
              <a:t>)Soru Yönlendirme Listeleri</a:t>
            </a:r>
          </a:p>
          <a:p>
            <a:pPr marL="0" indent="0">
              <a:buNone/>
            </a:pPr>
            <a:r>
              <a:rPr lang="tr-TR" dirty="0"/>
              <a:t>    b)İlaç Tavsiye Rehberi</a:t>
            </a:r>
          </a:p>
          <a:p>
            <a:pPr marL="0" indent="0">
              <a:buNone/>
            </a:pPr>
            <a:r>
              <a:rPr lang="tr-TR" dirty="0"/>
              <a:t>    c)Genel Etik Ders Kitabı</a:t>
            </a:r>
          </a:p>
          <a:p>
            <a:pPr marL="0" indent="0">
              <a:buNone/>
            </a:pPr>
            <a:r>
              <a:rPr lang="tr-TR" dirty="0"/>
              <a:t>    d)Bitkisel Çay Hazırlama Kılavuzu</a:t>
            </a:r>
          </a:p>
          <a:p>
            <a:pPr marL="0" indent="0">
              <a:buNone/>
            </a:pPr>
            <a:r>
              <a:rPr lang="tr-TR" dirty="0"/>
              <a:t>    e)Eczane Açmak İçin Gerekenler Listesi</a:t>
            </a:r>
          </a:p>
          <a:p>
            <a:pPr marL="0" indent="0">
              <a:buNone/>
            </a:pPr>
            <a:endParaRPr lang="tr-TR" dirty="0"/>
          </a:p>
        </p:txBody>
      </p:sp>
    </p:spTree>
    <p:extLst>
      <p:ext uri="{BB962C8B-B14F-4D97-AF65-F5344CB8AC3E}">
        <p14:creationId xmlns:p14="http://schemas.microsoft.com/office/powerpoint/2010/main" val="2383724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DF742AD-BF4F-6258-76E0-E82037BE61B9}"/>
              </a:ext>
            </a:extLst>
          </p:cNvPr>
          <p:cNvSpPr>
            <a:spLocks noGrp="1"/>
          </p:cNvSpPr>
          <p:nvPr>
            <p:ph idx="1"/>
          </p:nvPr>
        </p:nvSpPr>
        <p:spPr/>
        <p:txBody>
          <a:bodyPr/>
          <a:lstStyle/>
          <a:p>
            <a:r>
              <a:rPr lang="tr-TR" dirty="0"/>
              <a:t>2- Aşağıdakilerden hangisi </a:t>
            </a:r>
            <a:r>
              <a:rPr lang="tr-TR" dirty="0" err="1"/>
              <a:t>QPL’in</a:t>
            </a:r>
            <a:r>
              <a:rPr lang="tr-TR" dirty="0"/>
              <a:t> avantajı değildir?</a:t>
            </a:r>
          </a:p>
          <a:p>
            <a:pPr marL="0" indent="0">
              <a:buNone/>
            </a:pPr>
            <a:r>
              <a:rPr lang="tr-TR" dirty="0"/>
              <a:t>               a) Hasta-Eczacı iletişimini artırır.</a:t>
            </a:r>
          </a:p>
          <a:p>
            <a:pPr marL="0" indent="0">
              <a:buNone/>
            </a:pPr>
            <a:r>
              <a:rPr lang="tr-TR" dirty="0"/>
              <a:t>               b) Hastayı soru sormaya teşvik eder.</a:t>
            </a:r>
          </a:p>
          <a:p>
            <a:pPr marL="0" indent="0">
              <a:buNone/>
            </a:pPr>
            <a:r>
              <a:rPr lang="tr-TR" dirty="0"/>
              <a:t>               c) Eczacının yaptığı danışmanlığın kalitesini artırır.</a:t>
            </a:r>
          </a:p>
          <a:p>
            <a:pPr marL="0" indent="0">
              <a:buNone/>
            </a:pPr>
            <a:r>
              <a:rPr lang="tr-TR" dirty="0"/>
              <a:t>               d) Eczacıların mesleki kimliklerini güçlendirir.</a:t>
            </a:r>
          </a:p>
          <a:p>
            <a:pPr marL="0" indent="0">
              <a:buNone/>
            </a:pPr>
            <a:r>
              <a:rPr lang="tr-TR" dirty="0"/>
              <a:t>               e) </a:t>
            </a:r>
            <a:r>
              <a:rPr lang="tr-TR" b="1" dirty="0"/>
              <a:t>Hastanın eczaneden daha çabuk ayrılmasını sağlar.</a:t>
            </a:r>
          </a:p>
        </p:txBody>
      </p:sp>
    </p:spTree>
    <p:extLst>
      <p:ext uri="{BB962C8B-B14F-4D97-AF65-F5344CB8AC3E}">
        <p14:creationId xmlns:p14="http://schemas.microsoft.com/office/powerpoint/2010/main" val="416912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7B831B6F-405A-4B47-B9BB-5CA88F2858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AADE285-FCB5-3802-4B22-AB4761F14B91}"/>
              </a:ext>
            </a:extLst>
          </p:cNvPr>
          <p:cNvSpPr>
            <a:spLocks noGrp="1"/>
          </p:cNvSpPr>
          <p:nvPr>
            <p:ph type="title"/>
          </p:nvPr>
        </p:nvSpPr>
        <p:spPr>
          <a:xfrm>
            <a:off x="5879153" y="696618"/>
            <a:ext cx="4818888" cy="1476801"/>
          </a:xfrm>
        </p:spPr>
        <p:txBody>
          <a:bodyPr anchor="b">
            <a:normAutofit/>
          </a:bodyPr>
          <a:lstStyle/>
          <a:p>
            <a:pPr algn="ctr"/>
            <a:r>
              <a:rPr lang="tr-TR" sz="5000" b="1" dirty="0">
                <a:solidFill>
                  <a:schemeClr val="accent1">
                    <a:lumMod val="50000"/>
                  </a:schemeClr>
                </a:solidFill>
                <a:latin typeface="Poppins" panose="00000500000000000000" pitchFamily="2" charset="-94"/>
                <a:cs typeface="Poppins" panose="00000500000000000000" pitchFamily="2" charset="-94"/>
              </a:rPr>
              <a:t>Eczacı-Hasta İletişimi</a:t>
            </a:r>
          </a:p>
        </p:txBody>
      </p:sp>
      <p:pic>
        <p:nvPicPr>
          <p:cNvPr id="5" name="Resim 4" descr="giyim, kişi, şahıs, tasarım içeren bir resim&#10;&#10;Açıklama otomatik olarak oluşturuldu">
            <a:extLst>
              <a:ext uri="{FF2B5EF4-FFF2-40B4-BE49-F238E27FC236}">
                <a16:creationId xmlns:a16="http://schemas.microsoft.com/office/drawing/2014/main" id="{87BC708C-E7FC-C6E6-A344-0F3313D0194E}"/>
              </a:ext>
            </a:extLst>
          </p:cNvPr>
          <p:cNvPicPr>
            <a:picLocks noChangeAspect="1"/>
          </p:cNvPicPr>
          <p:nvPr/>
        </p:nvPicPr>
        <p:blipFill rotWithShape="1">
          <a:blip r:embed="rId2">
            <a:extLst>
              <a:ext uri="{28A0092B-C50C-407E-A947-70E740481C1C}">
                <a14:useLocalDpi xmlns:a14="http://schemas.microsoft.com/office/drawing/2010/main" val="0"/>
              </a:ext>
            </a:extLst>
          </a:blip>
          <a:srcRect l="7847" r="27937" b="2"/>
          <a:stretch/>
        </p:blipFill>
        <p:spPr>
          <a:xfrm>
            <a:off x="289266" y="1219110"/>
            <a:ext cx="4252085" cy="4419780"/>
          </a:xfrm>
          <a:prstGeom prst="rect">
            <a:avLst/>
          </a:prstGeom>
        </p:spPr>
      </p:pic>
      <p:sp>
        <p:nvSpPr>
          <p:cNvPr id="2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9C71B777-87B6-4771-5856-A48760821F1F}"/>
              </a:ext>
            </a:extLst>
          </p:cNvPr>
          <p:cNvSpPr>
            <a:spLocks noGrp="1"/>
          </p:cNvSpPr>
          <p:nvPr>
            <p:ph idx="1"/>
          </p:nvPr>
        </p:nvSpPr>
        <p:spPr>
          <a:xfrm>
            <a:off x="5029200" y="2608894"/>
            <a:ext cx="6441141" cy="3991627"/>
          </a:xfrm>
        </p:spPr>
        <p:txBody>
          <a:bodyPr anchor="t">
            <a:normAutofit/>
          </a:bodyPr>
          <a:lstStyle/>
          <a:p>
            <a:pPr>
              <a:spcAft>
                <a:spcPts val="800"/>
              </a:spcAft>
            </a:pPr>
            <a:r>
              <a:rPr lang="tr-TR" sz="1600" dirty="0">
                <a:effectLst/>
                <a:latin typeface="Poppins" panose="00000500000000000000" pitchFamily="2" charset="-94"/>
                <a:ea typeface="Calibri" panose="020F0502020204030204" pitchFamily="34" charset="0"/>
                <a:cs typeface="Poppins" panose="00000500000000000000" pitchFamily="2" charset="-94"/>
              </a:rPr>
              <a:t>Eczanelerdeki danışmanlığın genel amacı hastanın; yaş, sosyoekonomik faktör, hastanın </a:t>
            </a:r>
            <a:r>
              <a:rPr lang="tr-TR" sz="1600" dirty="0" err="1">
                <a:effectLst/>
                <a:latin typeface="Poppins" panose="00000500000000000000" pitchFamily="2" charset="-94"/>
                <a:ea typeface="Calibri" panose="020F0502020204030204" pitchFamily="34" charset="0"/>
                <a:cs typeface="Poppins" panose="00000500000000000000" pitchFamily="2" charset="-94"/>
              </a:rPr>
              <a:t>okuyazarlığı</a:t>
            </a:r>
            <a:r>
              <a:rPr lang="tr-TR" sz="1600" dirty="0">
                <a:effectLst/>
                <a:latin typeface="Poppins" panose="00000500000000000000" pitchFamily="2" charset="-94"/>
                <a:ea typeface="Calibri" panose="020F0502020204030204" pitchFamily="34" charset="0"/>
                <a:cs typeface="Poppins" panose="00000500000000000000" pitchFamily="2" charset="-94"/>
              </a:rPr>
              <a:t> gibi kişisel durumlarına bağlı olarak mümkün olan en iyi sağlık hizmetini vermektir. Eczacının bunu uygulaması için bazı rutinleri nasıl uygulaması gerektiği hakkında standart operasyon prosedürleri (SOP) vardır;  bunlar, örneğin ilaç kullanımı hakkında bilgi iletmek için açık uçlu soruların sorulmasını içerir.</a:t>
            </a:r>
          </a:p>
          <a:p>
            <a:pPr>
              <a:spcAft>
                <a:spcPts val="800"/>
              </a:spcAft>
            </a:pPr>
            <a:r>
              <a:rPr lang="tr-TR" sz="1600" dirty="0">
                <a:effectLst/>
                <a:latin typeface="Poppins" panose="00000500000000000000" pitchFamily="2" charset="-94"/>
                <a:ea typeface="Calibri" panose="020F0502020204030204" pitchFamily="34" charset="0"/>
                <a:cs typeface="Poppins" panose="00000500000000000000" pitchFamily="2" charset="-94"/>
              </a:rPr>
              <a:t>Uluslararası düzeyde yayınlanmış bazı araçlarla eczacıların daha etkileşimli iletişim kurması amaçlanmıştır, bunun bir örneği eczacıların hastalara, ilacın amacını, talimatlarını ve takibini nasıl anladıklarını sordukları üç temel sorudur. </a:t>
            </a:r>
          </a:p>
          <a:p>
            <a:pPr>
              <a:spcAft>
                <a:spcPts val="800"/>
              </a:spcAft>
            </a:pPr>
            <a:r>
              <a:rPr lang="tr-TR" sz="1600" dirty="0">
                <a:effectLst/>
                <a:latin typeface="Poppins" panose="00000500000000000000" pitchFamily="2" charset="-94"/>
                <a:ea typeface="Calibri" panose="020F0502020204030204" pitchFamily="34" charset="0"/>
                <a:cs typeface="Poppins" panose="00000500000000000000" pitchFamily="2" charset="-94"/>
              </a:rPr>
              <a:t>Hastalar soru sorma davranışlarını artırarak, sağlık uzmanlarıyla karşılaşmaları sırasında aktivasyon düzeylerini değiştirebilirler.</a:t>
            </a:r>
          </a:p>
          <a:p>
            <a:pPr>
              <a:spcAft>
                <a:spcPts val="800"/>
              </a:spcAft>
            </a:pP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1000" dirty="0"/>
          </a:p>
        </p:txBody>
      </p:sp>
    </p:spTree>
    <p:extLst>
      <p:ext uri="{BB962C8B-B14F-4D97-AF65-F5344CB8AC3E}">
        <p14:creationId xmlns:p14="http://schemas.microsoft.com/office/powerpoint/2010/main" val="13165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0405410-CE38-6B23-7F6F-FF14562619C1}"/>
              </a:ext>
            </a:extLst>
          </p:cNvPr>
          <p:cNvSpPr>
            <a:spLocks noGrp="1"/>
          </p:cNvSpPr>
          <p:nvPr>
            <p:ph idx="1"/>
          </p:nvPr>
        </p:nvSpPr>
        <p:spPr>
          <a:xfrm>
            <a:off x="838199" y="1825625"/>
            <a:ext cx="11132127" cy="4351338"/>
          </a:xfrm>
        </p:spPr>
        <p:txBody>
          <a:bodyPr/>
          <a:lstStyle/>
          <a:p>
            <a:pPr marL="0" indent="0">
              <a:buNone/>
            </a:pPr>
            <a:r>
              <a:rPr lang="tr-TR" dirty="0"/>
              <a:t>3- </a:t>
            </a:r>
            <a:r>
              <a:rPr lang="tr-TR" dirty="0" err="1"/>
              <a:t>QPL’in</a:t>
            </a:r>
            <a:r>
              <a:rPr lang="tr-TR" dirty="0"/>
              <a:t> son versiyonu hangi başlıklardan oluşmaktadır?</a:t>
            </a:r>
          </a:p>
          <a:p>
            <a:pPr marL="0" indent="0">
              <a:buNone/>
            </a:pPr>
            <a:r>
              <a:rPr lang="tr-TR" dirty="0"/>
              <a:t>             a) yan etkiler, </a:t>
            </a:r>
            <a:r>
              <a:rPr lang="tr-TR" dirty="0" err="1"/>
              <a:t>otcler</a:t>
            </a:r>
            <a:r>
              <a:rPr lang="tr-TR" dirty="0"/>
              <a:t>, hasta </a:t>
            </a:r>
            <a:r>
              <a:rPr lang="tr-TR" dirty="0" err="1"/>
              <a:t>uyuncu</a:t>
            </a:r>
            <a:endParaRPr lang="tr-TR" dirty="0"/>
          </a:p>
          <a:p>
            <a:pPr marL="0" indent="0">
              <a:buNone/>
            </a:pPr>
            <a:r>
              <a:rPr lang="tr-TR" dirty="0"/>
              <a:t>             b) eski reçeteler, hastanın kişisel bilgileri, hastanın kimlik numarası</a:t>
            </a:r>
          </a:p>
          <a:p>
            <a:pPr marL="0" indent="0">
              <a:buNone/>
            </a:pPr>
            <a:r>
              <a:rPr lang="tr-TR" dirty="0"/>
              <a:t>             c) ilaç etkileşimleri, yan etkiler, takip</a:t>
            </a:r>
          </a:p>
          <a:p>
            <a:pPr marL="0" indent="0">
              <a:buNone/>
            </a:pPr>
            <a:r>
              <a:rPr lang="tr-TR" dirty="0"/>
              <a:t>             d)</a:t>
            </a:r>
            <a:r>
              <a:rPr lang="tr-TR" dirty="0">
                <a:effectLst/>
                <a:latin typeface="Poppins" panose="00000500000000000000" pitchFamily="2" charset="-94"/>
                <a:ea typeface="Calibri" panose="020F0502020204030204" pitchFamily="34" charset="0"/>
                <a:cs typeface="Poppins" panose="00000500000000000000" pitchFamily="2" charset="-94"/>
              </a:rPr>
              <a:t> </a:t>
            </a:r>
            <a:r>
              <a:rPr lang="tr-TR" b="1" dirty="0">
                <a:effectLst/>
                <a:ea typeface="Calibri" panose="020F0502020204030204" pitchFamily="34" charset="0"/>
                <a:cs typeface="Poppins" panose="00000500000000000000" pitchFamily="2" charset="-94"/>
              </a:rPr>
              <a:t>ilaçlarım, en iyi kullanım, takip</a:t>
            </a:r>
            <a:endParaRPr lang="tr-TR" b="1" dirty="0"/>
          </a:p>
          <a:p>
            <a:pPr marL="0" indent="0">
              <a:buNone/>
            </a:pPr>
            <a:r>
              <a:rPr lang="tr-TR" dirty="0"/>
              <a:t>             e) civardaki eczaneler, eczacının kişisel bilgileri, ilaçlarım</a:t>
            </a:r>
          </a:p>
        </p:txBody>
      </p:sp>
    </p:spTree>
    <p:extLst>
      <p:ext uri="{BB962C8B-B14F-4D97-AF65-F5344CB8AC3E}">
        <p14:creationId xmlns:p14="http://schemas.microsoft.com/office/powerpoint/2010/main" val="2296536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D5255FE-CAD7-9BDF-B8A0-44A1A33639EF}"/>
              </a:ext>
            </a:extLst>
          </p:cNvPr>
          <p:cNvSpPr>
            <a:spLocks noGrp="1"/>
          </p:cNvSpPr>
          <p:nvPr>
            <p:ph idx="1"/>
          </p:nvPr>
        </p:nvSpPr>
        <p:spPr>
          <a:xfrm>
            <a:off x="3276600" y="2726171"/>
            <a:ext cx="5950527" cy="2358448"/>
          </a:xfrm>
        </p:spPr>
        <p:txBody>
          <a:bodyPr>
            <a:normAutofit/>
          </a:bodyPr>
          <a:lstStyle/>
          <a:p>
            <a:pPr marL="0" indent="0">
              <a:buNone/>
            </a:pPr>
            <a:r>
              <a:rPr lang="tr-TR" sz="5400" dirty="0"/>
              <a:t> </a:t>
            </a:r>
            <a:r>
              <a:rPr lang="tr-TR" sz="5400" dirty="0">
                <a:solidFill>
                  <a:srgbClr val="FF0066"/>
                </a:solidFill>
                <a:latin typeface="Poppins" panose="00000500000000000000" pitchFamily="2" charset="-94"/>
                <a:cs typeface="Poppins" panose="00000500000000000000" pitchFamily="2" charset="-94"/>
              </a:rPr>
              <a:t>Teşekkürler…</a:t>
            </a:r>
          </a:p>
        </p:txBody>
      </p:sp>
    </p:spTree>
    <p:extLst>
      <p:ext uri="{BB962C8B-B14F-4D97-AF65-F5344CB8AC3E}">
        <p14:creationId xmlns:p14="http://schemas.microsoft.com/office/powerpoint/2010/main" val="837604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Başlık 1">
            <a:extLst>
              <a:ext uri="{FF2B5EF4-FFF2-40B4-BE49-F238E27FC236}">
                <a16:creationId xmlns:a16="http://schemas.microsoft.com/office/drawing/2014/main" id="{AABA19BC-2856-DAB6-4000-EA9BFC0D96E4}"/>
              </a:ext>
            </a:extLst>
          </p:cNvPr>
          <p:cNvSpPr>
            <a:spLocks noGrp="1"/>
          </p:cNvSpPr>
          <p:nvPr>
            <p:ph type="title"/>
          </p:nvPr>
        </p:nvSpPr>
        <p:spPr>
          <a:xfrm>
            <a:off x="1222173" y="294824"/>
            <a:ext cx="2959862" cy="685214"/>
          </a:xfrm>
          <a:solidFill>
            <a:schemeClr val="bg1"/>
          </a:solidFill>
        </p:spPr>
        <p:txBody>
          <a:bodyPr anchor="b">
            <a:normAutofit/>
          </a:bodyPr>
          <a:lstStyle/>
          <a:p>
            <a:r>
              <a:rPr lang="tr-TR" sz="3800" b="1" dirty="0">
                <a:solidFill>
                  <a:schemeClr val="tx2">
                    <a:lumMod val="60000"/>
                    <a:lumOff val="40000"/>
                  </a:schemeClr>
                </a:solidFill>
                <a:latin typeface="Poppins" panose="00000500000000000000" pitchFamily="2" charset="-94"/>
                <a:cs typeface="Poppins" panose="00000500000000000000" pitchFamily="2" charset="-94"/>
              </a:rPr>
              <a:t>QPL NEDİR?</a:t>
            </a:r>
          </a:p>
        </p:txBody>
      </p:sp>
      <p:sp>
        <p:nvSpPr>
          <p:cNvPr id="3" name="İçerik Yer Tutucusu 2">
            <a:extLst>
              <a:ext uri="{FF2B5EF4-FFF2-40B4-BE49-F238E27FC236}">
                <a16:creationId xmlns:a16="http://schemas.microsoft.com/office/drawing/2014/main" id="{0572D625-F4BE-23CD-4F4D-3DF177C3292C}"/>
              </a:ext>
            </a:extLst>
          </p:cNvPr>
          <p:cNvSpPr>
            <a:spLocks noGrp="1"/>
          </p:cNvSpPr>
          <p:nvPr>
            <p:ph idx="1"/>
          </p:nvPr>
        </p:nvSpPr>
        <p:spPr>
          <a:xfrm>
            <a:off x="602461" y="1185302"/>
            <a:ext cx="6344026" cy="4436830"/>
          </a:xfrm>
          <a:solidFill>
            <a:schemeClr val="bg1"/>
          </a:solidFill>
        </p:spPr>
        <p:txBody>
          <a:bodyPr>
            <a:normAutofit/>
          </a:bodyPr>
          <a:lstStyle/>
          <a:p>
            <a:endParaRPr lang="tr-TR" sz="1400" dirty="0">
              <a:effectLst/>
              <a:latin typeface="Poppins" panose="00000500000000000000" pitchFamily="2" charset="-94"/>
              <a:ea typeface="Calibri" panose="020F0502020204030204" pitchFamily="34" charset="0"/>
              <a:cs typeface="Poppins" panose="00000500000000000000" pitchFamily="2" charset="-94"/>
            </a:endParaRPr>
          </a:p>
          <a:p>
            <a:r>
              <a:rPr lang="tr-TR" sz="1800" dirty="0">
                <a:effectLst/>
                <a:latin typeface="Poppins" panose="00000500000000000000" pitchFamily="2" charset="-94"/>
                <a:ea typeface="Calibri" panose="020F0502020204030204" pitchFamily="34" charset="0"/>
                <a:cs typeface="Poppins" panose="00000500000000000000" pitchFamily="2" charset="-94"/>
              </a:rPr>
              <a:t>QPL, hastalarla önceden veya sağlık hizmetleriyle karşılaşmaları sırasında paylaşılan önceden tanımlanmış soruların listesini içeren yapılandırılmış bir araçtır. QPL (Soru Yönlendirme Listeleri), sağlık hizmetlerinin çeşitli onkolojik ortamlarında hasta aktivasyonunu teşvik etmek için kullanılmıştır. QPL kullanımının hastaların önemli konulara ilişkin farkındalığını artırdığını gösterilmiştir.</a:t>
            </a:r>
          </a:p>
          <a:p>
            <a:r>
              <a:rPr lang="tr-TR" sz="1800" dirty="0">
                <a:effectLst/>
                <a:latin typeface="Poppins" panose="00000500000000000000" pitchFamily="2" charset="-94"/>
                <a:ea typeface="Calibri" panose="020F0502020204030204" pitchFamily="34" charset="0"/>
                <a:cs typeface="Poppins" panose="00000500000000000000" pitchFamily="2" charset="-94"/>
              </a:rPr>
              <a:t>Eczanelerde </a:t>
            </a:r>
            <a:r>
              <a:rPr lang="tr-TR" sz="1800" dirty="0" err="1">
                <a:effectLst/>
                <a:latin typeface="Poppins" panose="00000500000000000000" pitchFamily="2" charset="-94"/>
                <a:ea typeface="Calibri" panose="020F0502020204030204" pitchFamily="34" charset="0"/>
                <a:cs typeface="Poppins" panose="00000500000000000000" pitchFamily="2" charset="-94"/>
              </a:rPr>
              <a:t>QPL’ler</a:t>
            </a:r>
            <a:r>
              <a:rPr lang="tr-TR" sz="1800" dirty="0">
                <a:effectLst/>
                <a:latin typeface="Poppins" panose="00000500000000000000" pitchFamily="2" charset="-94"/>
                <a:ea typeface="Calibri" panose="020F0502020204030204" pitchFamily="34" charset="0"/>
                <a:cs typeface="Poppins" panose="00000500000000000000" pitchFamily="2" charset="-94"/>
              </a:rPr>
              <a:t> kısa karşılaşma sırasında hastanın katılımını artırmak için basit ve uygun maliyetli bir strateji olabilir. Etkili olabilmesi için </a:t>
            </a:r>
            <a:r>
              <a:rPr lang="tr-TR" sz="1800" dirty="0" err="1">
                <a:effectLst/>
                <a:latin typeface="Poppins" panose="00000500000000000000" pitchFamily="2" charset="-94"/>
                <a:ea typeface="Calibri" panose="020F0502020204030204" pitchFamily="34" charset="0"/>
                <a:cs typeface="Poppins" panose="00000500000000000000" pitchFamily="2" charset="-94"/>
              </a:rPr>
              <a:t>QPL’lerin</a:t>
            </a:r>
            <a:r>
              <a:rPr lang="tr-TR" sz="1800" dirty="0">
                <a:effectLst/>
                <a:latin typeface="Poppins" panose="00000500000000000000" pitchFamily="2" charset="-94"/>
                <a:ea typeface="Calibri" panose="020F0502020204030204" pitchFamily="34" charset="0"/>
                <a:cs typeface="Poppins" panose="00000500000000000000" pitchFamily="2" charset="-94"/>
              </a:rPr>
              <a:t> kullanıcı dostu olması ve sağlık profesyonelleri tarafından kabul edilmesi gerekir. </a:t>
            </a:r>
            <a:endParaRPr lang="tr-TR" sz="1800" dirty="0">
              <a:solidFill>
                <a:schemeClr val="bg1"/>
              </a:solidFill>
            </a:endParaRPr>
          </a:p>
        </p:txBody>
      </p:sp>
      <p:pic>
        <p:nvPicPr>
          <p:cNvPr id="5" name="Resim 4" descr="insan yüzü, ekran görüntüsü, çizgi film, çizim içeren bir resim&#10;&#10;Açıklama otomatik olarak oluşturuldu">
            <a:extLst>
              <a:ext uri="{FF2B5EF4-FFF2-40B4-BE49-F238E27FC236}">
                <a16:creationId xmlns:a16="http://schemas.microsoft.com/office/drawing/2014/main" id="{F36401EC-82F0-245A-CFAF-B6D932A8C869}"/>
              </a:ext>
            </a:extLst>
          </p:cNvPr>
          <p:cNvPicPr>
            <a:picLocks noChangeAspect="1"/>
          </p:cNvPicPr>
          <p:nvPr/>
        </p:nvPicPr>
        <p:blipFill rotWithShape="1">
          <a:blip r:embed="rId2">
            <a:extLst>
              <a:ext uri="{28A0092B-C50C-407E-A947-70E740481C1C}">
                <a14:useLocalDpi xmlns:a14="http://schemas.microsoft.com/office/drawing/2010/main" val="0"/>
              </a:ext>
            </a:extLst>
          </a:blip>
          <a:srcRect l="14703" r="10663" b="-1"/>
          <a:stretch/>
        </p:blipFill>
        <p:spPr>
          <a:xfrm>
            <a:off x="6946487" y="1185302"/>
            <a:ext cx="4643052" cy="4448172"/>
          </a:xfrm>
          <a:prstGeom prst="rect">
            <a:avLst/>
          </a:prstGeom>
        </p:spPr>
      </p:pic>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3">
            <a:extLst>
              <a:ext uri="{FF2B5EF4-FFF2-40B4-BE49-F238E27FC236}">
                <a16:creationId xmlns:a16="http://schemas.microsoft.com/office/drawing/2014/main" id="{C61F2F60-14E3-4196-B7CE-175E46F044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485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giyim, metin, ekran görüntüsü, kişi, şahıs içeren bir resim&#10;&#10;Açıklama otomatik olarak oluşturuldu">
            <a:extLst>
              <a:ext uri="{FF2B5EF4-FFF2-40B4-BE49-F238E27FC236}">
                <a16:creationId xmlns:a16="http://schemas.microsoft.com/office/drawing/2014/main" id="{DACF4E69-09CD-0F36-FBC0-94D7F90A0916}"/>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747"/>
          <a:stretch/>
        </p:blipFill>
        <p:spPr>
          <a:xfrm>
            <a:off x="20" y="10"/>
            <a:ext cx="12191980" cy="6857990"/>
          </a:xfrm>
          <a:prstGeom prst="rect">
            <a:avLst/>
          </a:prstGeom>
        </p:spPr>
      </p:pic>
      <p:sp>
        <p:nvSpPr>
          <p:cNvPr id="3" name="İçerik Yer Tutucusu 2">
            <a:extLst>
              <a:ext uri="{FF2B5EF4-FFF2-40B4-BE49-F238E27FC236}">
                <a16:creationId xmlns:a16="http://schemas.microsoft.com/office/drawing/2014/main" id="{8631BEF2-255A-99A5-7DD8-464FE1848562}"/>
              </a:ext>
            </a:extLst>
          </p:cNvPr>
          <p:cNvSpPr>
            <a:spLocks noGrp="1"/>
          </p:cNvSpPr>
          <p:nvPr>
            <p:ph idx="1"/>
          </p:nvPr>
        </p:nvSpPr>
        <p:spPr>
          <a:xfrm>
            <a:off x="838200" y="6040761"/>
            <a:ext cx="10064262" cy="585122"/>
          </a:xfrm>
          <a:solidFill>
            <a:schemeClr val="tx1"/>
          </a:solidFill>
        </p:spPr>
        <p:txBody>
          <a:bodyPr>
            <a:normAutofit fontScale="77500" lnSpcReduction="20000"/>
          </a:bodyPr>
          <a:lstStyle/>
          <a:p>
            <a:r>
              <a:rPr lang="tr-TR" dirty="0">
                <a:solidFill>
                  <a:schemeClr val="bg1"/>
                </a:solidFill>
                <a:effectLst/>
                <a:latin typeface="Poppins" panose="00000500000000000000" pitchFamily="2" charset="-94"/>
                <a:ea typeface="Calibri" panose="020F0502020204030204" pitchFamily="34" charset="0"/>
                <a:cs typeface="Poppins" panose="00000500000000000000" pitchFamily="2" charset="-94"/>
              </a:rPr>
              <a:t>Bu çalışmanın amacı  serbest eczacıların reçeteli ilaçlarla ilgili hasta karşılaşmalarında QPL kullanma deneyimlerini araştırmaktadır.</a:t>
            </a:r>
          </a:p>
          <a:p>
            <a:endParaRPr lang="tr-TR" dirty="0">
              <a:solidFill>
                <a:srgbClr val="FFFFFF"/>
              </a:solidFill>
            </a:endParaRPr>
          </a:p>
        </p:txBody>
      </p:sp>
    </p:spTree>
    <p:extLst>
      <p:ext uri="{BB962C8B-B14F-4D97-AF65-F5344CB8AC3E}">
        <p14:creationId xmlns:p14="http://schemas.microsoft.com/office/powerpoint/2010/main" val="87528294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5FC4CB-E518-4091-36F7-06B50CB72994}"/>
              </a:ext>
            </a:extLst>
          </p:cNvPr>
          <p:cNvSpPr>
            <a:spLocks noGrp="1"/>
          </p:cNvSpPr>
          <p:nvPr>
            <p:ph type="title"/>
          </p:nvPr>
        </p:nvSpPr>
        <p:spPr>
          <a:xfrm>
            <a:off x="6185580" y="161254"/>
            <a:ext cx="4632476" cy="1161109"/>
          </a:xfrm>
        </p:spPr>
        <p:txBody>
          <a:bodyPr anchor="b">
            <a:normAutofit/>
          </a:bodyPr>
          <a:lstStyle/>
          <a:p>
            <a:r>
              <a:rPr lang="tr-TR" sz="3200" b="1" dirty="0">
                <a:solidFill>
                  <a:schemeClr val="accent6">
                    <a:lumMod val="75000"/>
                  </a:schemeClr>
                </a:solidFill>
                <a:effectLst/>
                <a:latin typeface="Poppins" panose="00000500000000000000" pitchFamily="2" charset="-94"/>
                <a:ea typeface="Calibri" panose="020F0502020204030204" pitchFamily="34" charset="0"/>
                <a:cs typeface="Poppins" panose="00000500000000000000" pitchFamily="2" charset="-94"/>
              </a:rPr>
              <a:t>QPL Nasıl Geliştirildi?</a:t>
            </a:r>
            <a:r>
              <a:rPr lang="tr-TR" sz="3200" dirty="0">
                <a:effectLst/>
                <a:latin typeface="Calibri" panose="020F0502020204030204" pitchFamily="34" charset="0"/>
                <a:ea typeface="Calibri" panose="020F0502020204030204" pitchFamily="34" charset="0"/>
                <a:cs typeface="Times New Roman" panose="02020603050405020304" pitchFamily="18" charset="0"/>
              </a:rPr>
              <a:t/>
            </a:r>
            <a:br>
              <a:rPr lang="tr-TR" sz="3200" dirty="0">
                <a:effectLst/>
                <a:latin typeface="Calibri" panose="020F0502020204030204" pitchFamily="34" charset="0"/>
                <a:ea typeface="Calibri" panose="020F0502020204030204" pitchFamily="34" charset="0"/>
                <a:cs typeface="Times New Roman" panose="02020603050405020304" pitchFamily="18" charset="0"/>
              </a:rPr>
            </a:br>
            <a:endParaRPr lang="tr-TR" sz="3200" dirty="0"/>
          </a:p>
        </p:txBody>
      </p:sp>
      <p:pic>
        <p:nvPicPr>
          <p:cNvPr id="11" name="Resim 10" descr="kırpıntı çizim, tasarım, çizim içeren bir resim&#10;&#10;Açıklama otomatik olarak oluşturuldu">
            <a:extLst>
              <a:ext uri="{FF2B5EF4-FFF2-40B4-BE49-F238E27FC236}">
                <a16:creationId xmlns:a16="http://schemas.microsoft.com/office/drawing/2014/main" id="{450011D3-2760-71F5-E6ED-E5EA91051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114" y="1001022"/>
            <a:ext cx="4408730" cy="4747863"/>
          </a:xfrm>
          <a:prstGeom prst="rect">
            <a:avLst/>
          </a:prstGeom>
        </p:spPr>
      </p:pic>
      <p:sp>
        <p:nvSpPr>
          <p:cNvPr id="3" name="İçerik Yer Tutucusu 2">
            <a:extLst>
              <a:ext uri="{FF2B5EF4-FFF2-40B4-BE49-F238E27FC236}">
                <a16:creationId xmlns:a16="http://schemas.microsoft.com/office/drawing/2014/main" id="{170B0951-F5DA-BF3F-1756-3E784FB4671A}"/>
              </a:ext>
            </a:extLst>
          </p:cNvPr>
          <p:cNvSpPr>
            <a:spLocks noGrp="1"/>
          </p:cNvSpPr>
          <p:nvPr>
            <p:ph idx="1"/>
          </p:nvPr>
        </p:nvSpPr>
        <p:spPr>
          <a:xfrm>
            <a:off x="5378825" y="1001023"/>
            <a:ext cx="6548716" cy="4980678"/>
          </a:xfrm>
        </p:spPr>
        <p:txBody>
          <a:bodyPr anchor="t">
            <a:normAutofit fontScale="92500" lnSpcReduction="10000"/>
          </a:bodyPr>
          <a:lstStyle/>
          <a:p>
            <a:pPr>
              <a:spcAft>
                <a:spcPts val="800"/>
              </a:spcAft>
            </a:pPr>
            <a:r>
              <a:rPr lang="tr-TR" sz="1800" b="1" dirty="0">
                <a:effectLst/>
                <a:latin typeface="Poppins" panose="00000500000000000000" pitchFamily="2" charset="-94"/>
                <a:ea typeface="Calibri" panose="020F0502020204030204" pitchFamily="34" charset="0"/>
                <a:cs typeface="Poppins" panose="00000500000000000000" pitchFamily="2" charset="-94"/>
              </a:rPr>
              <a:t>1-</a:t>
            </a:r>
            <a:r>
              <a:rPr lang="tr-TR" sz="1800" dirty="0">
                <a:effectLst/>
                <a:latin typeface="Poppins" panose="00000500000000000000" pitchFamily="2" charset="-94"/>
                <a:ea typeface="Calibri" panose="020F0502020204030204" pitchFamily="34" charset="0"/>
                <a:cs typeface="Poppins" panose="00000500000000000000" pitchFamily="2" charset="-94"/>
              </a:rPr>
              <a:t>Hastaların ilaçla ilgili bilgi gereksinimlerine ilişkin tercihlerine göre önceki literatüre dayanarak QPL geliştirildi.</a:t>
            </a:r>
          </a:p>
          <a:p>
            <a:pPr>
              <a:spcAft>
                <a:spcPts val="800"/>
              </a:spcAft>
            </a:pPr>
            <a:r>
              <a:rPr lang="tr-TR" sz="1800" b="1" dirty="0">
                <a:effectLst/>
                <a:latin typeface="Poppins" panose="00000500000000000000" pitchFamily="2" charset="-94"/>
                <a:ea typeface="Calibri" panose="020F0502020204030204" pitchFamily="34" charset="0"/>
                <a:cs typeface="Poppins" panose="00000500000000000000" pitchFamily="2" charset="-94"/>
              </a:rPr>
              <a:t>2-</a:t>
            </a:r>
            <a:r>
              <a:rPr lang="tr-TR" sz="1800" dirty="0">
                <a:effectLst/>
                <a:latin typeface="Poppins" panose="00000500000000000000" pitchFamily="2" charset="-94"/>
                <a:ea typeface="Calibri" panose="020F0502020204030204" pitchFamily="34" charset="0"/>
                <a:cs typeface="Poppins" panose="00000500000000000000" pitchFamily="2" charset="-94"/>
              </a:rPr>
              <a:t> Eczacının tanıtabilmesi için gereken ekstra süre en az olacak şekilde tasarlandı.</a:t>
            </a:r>
          </a:p>
          <a:p>
            <a:pPr>
              <a:spcAft>
                <a:spcPts val="800"/>
              </a:spcAft>
            </a:pPr>
            <a:r>
              <a:rPr lang="tr-TR" sz="1800" b="1" dirty="0">
                <a:effectLst/>
                <a:latin typeface="Poppins" panose="00000500000000000000" pitchFamily="2" charset="-94"/>
                <a:ea typeface="Calibri" panose="020F0502020204030204" pitchFamily="34" charset="0"/>
                <a:cs typeface="Poppins" panose="00000500000000000000" pitchFamily="2" charset="-94"/>
              </a:rPr>
              <a:t>3-</a:t>
            </a:r>
            <a:r>
              <a:rPr lang="tr-TR" sz="1800" dirty="0">
                <a:effectLst/>
                <a:latin typeface="Poppins" panose="00000500000000000000" pitchFamily="2" charset="-94"/>
                <a:ea typeface="Calibri" panose="020F0502020204030204" pitchFamily="34" charset="0"/>
                <a:cs typeface="Poppins" panose="00000500000000000000" pitchFamily="2" charset="-94"/>
              </a:rPr>
              <a:t> 6 ana alana bölünmüş 25 sorudan oluşan set bir referans grubuna (eczacılar, akademisyenler, benzer sorularla çalışmış hastalar) gönderildi.</a:t>
            </a:r>
          </a:p>
          <a:p>
            <a:pPr>
              <a:spcAft>
                <a:spcPts val="800"/>
              </a:spcAft>
            </a:pPr>
            <a:r>
              <a:rPr lang="tr-TR" sz="1800" b="1" dirty="0">
                <a:effectLst/>
                <a:latin typeface="Poppins" panose="00000500000000000000" pitchFamily="2" charset="-94"/>
                <a:ea typeface="Calibri" panose="020F0502020204030204" pitchFamily="34" charset="0"/>
                <a:cs typeface="Poppins" panose="00000500000000000000" pitchFamily="2" charset="-94"/>
              </a:rPr>
              <a:t>4-</a:t>
            </a:r>
            <a:r>
              <a:rPr lang="tr-TR" sz="1800" dirty="0">
                <a:effectLst/>
                <a:latin typeface="Poppins" panose="00000500000000000000" pitchFamily="2" charset="-94"/>
                <a:ea typeface="Calibri" panose="020F0502020204030204" pitchFamily="34" charset="0"/>
                <a:cs typeface="Poppins" panose="00000500000000000000" pitchFamily="2" charset="-94"/>
              </a:rPr>
              <a:t> Referans grubundan soruları ilgilerine göre önceliklendirmeleri istendi ve önerileri geliştirmeleri teşvik edildi.</a:t>
            </a:r>
          </a:p>
          <a:p>
            <a:pPr>
              <a:spcAft>
                <a:spcPts val="800"/>
              </a:spcAft>
            </a:pPr>
            <a:r>
              <a:rPr lang="tr-TR" sz="1800" b="1" dirty="0">
                <a:effectLst/>
                <a:latin typeface="Poppins" panose="00000500000000000000" pitchFamily="2" charset="-94"/>
                <a:ea typeface="Calibri" panose="020F0502020204030204" pitchFamily="34" charset="0"/>
                <a:cs typeface="Poppins" panose="00000500000000000000" pitchFamily="2" charset="-94"/>
              </a:rPr>
              <a:t>5-</a:t>
            </a:r>
            <a:r>
              <a:rPr lang="tr-TR" sz="1800" dirty="0">
                <a:effectLst/>
                <a:latin typeface="Poppins" panose="00000500000000000000" pitchFamily="2" charset="-94"/>
                <a:ea typeface="Calibri" panose="020F0502020204030204" pitchFamily="34" charset="0"/>
                <a:cs typeface="Poppins" panose="00000500000000000000" pitchFamily="2" charset="-94"/>
              </a:rPr>
              <a:t> Formatlanan QPL, yarı yapılandırılmış görüşmeler yoluyla uygunluk ve içerik açısından değerlendiren 8 eczacıya, 1 eczacılık öğrencisine ve 6 hastaya sunuldu.</a:t>
            </a:r>
          </a:p>
          <a:p>
            <a:pPr>
              <a:spcAft>
                <a:spcPts val="800"/>
              </a:spcAft>
            </a:pPr>
            <a:r>
              <a:rPr lang="tr-TR" sz="1800" b="1" dirty="0">
                <a:effectLst/>
                <a:latin typeface="Poppins" panose="00000500000000000000" pitchFamily="2" charset="-94"/>
                <a:ea typeface="Calibri" panose="020F0502020204030204" pitchFamily="34" charset="0"/>
                <a:cs typeface="Poppins" panose="00000500000000000000" pitchFamily="2" charset="-94"/>
              </a:rPr>
              <a:t>6-</a:t>
            </a:r>
            <a:r>
              <a:rPr lang="tr-TR" sz="1800" dirty="0">
                <a:effectLst/>
                <a:latin typeface="Poppins" panose="00000500000000000000" pitchFamily="2" charset="-94"/>
                <a:ea typeface="Calibri" panose="020F0502020204030204" pitchFamily="34" charset="0"/>
                <a:cs typeface="Poppins" panose="00000500000000000000" pitchFamily="2" charset="-94"/>
              </a:rPr>
              <a:t> Son versiyonu 3 alanı kapsayan 10 sorudan oluşuyordu: 1) ilaçlarım, 2) en iyi kullanım, 3) takip</a:t>
            </a:r>
          </a:p>
          <a:p>
            <a:endParaRPr lang="tr-TR" sz="1100" dirty="0"/>
          </a:p>
        </p:txBody>
      </p:sp>
      <p:grpSp>
        <p:nvGrpSpPr>
          <p:cNvPr id="37" name="Group 36">
            <a:extLst>
              <a:ext uri="{FF2B5EF4-FFF2-40B4-BE49-F238E27FC236}">
                <a16:creationId xmlns:a16="http://schemas.microsoft.com/office/drawing/2014/main" id="{16C73AF9-0D33-5C66-5D79-0D0129904B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38" name="Rectangle 37">
              <a:extLst>
                <a:ext uri="{FF2B5EF4-FFF2-40B4-BE49-F238E27FC236}">
                  <a16:creationId xmlns:a16="http://schemas.microsoft.com/office/drawing/2014/main" id="{ED96FD6F-5EE9-36C7-C200-3111EF6D01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2A39BB2-02C1-8A8B-8021-68446E0474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33387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6791A2F-F99D-F575-95D4-0F5E560D2830}"/>
              </a:ext>
            </a:extLst>
          </p:cNvPr>
          <p:cNvSpPr>
            <a:spLocks noGrp="1"/>
          </p:cNvSpPr>
          <p:nvPr>
            <p:ph type="title"/>
          </p:nvPr>
        </p:nvSpPr>
        <p:spPr>
          <a:xfrm>
            <a:off x="572493" y="924082"/>
            <a:ext cx="6823389" cy="748872"/>
          </a:xfrm>
        </p:spPr>
        <p:txBody>
          <a:bodyPr anchor="b">
            <a:normAutofit/>
          </a:bodyPr>
          <a:lstStyle/>
          <a:p>
            <a:r>
              <a:rPr lang="tr-TR" sz="4000" b="1" dirty="0">
                <a:solidFill>
                  <a:schemeClr val="tx2">
                    <a:lumMod val="75000"/>
                  </a:schemeClr>
                </a:solidFill>
                <a:latin typeface="Poppins" panose="00000500000000000000" pitchFamily="2" charset="-94"/>
                <a:cs typeface="Poppins" panose="00000500000000000000" pitchFamily="2" charset="-94"/>
              </a:rPr>
              <a:t>Çalışmalar Nasıl Yapıldı?</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3EE3CE3-E23D-2385-4E60-909CEFB12FE2}"/>
              </a:ext>
            </a:extLst>
          </p:cNvPr>
          <p:cNvSpPr>
            <a:spLocks noGrp="1"/>
          </p:cNvSpPr>
          <p:nvPr>
            <p:ph idx="1"/>
          </p:nvPr>
        </p:nvSpPr>
        <p:spPr>
          <a:xfrm>
            <a:off x="259351" y="1800908"/>
            <a:ext cx="7449671" cy="4902260"/>
          </a:xfrm>
        </p:spPr>
        <p:txBody>
          <a:bodyPr anchor="t">
            <a:normAutofit lnSpcReduction="10000"/>
          </a:bodyPr>
          <a:lstStyle/>
          <a:p>
            <a:pPr>
              <a:spcAft>
                <a:spcPts val="800"/>
              </a:spcAft>
            </a:pPr>
            <a:r>
              <a:rPr lang="tr-TR" sz="1800" dirty="0">
                <a:effectLst/>
                <a:latin typeface="Poppins" panose="00000500000000000000" pitchFamily="2" charset="-94"/>
                <a:ea typeface="Calibri" panose="020F0502020204030204" pitchFamily="34" charset="0"/>
                <a:cs typeface="Poppins" panose="00000500000000000000" pitchFamily="2" charset="-94"/>
              </a:rPr>
              <a:t>Araştırmanın yapılacağı eczaneler seçilirken; büyüklük, konum ve bölge açısından çeşitlilik sağlanmaya çalışıldı, ilgilenen eczanelerdeki tüm eczacıların katılması istendi.</a:t>
            </a:r>
          </a:p>
          <a:p>
            <a:pPr>
              <a:spcAft>
                <a:spcPts val="800"/>
              </a:spcAft>
            </a:pPr>
            <a:r>
              <a:rPr lang="tr-TR" sz="1800" dirty="0">
                <a:effectLst/>
                <a:latin typeface="Poppins" panose="00000500000000000000" pitchFamily="2" charset="-94"/>
                <a:ea typeface="Calibri" panose="020F0502020204030204" pitchFamily="34" charset="0"/>
                <a:cs typeface="Poppins" panose="00000500000000000000" pitchFamily="2" charset="-94"/>
              </a:rPr>
              <a:t>Çalışmalar ortalama 15 dakika süren görüşmelerle yapıldı.</a:t>
            </a:r>
          </a:p>
          <a:p>
            <a:pPr>
              <a:spcAft>
                <a:spcPts val="800"/>
              </a:spcAft>
            </a:pPr>
            <a:r>
              <a:rPr lang="tr-TR" sz="1800" dirty="0">
                <a:effectLst/>
                <a:latin typeface="Poppins" panose="00000500000000000000" pitchFamily="2" charset="-94"/>
                <a:ea typeface="Calibri" panose="020F0502020204030204" pitchFamily="34" charset="0"/>
                <a:cs typeface="Poppins" panose="00000500000000000000" pitchFamily="2" charset="-94"/>
              </a:rPr>
              <a:t> Mahremiyetin korunması için çalışmalar yemekhane veya ayrı bir ofiste gerçekleştirildi. </a:t>
            </a:r>
          </a:p>
          <a:p>
            <a:pPr>
              <a:spcAft>
                <a:spcPts val="800"/>
              </a:spcAft>
            </a:pPr>
            <a:r>
              <a:rPr lang="tr-TR" sz="1800" dirty="0">
                <a:effectLst/>
                <a:latin typeface="Poppins" panose="00000500000000000000" pitchFamily="2" charset="-94"/>
                <a:ea typeface="Calibri" panose="020F0502020204030204" pitchFamily="34" charset="0"/>
                <a:cs typeface="Poppins" panose="00000500000000000000" pitchFamily="2" charset="-94"/>
              </a:rPr>
              <a:t>Görüşmelerde 4 kişi vardı: 2 kıdemli araştırmacı, 2 yüksek lisans öğrencisi. </a:t>
            </a:r>
          </a:p>
          <a:p>
            <a:pPr>
              <a:spcAft>
                <a:spcPts val="800"/>
              </a:spcAft>
            </a:pPr>
            <a:r>
              <a:rPr lang="tr-TR" sz="1800" dirty="0">
                <a:effectLst/>
                <a:latin typeface="Poppins" panose="00000500000000000000" pitchFamily="2" charset="-94"/>
                <a:ea typeface="Calibri" panose="020F0502020204030204" pitchFamily="34" charset="0"/>
                <a:cs typeface="Poppins" panose="00000500000000000000" pitchFamily="2" charset="-94"/>
              </a:rPr>
              <a:t>Kıdemli araştırmacılar, acemi görüşmecilere görüşme teknikleri konusunda eğitim verdi. Mülakat kılavuzu, 1 başlangıç sorusundan, soru ve incelemelerle birlikte 3 ana alandan (kullanıcı deneyimleri-eczacı/hasta, ana izlenimler, iletişimin iyileştirilmesi) oluşuyordu.</a:t>
            </a:r>
          </a:p>
          <a:p>
            <a:pPr>
              <a:spcAft>
                <a:spcPts val="800"/>
              </a:spcAft>
            </a:pPr>
            <a:r>
              <a:rPr lang="tr-TR" sz="1800" dirty="0">
                <a:effectLst/>
                <a:latin typeface="Poppins" panose="00000500000000000000" pitchFamily="2" charset="-94"/>
                <a:ea typeface="Calibri" panose="020F0502020204030204" pitchFamily="34" charset="0"/>
                <a:cs typeface="Poppins" panose="00000500000000000000" pitchFamily="2" charset="-94"/>
              </a:rPr>
              <a:t>Tüm görüşmeler yapıldıktan sonra her şey yazıya döküldü ve yinelemeli veri toplanmasına olanak sağladı.</a:t>
            </a:r>
          </a:p>
          <a:p>
            <a:pPr marL="0" indent="0">
              <a:buNone/>
            </a:pPr>
            <a:endParaRPr lang="tr-TR" sz="1700" dirty="0"/>
          </a:p>
        </p:txBody>
      </p:sp>
      <p:pic>
        <p:nvPicPr>
          <p:cNvPr id="5" name="Resim 4" descr="mobilya, giyim, sandalye, kişi, şahıs içeren bir resim&#10;&#10;Açıklama otomatik olarak oluşturuldu">
            <a:extLst>
              <a:ext uri="{FF2B5EF4-FFF2-40B4-BE49-F238E27FC236}">
                <a16:creationId xmlns:a16="http://schemas.microsoft.com/office/drawing/2014/main" id="{79085DEB-F143-C1FB-B2C5-338F071F31A4}"/>
              </a:ext>
            </a:extLst>
          </p:cNvPr>
          <p:cNvPicPr>
            <a:picLocks noChangeAspect="1"/>
          </p:cNvPicPr>
          <p:nvPr/>
        </p:nvPicPr>
        <p:blipFill rotWithShape="1">
          <a:blip r:embed="rId2">
            <a:extLst>
              <a:ext uri="{28A0092B-C50C-407E-A947-70E740481C1C}">
                <a14:useLocalDpi xmlns:a14="http://schemas.microsoft.com/office/drawing/2010/main" val="0"/>
              </a:ext>
            </a:extLst>
          </a:blip>
          <a:srcRect l="24172" r="15700"/>
          <a:stretch/>
        </p:blipFill>
        <p:spPr>
          <a:xfrm>
            <a:off x="7889120" y="2067082"/>
            <a:ext cx="3941064" cy="4096512"/>
          </a:xfrm>
          <a:prstGeom prst="rect">
            <a:avLst/>
          </a:prstGeom>
        </p:spPr>
      </p:pic>
    </p:spTree>
    <p:extLst>
      <p:ext uri="{BB962C8B-B14F-4D97-AF65-F5344CB8AC3E}">
        <p14:creationId xmlns:p14="http://schemas.microsoft.com/office/powerpoint/2010/main" val="3365706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5B7044A-DCB3-420C-347C-A6DD431E4946}"/>
              </a:ext>
            </a:extLst>
          </p:cNvPr>
          <p:cNvSpPr>
            <a:spLocks noGrp="1"/>
          </p:cNvSpPr>
          <p:nvPr>
            <p:ph type="title"/>
          </p:nvPr>
        </p:nvSpPr>
        <p:spPr>
          <a:xfrm>
            <a:off x="838201" y="365125"/>
            <a:ext cx="5251316" cy="1807305"/>
          </a:xfrm>
        </p:spPr>
        <p:txBody>
          <a:bodyPr>
            <a:normAutofit/>
          </a:bodyPr>
          <a:lstStyle/>
          <a:p>
            <a:r>
              <a:rPr lang="tr-TR" b="1">
                <a:latin typeface="Poppins" panose="00000500000000000000" pitchFamily="2" charset="-94"/>
                <a:cs typeface="Poppins" panose="00000500000000000000" pitchFamily="2" charset="-94"/>
              </a:rPr>
              <a:t>Veri Analizi</a:t>
            </a:r>
          </a:p>
        </p:txBody>
      </p:sp>
      <p:sp>
        <p:nvSpPr>
          <p:cNvPr id="3" name="İçerik Yer Tutucusu 2">
            <a:extLst>
              <a:ext uri="{FF2B5EF4-FFF2-40B4-BE49-F238E27FC236}">
                <a16:creationId xmlns:a16="http://schemas.microsoft.com/office/drawing/2014/main" id="{23F65F2C-953B-9421-381A-C08DF5936414}"/>
              </a:ext>
            </a:extLst>
          </p:cNvPr>
          <p:cNvSpPr>
            <a:spLocks noGrp="1"/>
          </p:cNvSpPr>
          <p:nvPr>
            <p:ph idx="1"/>
          </p:nvPr>
        </p:nvSpPr>
        <p:spPr>
          <a:xfrm>
            <a:off x="838200" y="2333297"/>
            <a:ext cx="4619621" cy="3843666"/>
          </a:xfrm>
        </p:spPr>
        <p:txBody>
          <a:bodyPr>
            <a:normAutofit/>
          </a:bodyPr>
          <a:lstStyle/>
          <a:p>
            <a:r>
              <a:rPr lang="tr-TR" sz="1700">
                <a:effectLst/>
                <a:latin typeface="Poppins" panose="00000500000000000000" pitchFamily="2" charset="-94"/>
                <a:ea typeface="Calibri" panose="020F0502020204030204" pitchFamily="34" charset="0"/>
                <a:cs typeface="Poppins" panose="00000500000000000000" pitchFamily="2" charset="-94"/>
              </a:rPr>
              <a:t>Araştırma, sistematik metin yoğunlaştırmadan ilham alan tematik bir yaklaşımı kullanarak verileri analiz etti. İlk olarak, 29 transkriptin tamamı tümevarım niteliğinde incelendi ve ardından her yazar, 10 görüşmedeki ilk kategorilerle ilgili anlam birimlerini belirledi. İkinci adımda, kod kitabı müzakere edildi, kodlamalar tutarlılık amacıyla denetlendi ve son olarak Teknoloji Kabul Modeli uygulandı, temalar "Algılanan kullanışlılık" ve "Algılanan kullanım kolaylığı"na göre sıralandı.</a:t>
            </a:r>
            <a:endParaRPr lang="tr-TR" sz="1700"/>
          </a:p>
        </p:txBody>
      </p:sp>
      <p:pic>
        <p:nvPicPr>
          <p:cNvPr id="5" name="Resim 4" descr="metin, giyim, insan yüzü, ekran görüntüsü içeren bir resim&#10;&#10;Açıklama otomatik olarak oluşturuldu">
            <a:extLst>
              <a:ext uri="{FF2B5EF4-FFF2-40B4-BE49-F238E27FC236}">
                <a16:creationId xmlns:a16="http://schemas.microsoft.com/office/drawing/2014/main" id="{795EB337-E8F6-16B4-2D90-F561EE23354B}"/>
              </a:ext>
            </a:extLst>
          </p:cNvPr>
          <p:cNvPicPr>
            <a:picLocks noChangeAspect="1"/>
          </p:cNvPicPr>
          <p:nvPr/>
        </p:nvPicPr>
        <p:blipFill rotWithShape="1">
          <a:blip r:embed="rId2">
            <a:extLst>
              <a:ext uri="{28A0092B-C50C-407E-A947-70E740481C1C}">
                <a14:useLocalDpi xmlns:a14="http://schemas.microsoft.com/office/drawing/2010/main" val="0"/>
              </a:ext>
            </a:extLst>
          </a:blip>
          <a:srcRect l="6888" r="134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37325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kırpıntı çizim, insan yüzü, ekran görüntüsü, Çizgi film içeren bir resim&#10;&#10;Açıklama otomatik olarak oluşturuldu">
            <a:extLst>
              <a:ext uri="{FF2B5EF4-FFF2-40B4-BE49-F238E27FC236}">
                <a16:creationId xmlns:a16="http://schemas.microsoft.com/office/drawing/2014/main" id="{D7765F84-1730-186F-FA9D-C6CB1DAAEF9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121003" y="10"/>
            <a:ext cx="12191980" cy="6857990"/>
          </a:xfrm>
          <a:prstGeom prst="rect">
            <a:avLst/>
          </a:prstGeom>
        </p:spPr>
      </p:pic>
      <p:sp>
        <p:nvSpPr>
          <p:cNvPr id="2" name="Başlık 1">
            <a:extLst>
              <a:ext uri="{FF2B5EF4-FFF2-40B4-BE49-F238E27FC236}">
                <a16:creationId xmlns:a16="http://schemas.microsoft.com/office/drawing/2014/main" id="{444BEAF6-4E77-5E5A-293B-3179E1F4ECB3}"/>
              </a:ext>
            </a:extLst>
          </p:cNvPr>
          <p:cNvSpPr>
            <a:spLocks noGrp="1"/>
          </p:cNvSpPr>
          <p:nvPr>
            <p:ph type="title"/>
          </p:nvPr>
        </p:nvSpPr>
        <p:spPr>
          <a:xfrm>
            <a:off x="121023" y="1790513"/>
            <a:ext cx="3290047" cy="1025151"/>
          </a:xfrm>
          <a:solidFill>
            <a:schemeClr val="tx1"/>
          </a:solidFill>
        </p:spPr>
        <p:txBody>
          <a:bodyPr>
            <a:normAutofit/>
          </a:bodyPr>
          <a:lstStyle/>
          <a:p>
            <a:r>
              <a:rPr lang="tr-TR" b="1" dirty="0">
                <a:solidFill>
                  <a:schemeClr val="accent5">
                    <a:lumMod val="75000"/>
                  </a:schemeClr>
                </a:solidFill>
                <a:latin typeface="Poppins" panose="00000500000000000000" pitchFamily="2" charset="-94"/>
                <a:cs typeface="Poppins" panose="00000500000000000000" pitchFamily="2" charset="-94"/>
              </a:rPr>
              <a:t>Etik Değer:</a:t>
            </a:r>
          </a:p>
        </p:txBody>
      </p:sp>
      <p:sp>
        <p:nvSpPr>
          <p:cNvPr id="3" name="İçerik Yer Tutucusu 2">
            <a:extLst>
              <a:ext uri="{FF2B5EF4-FFF2-40B4-BE49-F238E27FC236}">
                <a16:creationId xmlns:a16="http://schemas.microsoft.com/office/drawing/2014/main" id="{3B5C805A-EE65-43C1-E009-FDD957CDF55F}"/>
              </a:ext>
            </a:extLst>
          </p:cNvPr>
          <p:cNvSpPr>
            <a:spLocks noGrp="1"/>
          </p:cNvSpPr>
          <p:nvPr>
            <p:ph idx="1"/>
          </p:nvPr>
        </p:nvSpPr>
        <p:spPr>
          <a:xfrm>
            <a:off x="121023" y="3224119"/>
            <a:ext cx="10515600" cy="1025151"/>
          </a:xfrm>
          <a:solidFill>
            <a:schemeClr val="bg1"/>
          </a:solidFill>
        </p:spPr>
        <p:txBody>
          <a:bodyPr>
            <a:normAutofit/>
          </a:bodyPr>
          <a:lstStyle/>
          <a:p>
            <a:r>
              <a:rPr lang="tr-TR" sz="2000" dirty="0">
                <a:solidFill>
                  <a:srgbClr val="FFFFFF"/>
                </a:solidFill>
                <a:effectLst/>
                <a:latin typeface="Poppins" panose="00000500000000000000" pitchFamily="2" charset="-94"/>
                <a:ea typeface="Calibri" panose="020F0502020204030204" pitchFamily="34" charset="0"/>
                <a:cs typeface="Poppins" panose="00000500000000000000" pitchFamily="2" charset="-94"/>
              </a:rPr>
              <a:t>İsveç Etik İnceleme Otoritesi çalışmayı onayladı. Görüşmeler yapılmadan önce eczacılardan bilgilendirilmiş onam alındı. Katılım gönüllüydü ve veri gizliliği sağlandı. Tüm veriler </a:t>
            </a:r>
            <a:r>
              <a:rPr lang="tr-TR" sz="2000" dirty="0" err="1">
                <a:solidFill>
                  <a:srgbClr val="FFFFFF"/>
                </a:solidFill>
                <a:effectLst/>
                <a:latin typeface="Poppins" panose="00000500000000000000" pitchFamily="2" charset="-94"/>
                <a:ea typeface="Calibri" panose="020F0502020204030204" pitchFamily="34" charset="0"/>
                <a:cs typeface="Poppins" panose="00000500000000000000" pitchFamily="2" charset="-94"/>
              </a:rPr>
              <a:t>Veracrypt</a:t>
            </a:r>
            <a:r>
              <a:rPr lang="tr-TR" sz="2000" dirty="0">
                <a:solidFill>
                  <a:srgbClr val="FFFFFF"/>
                </a:solidFill>
                <a:effectLst/>
                <a:latin typeface="Poppins" panose="00000500000000000000" pitchFamily="2" charset="-94"/>
                <a:ea typeface="Calibri" panose="020F0502020204030204" pitchFamily="34" charset="0"/>
                <a:cs typeface="Poppins" panose="00000500000000000000" pitchFamily="2" charset="-94"/>
              </a:rPr>
              <a:t>® ile şifrelendikten sonra saklandı.</a:t>
            </a:r>
          </a:p>
          <a:p>
            <a:endParaRPr lang="tr-TR" dirty="0">
              <a:solidFill>
                <a:srgbClr val="FFFFFF"/>
              </a:solidFill>
            </a:endParaRPr>
          </a:p>
        </p:txBody>
      </p:sp>
    </p:spTree>
    <p:extLst>
      <p:ext uri="{BB962C8B-B14F-4D97-AF65-F5344CB8AC3E}">
        <p14:creationId xmlns:p14="http://schemas.microsoft.com/office/powerpoint/2010/main" val="261186144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şişe, tıbbi, tıp, ilaç içeren bir resim&#10;&#10;Açıklama otomatik olarak orta güvenilirlik düzeyiyle oluşturuldu">
            <a:extLst>
              <a:ext uri="{FF2B5EF4-FFF2-40B4-BE49-F238E27FC236}">
                <a16:creationId xmlns:a16="http://schemas.microsoft.com/office/drawing/2014/main" id="{80693BA4-74B8-2AD5-2AB9-BA3E3E125B1E}"/>
              </a:ext>
            </a:extLst>
          </p:cNvPr>
          <p:cNvPicPr>
            <a:picLocks noChangeAspect="1"/>
          </p:cNvPicPr>
          <p:nvPr/>
        </p:nvPicPr>
        <p:blipFill rotWithShape="1">
          <a:blip r:embed="rId2">
            <a:extLst>
              <a:ext uri="{28A0092B-C50C-407E-A947-70E740481C1C}">
                <a14:useLocalDpi xmlns:a14="http://schemas.microsoft.com/office/drawing/2010/main" val="0"/>
              </a:ext>
            </a:extLst>
          </a:blip>
          <a:srcRect r="5533" b="2"/>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C8649EA7-E1B3-8749-3A26-1B12AB3EF6E9}"/>
              </a:ext>
            </a:extLst>
          </p:cNvPr>
          <p:cNvSpPr>
            <a:spLocks noGrp="1"/>
          </p:cNvSpPr>
          <p:nvPr>
            <p:ph type="title"/>
          </p:nvPr>
        </p:nvSpPr>
        <p:spPr>
          <a:xfrm>
            <a:off x="2048436" y="217206"/>
            <a:ext cx="2819400" cy="1140946"/>
          </a:xfrm>
        </p:spPr>
        <p:txBody>
          <a:bodyPr>
            <a:normAutofit/>
          </a:bodyPr>
          <a:lstStyle/>
          <a:p>
            <a:r>
              <a:rPr lang="tr-TR" sz="4000" b="1" dirty="0">
                <a:solidFill>
                  <a:srgbClr val="FF0000"/>
                </a:solidFill>
                <a:latin typeface="Poppins" panose="00000500000000000000" pitchFamily="2" charset="-94"/>
                <a:cs typeface="Poppins" panose="00000500000000000000" pitchFamily="2" charset="-94"/>
              </a:rPr>
              <a:t>Sonuçlar:</a:t>
            </a:r>
          </a:p>
        </p:txBody>
      </p:sp>
      <p:sp>
        <p:nvSpPr>
          <p:cNvPr id="3" name="İçerik Yer Tutucusu 2">
            <a:extLst>
              <a:ext uri="{FF2B5EF4-FFF2-40B4-BE49-F238E27FC236}">
                <a16:creationId xmlns:a16="http://schemas.microsoft.com/office/drawing/2014/main" id="{CE72F77C-53A8-94B6-617F-5EDE5E7DAD2D}"/>
              </a:ext>
            </a:extLst>
          </p:cNvPr>
          <p:cNvSpPr>
            <a:spLocks noGrp="1"/>
          </p:cNvSpPr>
          <p:nvPr>
            <p:ph idx="1"/>
          </p:nvPr>
        </p:nvSpPr>
        <p:spPr>
          <a:xfrm>
            <a:off x="228600" y="1358152"/>
            <a:ext cx="7046259" cy="5298141"/>
          </a:xfrm>
        </p:spPr>
        <p:txBody>
          <a:bodyPr>
            <a:normAutofit fontScale="92500"/>
          </a:bodyPr>
          <a:lstStyle/>
          <a:p>
            <a:r>
              <a:rPr lang="tr-TR" sz="1900" dirty="0">
                <a:effectLst/>
                <a:latin typeface="Poppins" panose="00000500000000000000" pitchFamily="2" charset="-94"/>
                <a:ea typeface="Calibri" panose="020F0502020204030204" pitchFamily="34" charset="0"/>
                <a:cs typeface="Poppins" panose="00000500000000000000" pitchFamily="2" charset="-94"/>
              </a:rPr>
              <a:t>Genel olarak, 29 eczacıdan 28'i </a:t>
            </a:r>
            <a:r>
              <a:rPr lang="tr-TR" sz="1900" dirty="0" err="1">
                <a:effectLst/>
                <a:latin typeface="Poppins" panose="00000500000000000000" pitchFamily="2" charset="-94"/>
                <a:ea typeface="Calibri" panose="020F0502020204030204" pitchFamily="34" charset="0"/>
                <a:cs typeface="Poppins" panose="00000500000000000000" pitchFamily="2" charset="-94"/>
              </a:rPr>
              <a:t>QPL'yi</a:t>
            </a:r>
            <a:r>
              <a:rPr lang="tr-TR" sz="1900" dirty="0">
                <a:effectLst/>
                <a:latin typeface="Poppins" panose="00000500000000000000" pitchFamily="2" charset="-94"/>
                <a:ea typeface="Calibri" panose="020F0502020204030204" pitchFamily="34" charset="0"/>
                <a:cs typeface="Poppins" panose="00000500000000000000" pitchFamily="2" charset="-94"/>
              </a:rPr>
              <a:t> gelecekteki hasta toplantılarında ilaç iletişiminde yararlı bir araç olarak uygulamayı hayal edebiliyor. Görüşmeler sırasında eczacılar da benzer görüşler dile getirerek, </a:t>
            </a:r>
            <a:r>
              <a:rPr lang="tr-TR" sz="1900" dirty="0" err="1">
                <a:effectLst/>
                <a:latin typeface="Poppins" panose="00000500000000000000" pitchFamily="2" charset="-94"/>
                <a:ea typeface="Calibri" panose="020F0502020204030204" pitchFamily="34" charset="0"/>
                <a:cs typeface="Poppins" panose="00000500000000000000" pitchFamily="2" charset="-94"/>
              </a:rPr>
              <a:t>QPL'nin</a:t>
            </a:r>
            <a:r>
              <a:rPr lang="tr-TR" sz="1900" dirty="0">
                <a:effectLst/>
                <a:latin typeface="Poppins" panose="00000500000000000000" pitchFamily="2" charset="-94"/>
                <a:ea typeface="Calibri" panose="020F0502020204030204" pitchFamily="34" charset="0"/>
                <a:cs typeface="Poppins" panose="00000500000000000000" pitchFamily="2" charset="-94"/>
              </a:rPr>
              <a:t> kullanımının kolay olması, mesleki görevleri doğrultusunda özel eğitim gerektirmemesi veya çok az gerektirmesi ve ilaç iletişiminin temellerini kapsaması şeklinde özetlediler.</a:t>
            </a:r>
          </a:p>
          <a:p>
            <a:r>
              <a:rPr lang="tr-TR" sz="1900" dirty="0">
                <a:effectLst/>
                <a:latin typeface="Poppins" panose="00000500000000000000" pitchFamily="2" charset="-94"/>
                <a:ea typeface="Calibri" panose="020F0502020204030204" pitchFamily="34" charset="0"/>
                <a:cs typeface="Poppins" panose="00000500000000000000" pitchFamily="2" charset="-94"/>
              </a:rPr>
              <a:t> Analiz 3 ana temayla sonuçlandı.</a:t>
            </a:r>
          </a:p>
          <a:p>
            <a:r>
              <a:rPr lang="tr-TR" sz="1900" dirty="0">
                <a:effectLst/>
                <a:latin typeface="Poppins" panose="00000500000000000000" pitchFamily="2" charset="-94"/>
                <a:ea typeface="Calibri" panose="020F0502020204030204" pitchFamily="34" charset="0"/>
                <a:cs typeface="Poppins" panose="00000500000000000000" pitchFamily="2" charset="-94"/>
              </a:rPr>
              <a:t> İlk tema olan "Algılanan fayda: </a:t>
            </a:r>
            <a:r>
              <a:rPr lang="tr-TR" sz="1900" dirty="0" err="1">
                <a:effectLst/>
                <a:latin typeface="Poppins" panose="00000500000000000000" pitchFamily="2" charset="-94"/>
                <a:ea typeface="Calibri" panose="020F0502020204030204" pitchFamily="34" charset="0"/>
                <a:cs typeface="Poppins" panose="00000500000000000000" pitchFamily="2" charset="-94"/>
              </a:rPr>
              <a:t>QPL'nin</a:t>
            </a:r>
            <a:r>
              <a:rPr lang="tr-TR" sz="1900" dirty="0">
                <a:effectLst/>
                <a:latin typeface="Poppins" panose="00000500000000000000" pitchFamily="2" charset="-94"/>
                <a:ea typeface="Calibri" panose="020F0502020204030204" pitchFamily="34" charset="0"/>
                <a:cs typeface="Poppins" panose="00000500000000000000" pitchFamily="2" charset="-94"/>
              </a:rPr>
              <a:t> karşılaşma sırasında hasta aktivasyonu üzerindeki etkisi", eczacıların işlerinde algıladıkları faydayı ve </a:t>
            </a:r>
            <a:r>
              <a:rPr lang="tr-TR" sz="1900" dirty="0" err="1">
                <a:effectLst/>
                <a:latin typeface="Poppins" panose="00000500000000000000" pitchFamily="2" charset="-94"/>
                <a:ea typeface="Calibri" panose="020F0502020204030204" pitchFamily="34" charset="0"/>
                <a:cs typeface="Poppins" panose="00000500000000000000" pitchFamily="2" charset="-94"/>
              </a:rPr>
              <a:t>QPL'nin</a:t>
            </a:r>
            <a:r>
              <a:rPr lang="tr-TR" sz="1900" dirty="0">
                <a:effectLst/>
                <a:latin typeface="Poppins" panose="00000500000000000000" pitchFamily="2" charset="-94"/>
                <a:ea typeface="Calibri" panose="020F0502020204030204" pitchFamily="34" charset="0"/>
                <a:cs typeface="Poppins" panose="00000500000000000000" pitchFamily="2" charset="-94"/>
              </a:rPr>
              <a:t> hasta katılımı üzerindeki etkisine ilişkin algılarını açıklamaktadır. </a:t>
            </a:r>
          </a:p>
          <a:p>
            <a:r>
              <a:rPr lang="tr-TR" sz="1900" dirty="0">
                <a:effectLst/>
                <a:latin typeface="Poppins" panose="00000500000000000000" pitchFamily="2" charset="-94"/>
                <a:ea typeface="Calibri" panose="020F0502020204030204" pitchFamily="34" charset="0"/>
                <a:cs typeface="Poppins" panose="00000500000000000000" pitchFamily="2" charset="-94"/>
              </a:rPr>
              <a:t>İkinci tema olan “Eczanelerde </a:t>
            </a:r>
            <a:r>
              <a:rPr lang="tr-TR" sz="1900" dirty="0" err="1">
                <a:effectLst/>
                <a:latin typeface="Poppins" panose="00000500000000000000" pitchFamily="2" charset="-94"/>
                <a:ea typeface="Calibri" panose="020F0502020204030204" pitchFamily="34" charset="0"/>
                <a:cs typeface="Poppins" panose="00000500000000000000" pitchFamily="2" charset="-94"/>
              </a:rPr>
              <a:t>QPL'nin</a:t>
            </a:r>
            <a:r>
              <a:rPr lang="tr-TR" sz="1900" dirty="0">
                <a:effectLst/>
                <a:latin typeface="Poppins" panose="00000500000000000000" pitchFamily="2" charset="-94"/>
                <a:ea typeface="Calibri" panose="020F0502020204030204" pitchFamily="34" charset="0"/>
                <a:cs typeface="Poppins" panose="00000500000000000000" pitchFamily="2" charset="-94"/>
              </a:rPr>
              <a:t> algılanan kullanım </a:t>
            </a:r>
            <a:r>
              <a:rPr lang="tr-TR" sz="1900" dirty="0" err="1">
                <a:effectLst/>
                <a:latin typeface="Poppins" panose="00000500000000000000" pitchFamily="2" charset="-94"/>
                <a:ea typeface="Calibri" panose="020F0502020204030204" pitchFamily="34" charset="0"/>
                <a:cs typeface="Poppins" panose="00000500000000000000" pitchFamily="2" charset="-94"/>
              </a:rPr>
              <a:t>kolaylığı”nda</a:t>
            </a:r>
            <a:r>
              <a:rPr lang="tr-TR" sz="1900" dirty="0">
                <a:effectLst/>
                <a:latin typeface="Poppins" panose="00000500000000000000" pitchFamily="2" charset="-94"/>
                <a:ea typeface="Calibri" panose="020F0502020204030204" pitchFamily="34" charset="0"/>
                <a:cs typeface="Poppins" panose="00000500000000000000" pitchFamily="2" charset="-94"/>
              </a:rPr>
              <a:t> eczacıların algılanan kullanım kolaylığı anlatılmakta, zorluklar ve durumlar anlatılmaktadır.</a:t>
            </a:r>
          </a:p>
          <a:p>
            <a:r>
              <a:rPr lang="tr-TR" sz="1900" dirty="0">
                <a:effectLst/>
                <a:latin typeface="Poppins" panose="00000500000000000000" pitchFamily="2" charset="-94"/>
                <a:ea typeface="Calibri" panose="020F0502020204030204" pitchFamily="34" charset="0"/>
                <a:cs typeface="Poppins" panose="00000500000000000000" pitchFamily="2" charset="-94"/>
              </a:rPr>
              <a:t>QPL dış uyaranlardan dolayı kullanılmadığında üçüncü tema olan "</a:t>
            </a:r>
            <a:r>
              <a:rPr lang="tr-TR" sz="1900" dirty="0" err="1">
                <a:effectLst/>
                <a:latin typeface="Poppins" panose="00000500000000000000" pitchFamily="2" charset="-94"/>
                <a:ea typeface="Calibri" panose="020F0502020204030204" pitchFamily="34" charset="0"/>
                <a:cs typeface="Poppins" panose="00000500000000000000" pitchFamily="2" charset="-94"/>
              </a:rPr>
              <a:t>QPL'nin</a:t>
            </a:r>
            <a:r>
              <a:rPr lang="tr-TR" sz="1900" dirty="0">
                <a:effectLst/>
                <a:latin typeface="Poppins" panose="00000500000000000000" pitchFamily="2" charset="-94"/>
                <a:ea typeface="Calibri" panose="020F0502020204030204" pitchFamily="34" charset="0"/>
                <a:cs typeface="Poppins" panose="00000500000000000000" pitchFamily="2" charset="-94"/>
              </a:rPr>
              <a:t> algılanan kullanışlılığının ve kullanım kolaylığının artırılması", </a:t>
            </a:r>
            <a:r>
              <a:rPr lang="tr-TR" sz="1900" dirty="0" err="1">
                <a:effectLst/>
                <a:latin typeface="Poppins" panose="00000500000000000000" pitchFamily="2" charset="-94"/>
                <a:ea typeface="Calibri" panose="020F0502020204030204" pitchFamily="34" charset="0"/>
                <a:cs typeface="Poppins" panose="00000500000000000000" pitchFamily="2" charset="-94"/>
              </a:rPr>
              <a:t>QPL'nin</a:t>
            </a:r>
            <a:r>
              <a:rPr lang="tr-TR" sz="1900" dirty="0">
                <a:effectLst/>
                <a:latin typeface="Poppins" panose="00000500000000000000" pitchFamily="2" charset="-94"/>
                <a:ea typeface="Calibri" panose="020F0502020204030204" pitchFamily="34" charset="0"/>
                <a:cs typeface="Poppins" panose="00000500000000000000" pitchFamily="2" charset="-94"/>
              </a:rPr>
              <a:t> içeriği ve düzenine ilişkin önerilen iyileştirmeleri içermektedir. </a:t>
            </a:r>
          </a:p>
          <a:p>
            <a:endParaRPr lang="tr-TR" sz="1100" dirty="0"/>
          </a:p>
        </p:txBody>
      </p:sp>
    </p:spTree>
    <p:extLst>
      <p:ext uri="{BB962C8B-B14F-4D97-AF65-F5344CB8AC3E}">
        <p14:creationId xmlns:p14="http://schemas.microsoft.com/office/powerpoint/2010/main" val="150807638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7d00d14-3e3a-4598-ae96-25fdf28305d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Belge" ma:contentTypeID="0x010100671C189319FE02449F2AC2FAA305172E" ma:contentTypeVersion="4" ma:contentTypeDescription="Yeni belge oluşturun." ma:contentTypeScope="" ma:versionID="21835da23d77a2a5eee1af9c17198262">
  <xsd:schema xmlns:xsd="http://www.w3.org/2001/XMLSchema" xmlns:xs="http://www.w3.org/2001/XMLSchema" xmlns:p="http://schemas.microsoft.com/office/2006/metadata/properties" xmlns:ns3="c7d00d14-3e3a-4598-ae96-25fdf28305da" targetNamespace="http://schemas.microsoft.com/office/2006/metadata/properties" ma:root="true" ma:fieldsID="332336b9c0a877243dc96086d2591fc0" ns3:_="">
    <xsd:import namespace="c7d00d14-3e3a-4598-ae96-25fdf28305da"/>
    <xsd:element name="properties">
      <xsd:complexType>
        <xsd:sequence>
          <xsd:element name="documentManagement">
            <xsd:complexType>
              <xsd:all>
                <xsd:element ref="ns3:MediaServiceMetadata" minOccurs="0"/>
                <xsd:element ref="ns3:MediaServiceFastMetadata"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d00d14-3e3a-4598-ae96-25fdf28305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6EC4E0-7F6B-4D2D-94B7-3B3EC937719E}">
  <ds:schemaRefs>
    <ds:schemaRef ds:uri="http://schemas.microsoft.com/sharepoint/v3/contenttype/forms"/>
  </ds:schemaRefs>
</ds:datastoreItem>
</file>

<file path=customXml/itemProps2.xml><?xml version="1.0" encoding="utf-8"?>
<ds:datastoreItem xmlns:ds="http://schemas.openxmlformats.org/officeDocument/2006/customXml" ds:itemID="{6E20B9FB-E2D3-4010-A33F-874D67EB4E5E}">
  <ds:schemaRefs>
    <ds:schemaRef ds:uri="http://schemas.openxmlformats.org/package/2006/metadata/core-properties"/>
    <ds:schemaRef ds:uri="c7d00d14-3e3a-4598-ae96-25fdf28305da"/>
    <ds:schemaRef ds:uri="http://schemas.microsoft.com/office/2006/documentManagement/types"/>
    <ds:schemaRef ds:uri="http://schemas.microsoft.com/office/2006/metadata/properties"/>
    <ds:schemaRef ds:uri="http://purl.org/dc/dcmitype/"/>
    <ds:schemaRef ds:uri="http://purl.org/dc/elements/1.1/"/>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4803DBE9-DA0C-4262-A3B0-6F82A81E37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d00d14-3e3a-4598-ae96-25fdf28305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507</TotalTime>
  <Words>1681</Words>
  <Application>Microsoft Office PowerPoint</Application>
  <PresentationFormat>Geniş ekran</PresentationFormat>
  <Paragraphs>89</Paragraphs>
  <Slides>21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21</vt:i4>
      </vt:variant>
    </vt:vector>
  </HeadingPairs>
  <TitlesOfParts>
    <vt:vector size="27" baseType="lpstr">
      <vt:lpstr>Arial</vt:lpstr>
      <vt:lpstr>Calibri</vt:lpstr>
      <vt:lpstr>Calibri Light</vt:lpstr>
      <vt:lpstr>Poppins</vt:lpstr>
      <vt:lpstr>Times New Roman</vt:lpstr>
      <vt:lpstr>Office Teması</vt:lpstr>
      <vt:lpstr>Hasta Toplantısında Soru Listesi Kullanarak Eczane Eczacılarının Deneyimlerinde İlaç İletişimini Görünür Kılmak</vt:lpstr>
      <vt:lpstr>Eczacı-Hasta İletişimi</vt:lpstr>
      <vt:lpstr>QPL NEDİR?</vt:lpstr>
      <vt:lpstr>PowerPoint Sunusu</vt:lpstr>
      <vt:lpstr>QPL Nasıl Geliştirildi? </vt:lpstr>
      <vt:lpstr>Çalışmalar Nasıl Yapıldı?</vt:lpstr>
      <vt:lpstr>Veri Analizi</vt:lpstr>
      <vt:lpstr>Etik Değer:</vt:lpstr>
      <vt:lpstr>Sonuçlar:</vt:lpstr>
      <vt:lpstr>Algılanan Avantajlar ve Eczacının Rolüyle Uyumluluk:</vt:lpstr>
      <vt:lpstr>PowerPoint Sunusu</vt:lpstr>
      <vt:lpstr>Bazı Durumlarda QPL Karşılamada Büyük Bir Rol Oynamadı!</vt:lpstr>
      <vt:lpstr>Eczane Ortamı Ve Meşguliyetin QPL Kullanımı Üzerindeki Etkisi: </vt:lpstr>
      <vt:lpstr>QPL’in Algılanan Kullanışlılığını ve Kullanım Kolaylığını Artırmak: </vt:lpstr>
      <vt:lpstr>Tartışma: </vt:lpstr>
      <vt:lpstr>Sonuçlar:</vt:lpstr>
      <vt:lpstr>Kaynaklar:</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Hasta Toplantısında Soru Listesi Kullanarak Eczane Eczacılarının Deneyimlerinde İlaç İletişimini Görünür Kılmak</dc:title>
  <dc:creator>funda yavuz</dc:creator>
  <cp:lastModifiedBy>gülbin özçelikay</cp:lastModifiedBy>
  <cp:revision>2</cp:revision>
  <dcterms:created xsi:type="dcterms:W3CDTF">2023-12-24T12:21:14Z</dcterms:created>
  <dcterms:modified xsi:type="dcterms:W3CDTF">2024-01-05T13:04:23Z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0x010100671C189319FE02449F2AC2FAA305172E</vt:lpwstr>
  </property>
</Properties>
</file>