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78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08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7681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1273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8322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148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764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74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12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0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57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23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90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71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09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64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105DB-DEFA-427B-AAD9-A0EB9877049A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6B76C37-22E0-4E11-B34A-47A0AA310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35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Hukuki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a) Fikir ve Sanat Eserlerine İlişkin Ölüme Bağlı Hukuki İşlemler</a:t>
            </a:r>
          </a:p>
          <a:p>
            <a:r>
              <a:rPr lang="tr-TR" dirty="0" smtClean="0"/>
              <a:t>b) Fikir ve Sanat Eserlerine İlişkin </a:t>
            </a:r>
            <a:r>
              <a:rPr lang="tr-TR" dirty="0" err="1" smtClean="0"/>
              <a:t>Sağlararası</a:t>
            </a:r>
            <a:r>
              <a:rPr lang="tr-TR" dirty="0" smtClean="0"/>
              <a:t> Hukuki İşlemler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95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Eserlerine İlişkin Lisans Sözleşmesi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LİSANS HAKKI KAVRAMI</a:t>
            </a:r>
          </a:p>
          <a:p>
            <a:r>
              <a:rPr lang="tr-TR" dirty="0" smtClean="0"/>
              <a:t>a</a:t>
            </a:r>
            <a:r>
              <a:rPr lang="tr-TR" dirty="0" smtClean="0"/>
              <a:t>) Tanımı</a:t>
            </a:r>
          </a:p>
          <a:p>
            <a:r>
              <a:rPr lang="tr-TR" dirty="0" smtClean="0"/>
              <a:t>b) Hukuki Niteliği</a:t>
            </a:r>
          </a:p>
          <a:p>
            <a:pPr lvl="1"/>
            <a:r>
              <a:rPr lang="tr-TR" dirty="0"/>
              <a:t> </a:t>
            </a:r>
            <a:r>
              <a:rPr lang="tr-TR" dirty="0" smtClean="0"/>
              <a:t>Lisans hakkını ayni nitelikte bir hak olarak nitelendiren görüş</a:t>
            </a:r>
          </a:p>
          <a:p>
            <a:pPr lvl="1"/>
            <a:r>
              <a:rPr lang="tr-TR" dirty="0" smtClean="0"/>
              <a:t>Lisans hakkını şahsi nitelikte bir hak olarak nitelendiren görüş</a:t>
            </a:r>
          </a:p>
          <a:p>
            <a:pPr lvl="1"/>
            <a:r>
              <a:rPr lang="tr-TR" dirty="0" smtClean="0"/>
              <a:t>Tescil edilmiş lisans haklarını kuvvetlendirilmiş şahsi nitelikte bir hak olarak nitelendiren görüş</a:t>
            </a:r>
          </a:p>
          <a:p>
            <a:pPr lvl="1"/>
            <a:r>
              <a:rPr lang="tr-TR" dirty="0" smtClean="0"/>
              <a:t>Genel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564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 Hakkının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Sözleşmeden kaynaklanan lisans hakkı</a:t>
            </a:r>
          </a:p>
          <a:p>
            <a:r>
              <a:rPr lang="tr-TR" dirty="0" smtClean="0"/>
              <a:t>B. Kanundan kaynaklanan lisans hakkı</a:t>
            </a:r>
          </a:p>
          <a:p>
            <a:r>
              <a:rPr lang="tr-TR" dirty="0" smtClean="0"/>
              <a:t>C. Mahkeme kararından kaynaklanan lisans hakkı</a:t>
            </a:r>
          </a:p>
          <a:p>
            <a:r>
              <a:rPr lang="tr-TR" dirty="0" smtClean="0"/>
              <a:t>D. İdari işlemlerden kaynaklanan lisans hakkı</a:t>
            </a:r>
          </a:p>
          <a:p>
            <a:r>
              <a:rPr lang="tr-TR" dirty="0" smtClean="0"/>
              <a:t>E. Mirasçılık hakkından kaynaklanan lisans hakkı</a:t>
            </a:r>
          </a:p>
          <a:p>
            <a:r>
              <a:rPr lang="tr-TR" dirty="0" smtClean="0"/>
              <a:t>F. Ölümü bağlı hukuki işlemlerden kaynaklanan lisans hakkı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338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 Sözleşmesi 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A. Hukuki Düzenlemelerle Özel Olarak Koruma Altına Alınmış Olan Fikri Haklar</a:t>
            </a:r>
          </a:p>
          <a:p>
            <a:r>
              <a:rPr lang="tr-TR" dirty="0" smtClean="0"/>
              <a:t>1- Fikir ve Sanat Eserleri</a:t>
            </a:r>
          </a:p>
          <a:p>
            <a:r>
              <a:rPr lang="tr-TR" dirty="0" smtClean="0"/>
              <a:t>2- Patent ve Faydalı Modeller</a:t>
            </a:r>
          </a:p>
          <a:p>
            <a:r>
              <a:rPr lang="tr-TR" dirty="0" smtClean="0"/>
              <a:t>3- Endüstriyel Tasarımlar</a:t>
            </a:r>
          </a:p>
          <a:p>
            <a:r>
              <a:rPr lang="tr-TR" dirty="0" smtClean="0"/>
              <a:t>4- Markalar</a:t>
            </a:r>
          </a:p>
          <a:p>
            <a:r>
              <a:rPr lang="tr-TR" dirty="0" smtClean="0"/>
              <a:t>5- Ticaret Adları ve Unvanları</a:t>
            </a:r>
          </a:p>
          <a:p>
            <a:r>
              <a:rPr lang="tr-TR" dirty="0" smtClean="0"/>
              <a:t>6- Yeni Bitki Çeşitlerine İlişkin Islahçı Hakkı</a:t>
            </a:r>
          </a:p>
          <a:p>
            <a:r>
              <a:rPr lang="tr-TR" dirty="0" smtClean="0"/>
              <a:t>B. Genel Hukuk Kuralları İle Korunan Hak veya Fiili Durumlar</a:t>
            </a:r>
          </a:p>
          <a:p>
            <a:r>
              <a:rPr lang="tr-TR" dirty="0" smtClean="0"/>
              <a:t>1- </a:t>
            </a:r>
            <a:r>
              <a:rPr lang="tr-TR" dirty="0" err="1" smtClean="0"/>
              <a:t>Know</a:t>
            </a:r>
            <a:r>
              <a:rPr lang="tr-TR" dirty="0" smtClean="0"/>
              <a:t>-How (Teknik Bilgi)</a:t>
            </a:r>
          </a:p>
          <a:p>
            <a:r>
              <a:rPr lang="tr-TR" dirty="0" smtClean="0"/>
              <a:t>2- Tanıtıcı Unsurlar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827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 Sözleşmesinin İşlevleri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Ekonomik işlevi</a:t>
            </a:r>
          </a:p>
          <a:p>
            <a:r>
              <a:rPr lang="tr-TR" dirty="0" smtClean="0"/>
              <a:t>2. Sulh işlevi</a:t>
            </a:r>
          </a:p>
          <a:p>
            <a:r>
              <a:rPr lang="tr-TR" dirty="0" smtClean="0"/>
              <a:t>3. Tazminat miktarını belirleme ve uğranılan zararın tahsili işlevi</a:t>
            </a:r>
          </a:p>
          <a:p>
            <a:r>
              <a:rPr lang="tr-TR" dirty="0" smtClean="0"/>
              <a:t>4. Bilgi ve teknoloji transferi işlevi</a:t>
            </a:r>
          </a:p>
          <a:p>
            <a:r>
              <a:rPr lang="tr-TR" dirty="0" smtClean="0"/>
              <a:t>5. Piyasada hakimiyet kurma ve piyasada rekabeti sağlama işlevi</a:t>
            </a:r>
          </a:p>
          <a:p>
            <a:r>
              <a:rPr lang="tr-TR" dirty="0" smtClean="0"/>
              <a:t>6. Gruplaşmalara </a:t>
            </a:r>
            <a:r>
              <a:rPr lang="tr-TR" smtClean="0"/>
              <a:t>imkan sağlama işlevi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55058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229</Words>
  <Application>Microsoft Office PowerPoint</Application>
  <PresentationFormat>Geniş ekran</PresentationFormat>
  <Paragraphs>36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Fikir ve Sanat Eserlerine İlişkin Hukuki İşlemler</vt:lpstr>
      <vt:lpstr>Fikir ve Sanat Eserlerine İlişkin Lisans Sözleşmesi</vt:lpstr>
      <vt:lpstr>Lisans Hakkının Kaynakları</vt:lpstr>
      <vt:lpstr>Lisans Sözleşmesi Kavramı</vt:lpstr>
      <vt:lpstr>Lisans Sözleşmesinin İşlevleri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Fikir ve Sanat Eserlerine İlişkin Hukuki İşlemler</dc:title>
  <dc:creator>Pc</dc:creator>
  <cp:lastModifiedBy>Pc</cp:lastModifiedBy>
  <cp:revision>3</cp:revision>
  <dcterms:created xsi:type="dcterms:W3CDTF">2020-08-18T13:29:09Z</dcterms:created>
  <dcterms:modified xsi:type="dcterms:W3CDTF">2020-08-23T13:08:58Z</dcterms:modified>
</cp:coreProperties>
</file>