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F339E-6440-49DB-A48F-7B8CDEEF0AE4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7636C-D9BC-47BA-99E5-F34340A93E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368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4BE38-AC6C-4BEB-98A4-4E96DA4B9B53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03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78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9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3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366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45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94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00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80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39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0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76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40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E70F4-A5A5-428A-A6F5-0CA91C809AF1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93B27-8A24-4912-BA67-8B56FF89B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86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6383" y="476673"/>
            <a:ext cx="11225719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srgbClr val="386703"/>
                </a:solidFill>
              </a:rPr>
              <a:t>IŞIK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Mantarlar dışında diğer bitkiler fotosentez, solunum, özümleme,   </a:t>
            </a:r>
            <a:r>
              <a:rPr lang="tr-TR" sz="2400" dirty="0" err="1"/>
              <a:t>transpirasyon</a:t>
            </a:r>
            <a:r>
              <a:rPr lang="tr-TR" sz="2400" dirty="0"/>
              <a:t> gibi temel fizyolojik olaylarını yönlendiren enzim   ve hormonlar ile başta klorofil olmak üzere renk pigmentlerinin  oluşumu için ışığa ihtiyaç duyarlar.</a:t>
            </a:r>
          </a:p>
        </p:txBody>
      </p:sp>
    </p:spTree>
    <p:extLst>
      <p:ext uri="{BB962C8B-B14F-4D97-AF65-F5344CB8AC3E}">
        <p14:creationId xmlns:p14="http://schemas.microsoft.com/office/powerpoint/2010/main" val="180429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30739" y="414480"/>
            <a:ext cx="11478639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Bazı bahçe bitkilerinde özellikle süs bitkilerinde, ışık yoğunluğunun  fazla olduğu yöne doğru bir eğilim görülür. </a:t>
            </a:r>
          </a:p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srgbClr val="386703"/>
                </a:solidFill>
              </a:rPr>
              <a:t>Fototropizm</a:t>
            </a:r>
            <a:r>
              <a:rPr lang="tr-TR" sz="2400" dirty="0"/>
              <a:t> (ışığa yönelim) denilen bu durum, bitkinin ışık alan yönlerinde yapraklanma ve sürgün oluşumunun daha fazla, ışığı az alan yönlerinde ise tersi olması durumudur. Özellikle süs bitkilerinde görülmektedir. </a:t>
            </a:r>
            <a:r>
              <a:rPr lang="tr-TR" sz="2400" dirty="0">
                <a:solidFill>
                  <a:srgbClr val="386703"/>
                </a:solidFill>
              </a:rPr>
              <a:t>Bu da bitkinin sağlıklı gelişmesini engeller. Bu nedenle bahçe bitkileri yetiştirilecek yerin iyi     ışık alan yerler olmasına özen gösterilmelidir.</a:t>
            </a:r>
          </a:p>
        </p:txBody>
      </p:sp>
    </p:spTree>
    <p:extLst>
      <p:ext uri="{BB962C8B-B14F-4D97-AF65-F5344CB8AC3E}">
        <p14:creationId xmlns:p14="http://schemas.microsoft.com/office/powerpoint/2010/main" val="9194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08561" y="476672"/>
            <a:ext cx="11264629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Bahçe bitkilerinde ışık yoğunluğu kadar gün uzunluğu da(ışıklanma süresi) büyüme ve gelişme üzerine etkilidir. </a:t>
            </a:r>
            <a:r>
              <a:rPr lang="tr-TR" sz="2400" b="1" dirty="0" err="1">
                <a:solidFill>
                  <a:srgbClr val="386703"/>
                </a:solidFill>
              </a:rPr>
              <a:t>Fotoperiyodizm</a:t>
            </a:r>
            <a:r>
              <a:rPr lang="tr-TR" sz="2400" dirty="0"/>
              <a:t> denilen bu durumda, ışıklanma süresinin azlığı veya fazlalığı nedeniyle, gelişme yönünden sorunlar ortaya çıkar.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08561" y="3161124"/>
            <a:ext cx="11128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Bahçe bitkilerinin büyük bir çoğunluğu günde 10-12 saat gün    uzunluğu ister. Uzun günler gelişmeyi ve </a:t>
            </a:r>
            <a:r>
              <a:rPr lang="tr-TR" sz="2400" dirty="0" err="1"/>
              <a:t>generatif</a:t>
            </a:r>
            <a:r>
              <a:rPr lang="tr-TR" sz="2400" dirty="0"/>
              <a:t> faza geçmeyi hızlandırır.</a:t>
            </a:r>
          </a:p>
        </p:txBody>
      </p:sp>
    </p:spTree>
    <p:extLst>
      <p:ext uri="{BB962C8B-B14F-4D97-AF65-F5344CB8AC3E}">
        <p14:creationId xmlns:p14="http://schemas.microsoft.com/office/powerpoint/2010/main" val="32968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05838" y="692696"/>
            <a:ext cx="11439728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Bitkilerin büyük çoğunluğu gün uzunluğu istekleri yönünden başlıca 3 ana grupta toplanmaktadır. Bunlar;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1. Uzun Gün Bitkileri:</a:t>
            </a:r>
            <a:r>
              <a:rPr lang="tr-TR" sz="2400" dirty="0"/>
              <a:t> Gün uzunluğu10-12 saatten fazla olunca      </a:t>
            </a:r>
            <a:r>
              <a:rPr lang="tr-TR" sz="2400" dirty="0" err="1"/>
              <a:t>generatif</a:t>
            </a:r>
            <a:r>
              <a:rPr lang="tr-TR" sz="2400" dirty="0"/>
              <a:t> devreleri hızlanan bitki cins, tür ve çeşitleri uzun gün      bitkileri denir. Bu bitkilerin </a:t>
            </a:r>
            <a:r>
              <a:rPr lang="tr-TR" sz="2400" dirty="0" err="1"/>
              <a:t>vegetatif</a:t>
            </a:r>
            <a:r>
              <a:rPr lang="tr-TR" sz="2400" dirty="0"/>
              <a:t> gelişmeleri kısa günlerde       olmamaktadır. Ispanak, marul, bezelye, turp, serin iklim tahılları,     patates bu grupta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185278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9105" y="1052737"/>
            <a:ext cx="11459183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2. Kısa gün bitkileri:</a:t>
            </a:r>
            <a:r>
              <a:rPr lang="tr-TR" sz="2400" dirty="0"/>
              <a:t> Gün uzunluğu 10-12 saatten az olunca </a:t>
            </a:r>
            <a:r>
              <a:rPr lang="tr-TR" sz="2400" dirty="0" err="1"/>
              <a:t>generatif</a:t>
            </a:r>
            <a:r>
              <a:rPr lang="tr-TR" sz="2400" dirty="0"/>
              <a:t> devreleri hızlanan bitki cins, tür ve çeşitlerine uzun gün  bitkileri denir. Bu bitkilerin </a:t>
            </a:r>
            <a:r>
              <a:rPr lang="tr-TR" sz="2400" dirty="0" err="1"/>
              <a:t>vejetatif</a:t>
            </a:r>
            <a:r>
              <a:rPr lang="tr-TR" sz="2400" dirty="0"/>
              <a:t> devreleri uzun günlerde olmaktadır. Bu gruba örnek olarak tek yıllık bahçe bitkilerinden fasulye, tarla </a:t>
            </a:r>
            <a:r>
              <a:rPr lang="tr-TR" sz="2400" dirty="0" smtClean="0"/>
              <a:t>bitkilerinden </a:t>
            </a:r>
            <a:r>
              <a:rPr lang="tr-TR" sz="2400" dirty="0"/>
              <a:t>mısır çeltik soya, pamuk, süs bitkilerinden krizantem  verilebilir.</a:t>
            </a:r>
          </a:p>
        </p:txBody>
      </p:sp>
    </p:spTree>
    <p:extLst>
      <p:ext uri="{BB962C8B-B14F-4D97-AF65-F5344CB8AC3E}">
        <p14:creationId xmlns:p14="http://schemas.microsoft.com/office/powerpoint/2010/main" val="177584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08561" y="1370068"/>
            <a:ext cx="11459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3. Nötr gün bitkileri: </a:t>
            </a:r>
            <a:r>
              <a:rPr lang="tr-TR" sz="2400" dirty="0"/>
              <a:t>Uzun yada kısa gün uzunluğunun </a:t>
            </a:r>
            <a:r>
              <a:rPr lang="tr-TR" sz="2400" dirty="0" smtClean="0"/>
              <a:t>çiçeklenmelerine </a:t>
            </a:r>
            <a:r>
              <a:rPr lang="tr-TR" sz="2400" dirty="0"/>
              <a:t>etkisi bulunmayan bitki cins, tür ve </a:t>
            </a:r>
            <a:r>
              <a:rPr lang="tr-TR" sz="2400" dirty="0" smtClean="0"/>
              <a:t>çeşitlerine </a:t>
            </a:r>
            <a:r>
              <a:rPr lang="tr-TR" sz="2400" dirty="0"/>
              <a:t>nötr gün bitkisi denir. Domates, biber, patlıcan, baş salata, tropik   bölgelerde yetişen pek çok bitki grubu bu grupta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28012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45141" y="603115"/>
            <a:ext cx="3425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mtClean="0">
                <a:solidFill>
                  <a:srgbClr val="FF0000"/>
                </a:solidFill>
              </a:rPr>
              <a:t>KAYNAK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9457" y="1436914"/>
            <a:ext cx="97753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tr-TR" dirty="0"/>
              <a:t>Ağaoğlu, S. ve ark. 1995. Genel Bahçe Bitkileri. Ankara Üniversitesi Ziraat Fakültesi Eğitim, Araştırma ve geliştirme Vakfı Yayınları No:4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err="1"/>
              <a:t>Dokuzoğuz</a:t>
            </a:r>
            <a:r>
              <a:rPr lang="tr-TR" dirty="0"/>
              <a:t>, M. 1974. Meyve Ağaçları ve Çevre İlişkileri. Ege Üniversitesi Ziraat Fakültesi yayınları, İzmir.</a:t>
            </a:r>
          </a:p>
          <a:p>
            <a:pPr fontAlgn="t"/>
            <a:endParaRPr lang="tr-TR" dirty="0" smtClean="0"/>
          </a:p>
          <a:p>
            <a:pPr fontAlgn="t"/>
            <a:r>
              <a:rPr lang="tr-TR" dirty="0" smtClean="0"/>
              <a:t>Top</a:t>
            </a:r>
            <a:r>
              <a:rPr lang="tr-TR" dirty="0"/>
              <a:t>, N. ve </a:t>
            </a:r>
            <a:r>
              <a:rPr lang="tr-TR" dirty="0" err="1"/>
              <a:t>Zincirlioğlu</a:t>
            </a:r>
            <a:r>
              <a:rPr lang="tr-TR" dirty="0"/>
              <a:t>, Ö. 1987. Bitkilerin Ekolojik Girdi İstekleri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/>
              <a:t>Eser, D. 1997. Tarımsal Ekoloji. Ankara </a:t>
            </a:r>
            <a:r>
              <a:rPr lang="tr-TR" dirty="0" err="1"/>
              <a:t>Üniv</a:t>
            </a:r>
            <a:r>
              <a:rPr lang="tr-TR" dirty="0"/>
              <a:t>. Ziraat Fak. Yayın No.1473, 176 s., Ankara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Güney, K. 2006. Bitki Ekolojisi Botanik, </a:t>
            </a:r>
            <a:r>
              <a:rPr lang="tr-TR" dirty="0" err="1" smtClean="0"/>
              <a:t>Palme</a:t>
            </a:r>
            <a:r>
              <a:rPr lang="tr-TR" dirty="0" smtClean="0"/>
              <a:t> Yayınları No: 345.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</a:t>
            </a:r>
            <a:r>
              <a:rPr lang="tr-TR" dirty="0" err="1" smtClean="0"/>
              <a:t>Ketenoğlu</a:t>
            </a:r>
            <a:r>
              <a:rPr lang="tr-TR" dirty="0" smtClean="0"/>
              <a:t>, O.,</a:t>
            </a:r>
            <a:r>
              <a:rPr lang="tr-TR" dirty="0"/>
              <a:t> Kurt, L.,</a:t>
            </a:r>
            <a:r>
              <a:rPr lang="tr-TR" dirty="0" smtClean="0"/>
              <a:t> Güney, K., Tuğ, M., Bitki Ekolojisi, </a:t>
            </a:r>
            <a:r>
              <a:rPr lang="tr-TR" dirty="0" err="1" smtClean="0"/>
              <a:t>Palme</a:t>
            </a:r>
            <a:r>
              <a:rPr lang="tr-TR" dirty="0" smtClean="0"/>
              <a:t> Yayınları No: 300.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1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08562" y="764704"/>
            <a:ext cx="110895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Enerji birimi </a:t>
            </a:r>
            <a:r>
              <a:rPr lang="tr-TR" sz="2400" b="1" dirty="0"/>
              <a:t>gram-kalori</a:t>
            </a:r>
            <a:r>
              <a:rPr lang="tr-TR" sz="2400" dirty="0"/>
              <a:t>dir.</a:t>
            </a:r>
          </a:p>
          <a:p>
            <a:pPr algn="just"/>
            <a:r>
              <a:rPr lang="tr-TR" sz="2400" dirty="0"/>
              <a:t>Enerji çok küçük olduğu zaman </a:t>
            </a:r>
            <a:r>
              <a:rPr lang="tr-TR" sz="2400" b="1" dirty="0" err="1"/>
              <a:t>Joule</a:t>
            </a:r>
            <a:r>
              <a:rPr lang="tr-TR" sz="2400" dirty="0"/>
              <a:t> veya </a:t>
            </a:r>
            <a:r>
              <a:rPr lang="tr-TR" sz="2400" b="1" dirty="0"/>
              <a:t>Erg</a:t>
            </a:r>
            <a:r>
              <a:rPr lang="tr-TR" sz="2400" dirty="0"/>
              <a:t> kullanılır.</a:t>
            </a:r>
          </a:p>
          <a:p>
            <a:pPr algn="just"/>
            <a:r>
              <a:rPr lang="tr-TR" sz="2400" dirty="0"/>
              <a:t>1 gr kalori 4.18 </a:t>
            </a:r>
            <a:r>
              <a:rPr lang="tr-TR" sz="2400" dirty="0" err="1"/>
              <a:t>Joule</a:t>
            </a:r>
            <a:r>
              <a:rPr lang="tr-TR" sz="2400" dirty="0"/>
              <a:t> = 41,8 milyon Erg </a:t>
            </a:r>
            <a:r>
              <a:rPr lang="tr-TR" sz="2400" dirty="0" err="1"/>
              <a:t>dir</a:t>
            </a:r>
            <a:r>
              <a:rPr lang="tr-TR" sz="2400" dirty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Işık şiddeti mum ile olur. Buna göre ışık şiddeti 1 metre uzaklıktaki bir mumun verdiği ışık miktarıdır veya 1 metre uzaklıkta standart  bir mum ışığının birim alana yaydığı ışık miktarıdır ve bu </a:t>
            </a:r>
            <a:r>
              <a:rPr lang="tr-TR" sz="2400" b="1" dirty="0"/>
              <a:t>Lüks</a:t>
            </a:r>
            <a:r>
              <a:rPr lang="tr-TR" sz="2400" dirty="0"/>
              <a:t> veya </a:t>
            </a:r>
            <a:r>
              <a:rPr lang="tr-TR" sz="2400" b="1" dirty="0"/>
              <a:t>mum-metre</a:t>
            </a:r>
            <a:r>
              <a:rPr lang="tr-TR" sz="2400" dirty="0"/>
              <a:t> olarak ölçülür.</a:t>
            </a:r>
          </a:p>
        </p:txBody>
      </p:sp>
    </p:spTree>
    <p:extLst>
      <p:ext uri="{BB962C8B-B14F-4D97-AF65-F5344CB8AC3E}">
        <p14:creationId xmlns:p14="http://schemas.microsoft.com/office/powerpoint/2010/main" val="29226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47472" y="476673"/>
            <a:ext cx="11206264" cy="446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Güneş ışınları dalga boylarına göre üç ayrı gruba ayrılmaktadır.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2400" dirty="0">
                <a:solidFill>
                  <a:srgbClr val="386703"/>
                </a:solidFill>
              </a:rPr>
              <a:t>Kırmızı ötesi ışınlar: </a:t>
            </a:r>
            <a:r>
              <a:rPr lang="tr-TR" sz="2400" dirty="0"/>
              <a:t>700 milimikronun üzerinde dalga boyuna  sahip olan ışınlardır. Yeryüzünün ısınmasını sağlamaktadırlar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2400" dirty="0">
                <a:solidFill>
                  <a:srgbClr val="386703"/>
                </a:solidFill>
              </a:rPr>
              <a:t>Görünür ışınlar: </a:t>
            </a:r>
            <a:r>
              <a:rPr lang="tr-TR" sz="2400" dirty="0"/>
              <a:t>400-700 milimikron arasında dalga boyuna    sahip ışınlar.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     - Güneş ışığının gözle görülebilen orta boylu ışınları (400-700 milimikron) bitkilerde fotosentez başta olmak üzere temel </a:t>
            </a:r>
            <a:r>
              <a:rPr lang="tr-TR" sz="2400" dirty="0" smtClean="0"/>
              <a:t>fizyolojik </a:t>
            </a:r>
            <a:r>
              <a:rPr lang="tr-TR" sz="2400" dirty="0"/>
              <a:t>ve biyokimyasal olayları yönlendirirler.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5680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50196" y="548680"/>
            <a:ext cx="11537004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     -   </a:t>
            </a:r>
            <a:r>
              <a:rPr lang="tr-TR" sz="2400" u="sng" dirty="0"/>
              <a:t>Mor, mavi, yeşil:</a:t>
            </a:r>
            <a:r>
              <a:rPr lang="tr-TR" sz="2400" dirty="0"/>
              <a:t> 400-510 milimikron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     - </a:t>
            </a:r>
            <a:r>
              <a:rPr lang="tr-TR" sz="2400" u="sng" dirty="0"/>
              <a:t>Kırmızı ötesi ışınlar:</a:t>
            </a:r>
            <a:r>
              <a:rPr lang="tr-TR" sz="2400" dirty="0"/>
              <a:t> 610-700 milimikron dalga boyuna sahip olanlar fotosentez açısından önemlidir. Çünkü klorofil, görünür kırmızı ve mavi renkli ışınları emme, yeşili yansıtma özelliğine sahiptir.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      - </a:t>
            </a:r>
            <a:r>
              <a:rPr lang="tr-TR" sz="2400" u="sng" dirty="0"/>
              <a:t>Sarı ve turuncu ışınlar: </a:t>
            </a:r>
            <a:r>
              <a:rPr lang="tr-TR" sz="2400" dirty="0"/>
              <a:t>Dalga boyları 610-510 milimikron arasında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3.   Mor ötesi ışınlar: </a:t>
            </a:r>
            <a:r>
              <a:rPr lang="tr-TR" sz="2400" dirty="0"/>
              <a:t>400 milimikrondan daha küçük dalga boyuna sahip ışınlar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     - Mor ötesi ışınların 315-400 milimikron dalga boyuna sahip olanları, bitkilerde cüceleşme, yapraklarda kalınlaşma ve tüylenmeye neden olurken, daha kısa boylu ışınlar ise öldürücü veya bitkide mutasyona sebep olmaktadır.</a:t>
            </a:r>
          </a:p>
        </p:txBody>
      </p:sp>
    </p:spTree>
    <p:extLst>
      <p:ext uri="{BB962C8B-B14F-4D97-AF65-F5344CB8AC3E}">
        <p14:creationId xmlns:p14="http://schemas.microsoft.com/office/powerpoint/2010/main" val="322029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47472" y="476672"/>
            <a:ext cx="11050622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Genel olarak;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Güneşten, atmosferin dış yüzeyine gelen ışınların %7 si kısa dalga boylu, %50 si orta dalga boylu ve %43’ü uzun dalga boylu ışınlardır. 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Atmosferi geçerek yer yüzüne oluşan toplam ışınların %1’i kısa dalga boylu, %39 u orta dalga boylu ve %60’ı uzun dalga   boylu ışınlardır. 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Yeryüzüne ulaşan toplam ışınların bitki tür ve çeşidi ile çevre koşullarına bağlı olarak sadece %1’ </a:t>
            </a:r>
            <a:r>
              <a:rPr lang="tr-TR" sz="2400" dirty="0" err="1"/>
              <a:t>lik</a:t>
            </a:r>
            <a:r>
              <a:rPr lang="tr-TR" sz="2400" dirty="0"/>
              <a:t> kısmı fotosentezde kullanılmaktadır. Güneşten gelen ışık ışınlarının %35’i atmosfer ve yeryüzünden uzaya yansıtılmakta, %14’ü atmosferde, %51’i kara ve su yüzeylerinde tutulmaktadır.</a:t>
            </a:r>
          </a:p>
        </p:txBody>
      </p:sp>
    </p:spTree>
    <p:extLst>
      <p:ext uri="{BB962C8B-B14F-4D97-AF65-F5344CB8AC3E}">
        <p14:creationId xmlns:p14="http://schemas.microsoft.com/office/powerpoint/2010/main" val="23680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28017" y="620688"/>
            <a:ext cx="11439728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Güneşten atmosfere gelen ışık enerjisi (2 g cal/cm</a:t>
            </a:r>
            <a:r>
              <a:rPr lang="tr-TR" sz="2400" baseline="30000" dirty="0"/>
              <a:t>2</a:t>
            </a:r>
            <a:r>
              <a:rPr lang="tr-TR" sz="2400" dirty="0"/>
              <a:t>/</a:t>
            </a:r>
            <a:r>
              <a:rPr lang="tr-TR" sz="2400" dirty="0" err="1"/>
              <a:t>dak</a:t>
            </a:r>
            <a:r>
              <a:rPr lang="tr-TR" sz="2400" dirty="0"/>
              <a:t>) değişik atmosferdeki kalınlıklardan geçerek yeryüzüne ulaşır. Kısa dalga boylu ultraviyole ışınların büyük bir bölümü atmosferde bulunan ozon gazı, uzun dalga boylu ışınların özellikle atmosferin </a:t>
            </a:r>
            <a:r>
              <a:rPr lang="tr-TR" sz="2400" dirty="0" smtClean="0"/>
              <a:t>yeryüzüne </a:t>
            </a:r>
            <a:r>
              <a:rPr lang="tr-TR" sz="2400" dirty="0"/>
              <a:t>yakın katlarında daha fazla bulunan toz ve duman   gibi katı parçacıklar tarafından tutulur.</a:t>
            </a:r>
          </a:p>
        </p:txBody>
      </p:sp>
    </p:spTree>
    <p:extLst>
      <p:ext uri="{BB962C8B-B14F-4D97-AF65-F5344CB8AC3E}">
        <p14:creationId xmlns:p14="http://schemas.microsoft.com/office/powerpoint/2010/main" val="21700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28017" y="263646"/>
            <a:ext cx="11381362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Işık Yoğunluğu</a:t>
            </a:r>
          </a:p>
          <a:p>
            <a:pPr algn="just">
              <a:lnSpc>
                <a:spcPct val="150000"/>
              </a:lnSpc>
            </a:pPr>
            <a:endParaRPr lang="tr-TR" sz="2400" dirty="0">
              <a:solidFill>
                <a:srgbClr val="38670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/>
              <a:t>Yetiştiricilikte ışığın dalga boyunun yanı sıra ışık yoğunluğu ve </a:t>
            </a:r>
            <a:r>
              <a:rPr lang="tr-TR" sz="2400" dirty="0" smtClean="0"/>
              <a:t>süresinin </a:t>
            </a:r>
            <a:r>
              <a:rPr lang="tr-TR" sz="2400" dirty="0"/>
              <a:t>de önemi vardır. Işık yoğunluğu güneş ışınlarının          dünyaya geliş açısı ile ilgili olduğu için mevsimlere ve günün </a:t>
            </a:r>
            <a:r>
              <a:rPr lang="tr-TR" sz="2400" dirty="0" smtClean="0"/>
              <a:t>saatlerine </a:t>
            </a:r>
            <a:r>
              <a:rPr lang="tr-TR" sz="2400" dirty="0"/>
              <a:t>göre farklılık göstermektedir. Genellikle kış aylarında    ışık yoğunluğu ve süresi azalırken, günlerin uzamasına paralel </a:t>
            </a:r>
            <a:r>
              <a:rPr lang="tr-TR" sz="2400" dirty="0" smtClean="0"/>
              <a:t>olarak </a:t>
            </a:r>
            <a:r>
              <a:rPr lang="tr-TR" sz="2400" dirty="0"/>
              <a:t>artış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251456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50195" y="718199"/>
            <a:ext cx="11498093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Işık yoğunluğunun bitkinin isteğinden </a:t>
            </a:r>
            <a:r>
              <a:rPr lang="tr-TR" sz="2400" b="1" u="sng" dirty="0"/>
              <a:t>fazla</a:t>
            </a:r>
            <a:r>
              <a:rPr lang="tr-TR" sz="2400" dirty="0"/>
              <a:t> olması;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Sürgün boylarında kısalmaya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Tek yıllık bitkilerde bodurlaşmaya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Çiçek tomurcuğu oluşumunun engellenmesine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Yapraklarda sertleşme ve tüylenmeye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Yaprakları tüketilen türlerde rengin açılmasına ve kalitenin düşmesine sebep olur.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/>
              <a:t>Badem, Antep fıstığı, kayısı, zeytin, asma, domates, biber, patlıcan, hıyar, kavun, karpuz, </a:t>
            </a:r>
            <a:r>
              <a:rPr lang="tr-TR" sz="2400" dirty="0" err="1"/>
              <a:t>kamellia</a:t>
            </a:r>
            <a:r>
              <a:rPr lang="tr-TR" sz="2400" dirty="0"/>
              <a:t>, kaktüs</a:t>
            </a:r>
          </a:p>
        </p:txBody>
      </p:sp>
    </p:spTree>
    <p:extLst>
      <p:ext uri="{BB962C8B-B14F-4D97-AF65-F5344CB8AC3E}">
        <p14:creationId xmlns:p14="http://schemas.microsoft.com/office/powerpoint/2010/main" val="4277866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30740" y="613095"/>
            <a:ext cx="11575915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Işık yoğunluğunun bitkilerin isteğinden </a:t>
            </a:r>
            <a:r>
              <a:rPr lang="tr-TR" sz="2400" b="1" u="sng" dirty="0"/>
              <a:t>az</a:t>
            </a:r>
            <a:r>
              <a:rPr lang="tr-TR" sz="2400" b="1" dirty="0"/>
              <a:t> </a:t>
            </a:r>
            <a:r>
              <a:rPr lang="tr-TR" sz="2400" dirty="0"/>
              <a:t>olması durumu;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Sürgün boylarında uzama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Cılızlaşma, gevrekleşme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Yaprak alanında azalma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Yeni sürgün oluşumunun gerilemesi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Yapraklarda sararma, solma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Erken yaprak dökümüne neden olur.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Çilek, ahududu, kiraz, dut, ıspanak, maydanoz, marul, </a:t>
            </a:r>
            <a:r>
              <a:rPr lang="tr-TR" sz="2400" dirty="0" err="1"/>
              <a:t>fittonia</a:t>
            </a:r>
            <a:r>
              <a:rPr lang="tr-TR" sz="2400" dirty="0"/>
              <a:t>, eğreltiler, </a:t>
            </a:r>
            <a:r>
              <a:rPr lang="tr-TR" sz="2400" dirty="0" err="1"/>
              <a:t>ficus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065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1008</Words>
  <Application>Microsoft Office PowerPoint</Application>
  <PresentationFormat>Geniş ekran</PresentationFormat>
  <Paragraphs>64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</cp:revision>
  <dcterms:created xsi:type="dcterms:W3CDTF">2018-04-04T08:26:03Z</dcterms:created>
  <dcterms:modified xsi:type="dcterms:W3CDTF">2018-06-20T07:51:55Z</dcterms:modified>
</cp:coreProperties>
</file>