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94" r:id="rId2"/>
    <p:sldId id="395" r:id="rId3"/>
    <p:sldId id="396" r:id="rId4"/>
    <p:sldId id="397" r:id="rId5"/>
    <p:sldId id="398" r:id="rId6"/>
    <p:sldId id="399" r:id="rId7"/>
    <p:sldId id="400" r:id="rId8"/>
    <p:sldId id="401" r:id="rId9"/>
    <p:sldId id="402"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3" autoAdjust="0"/>
    <p:restoredTop sz="94660"/>
  </p:normalViewPr>
  <p:slideViewPr>
    <p:cSldViewPr snapToGrid="0">
      <p:cViewPr varScale="1">
        <p:scale>
          <a:sx n="91" d="100"/>
          <a:sy n="91" d="100"/>
        </p:scale>
        <p:origin x="39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10489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247578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139907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260264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4219045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135149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8D5B7361-C55B-4E03-9FC5-1C1F3D2343E8}" type="datetimeFigureOut">
              <a:rPr lang="tr-TR" smtClean="0"/>
              <a:t>11.5.2018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372166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D5B7361-C55B-4E03-9FC5-1C1F3D2343E8}" type="datetimeFigureOut">
              <a:rPr lang="tr-TR" smtClean="0"/>
              <a:t>11.5.2018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184144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5B7361-C55B-4E03-9FC5-1C1F3D2343E8}" type="datetimeFigureOut">
              <a:rPr lang="tr-TR" smtClean="0"/>
              <a:t>11.5.2018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20618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414451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507248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5B7361-C55B-4E03-9FC5-1C1F3D2343E8}" type="datetimeFigureOut">
              <a:rPr lang="tr-TR" smtClean="0"/>
              <a:t>11.5.2018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84B414-1926-4A54-B194-8949C0EDFAE4}" type="slidenum">
              <a:rPr lang="tr-TR" smtClean="0"/>
              <a:t>‹#›</a:t>
            </a:fld>
            <a:endParaRPr lang="tr-TR"/>
          </a:p>
        </p:txBody>
      </p:sp>
    </p:spTree>
    <p:extLst>
      <p:ext uri="{BB962C8B-B14F-4D97-AF65-F5344CB8AC3E}">
        <p14:creationId xmlns:p14="http://schemas.microsoft.com/office/powerpoint/2010/main" val="3855557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programlama-51</a:t>
            </a:r>
            <a:endParaRPr lang="tr-TR" dirty="0"/>
          </a:p>
        </p:txBody>
      </p:sp>
      <p:sp>
        <p:nvSpPr>
          <p:cNvPr id="3" name="Content Placeholder 2"/>
          <p:cNvSpPr>
            <a:spLocks noGrp="1"/>
          </p:cNvSpPr>
          <p:nvPr>
            <p:ph idx="1"/>
          </p:nvPr>
        </p:nvSpPr>
        <p:spPr/>
        <p:txBody>
          <a:bodyPr>
            <a:normAutofit/>
          </a:bodyPr>
          <a:lstStyle/>
          <a:p>
            <a:pPr marL="0" indent="0">
              <a:buNone/>
            </a:pPr>
            <a:r>
              <a:rPr lang="tr-TR" b="1" dirty="0"/>
              <a:t>Dosya İşlemleri</a:t>
            </a:r>
          </a:p>
          <a:p>
            <a:pPr marL="0" indent="0">
              <a:buNone/>
            </a:pPr>
            <a:r>
              <a:rPr lang="tr-TR" dirty="0"/>
              <a:t> </a:t>
            </a:r>
          </a:p>
          <a:p>
            <a:pPr marL="0" indent="0">
              <a:buNone/>
            </a:pPr>
            <a:r>
              <a:rPr lang="tr-TR" dirty="0"/>
              <a:t>Bilgilerin kalıcı olarak saklanması gerekmektedir. Bunun için dosyalar kullanılır. Bu dosyalara veri dosyaları denir. Bu dosyaların formatı genelde text dir. Daha önce de belirtildiği gibi dosyaların bir ismi ve uzantısı vardır. Veri dosyalarında genelde uzantı “txt” yada “dat” kullanılmaktadır.</a:t>
            </a:r>
          </a:p>
          <a:p>
            <a:pPr marL="0" indent="0">
              <a:buNone/>
            </a:pPr>
            <a:r>
              <a:rPr lang="tr-TR" dirty="0"/>
              <a:t>Örnek ogrenci.txt dosyasında bilgiler şöyle yer almaktadır.</a:t>
            </a:r>
          </a:p>
          <a:p>
            <a:pPr marL="0" indent="0">
              <a:buNone/>
            </a:pPr>
            <a:endParaRPr lang="tr-TR"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8147062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programlama-52</a:t>
            </a:r>
            <a:endParaRPr lang="tr-TR" dirty="0"/>
          </a:p>
        </p:txBody>
      </p:sp>
      <p:sp>
        <p:nvSpPr>
          <p:cNvPr id="3" name="Content Placeholder 2"/>
          <p:cNvSpPr>
            <a:spLocks noGrp="1"/>
          </p:cNvSpPr>
          <p:nvPr>
            <p:ph idx="1"/>
          </p:nvPr>
        </p:nvSpPr>
        <p:spPr/>
        <p:txBody>
          <a:bodyPr>
            <a:normAutofit fontScale="77500" lnSpcReduction="20000"/>
          </a:bodyPr>
          <a:lstStyle/>
          <a:p>
            <a:pPr marL="0" indent="0">
              <a:buNone/>
            </a:pPr>
            <a:r>
              <a:rPr lang="tr-TR" b="1" dirty="0"/>
              <a:t>Dosya </a:t>
            </a:r>
            <a:r>
              <a:rPr lang="tr-TR" b="1" dirty="0" smtClean="0"/>
              <a:t>İşlemleri </a:t>
            </a:r>
          </a:p>
          <a:p>
            <a:pPr marL="0" indent="0">
              <a:buNone/>
            </a:pPr>
            <a:r>
              <a:rPr lang="tr-TR" b="1" dirty="0" smtClean="0"/>
              <a:t>ogrenci.txt dosyası</a:t>
            </a:r>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r>
              <a:rPr lang="tr-TR" dirty="0" smtClean="0"/>
              <a:t>Bu </a:t>
            </a:r>
            <a:r>
              <a:rPr lang="tr-TR" dirty="0"/>
              <a:t>dosyada gizli bazı işaretler vardır. Satır sonu karakteri </a:t>
            </a:r>
            <a:r>
              <a:rPr lang="tr-TR" dirty="0">
                <a:sym typeface="Symbol" panose="05050102010706020507" pitchFamily="18" charset="2"/>
              </a:rPr>
              <a:t></a:t>
            </a:r>
            <a:r>
              <a:rPr lang="tr-TR" dirty="0"/>
              <a:t>, dosya sonu karakteri </a:t>
            </a:r>
            <a:r>
              <a:rPr lang="tr-TR" dirty="0">
                <a:sym typeface="Symbol" panose="05050102010706020507" pitchFamily="18" charset="2"/>
              </a:rPr>
              <a:t></a:t>
            </a:r>
            <a:r>
              <a:rPr lang="tr-TR" dirty="0"/>
              <a:t> ve hareket eden imleç (kursor) </a:t>
            </a:r>
            <a:r>
              <a:rPr lang="tr-TR" dirty="0">
                <a:sym typeface="Wingdings" panose="05000000000000000000" pitchFamily="2" charset="2"/>
              </a:rPr>
              <a:t></a:t>
            </a:r>
            <a:r>
              <a:rPr lang="tr-TR" dirty="0"/>
              <a:t> vardır. Dosya içinde imleç hareketlidir, bu hareketi aşağı doğru tek-tek hareket eder. Yukarı doğru hareketi sabittir ve ilk kayda gider, yukarı doğru tek tek gitmez.</a:t>
            </a:r>
          </a:p>
          <a:p>
            <a:pPr marL="0" indent="0">
              <a:buNone/>
            </a:pPr>
            <a:endParaRPr lang="tr-TR" b="1" dirty="0"/>
          </a:p>
          <a:p>
            <a:pPr marL="0" indent="0">
              <a:buNone/>
            </a:pPr>
            <a:endParaRPr lang="tr-TR"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graphicFrame>
        <p:nvGraphicFramePr>
          <p:cNvPr id="12" name="Table 11"/>
          <p:cNvGraphicFramePr>
            <a:graphicFrameLocks noGrp="1"/>
          </p:cNvGraphicFramePr>
          <p:nvPr>
            <p:extLst>
              <p:ext uri="{D42A27DB-BD31-4B8C-83A1-F6EECF244321}">
                <p14:modId xmlns:p14="http://schemas.microsoft.com/office/powerpoint/2010/main" val="2672268696"/>
              </p:ext>
            </p:extLst>
          </p:nvPr>
        </p:nvGraphicFramePr>
        <p:xfrm>
          <a:off x="3418095" y="2019300"/>
          <a:ext cx="7478899" cy="2669630"/>
        </p:xfrm>
        <a:graphic>
          <a:graphicData uri="http://schemas.openxmlformats.org/drawingml/2006/table">
            <a:tbl>
              <a:tblPr>
                <a:tableStyleId>{21E4AEA4-8DFA-4A89-87EB-49C32662AFE0}</a:tableStyleId>
              </a:tblPr>
              <a:tblGrid>
                <a:gridCol w="869639">
                  <a:extLst>
                    <a:ext uri="{9D8B030D-6E8A-4147-A177-3AD203B41FA5}">
                      <a16:colId xmlns:a16="http://schemas.microsoft.com/office/drawing/2014/main" val="3653875378"/>
                    </a:ext>
                  </a:extLst>
                </a:gridCol>
                <a:gridCol w="1023437">
                  <a:extLst>
                    <a:ext uri="{9D8B030D-6E8A-4147-A177-3AD203B41FA5}">
                      <a16:colId xmlns:a16="http://schemas.microsoft.com/office/drawing/2014/main" val="3652549241"/>
                    </a:ext>
                  </a:extLst>
                </a:gridCol>
                <a:gridCol w="793949">
                  <a:extLst>
                    <a:ext uri="{9D8B030D-6E8A-4147-A177-3AD203B41FA5}">
                      <a16:colId xmlns:a16="http://schemas.microsoft.com/office/drawing/2014/main" val="805092442"/>
                    </a:ext>
                  </a:extLst>
                </a:gridCol>
                <a:gridCol w="1087854">
                  <a:extLst>
                    <a:ext uri="{9D8B030D-6E8A-4147-A177-3AD203B41FA5}">
                      <a16:colId xmlns:a16="http://schemas.microsoft.com/office/drawing/2014/main" val="3443729011"/>
                    </a:ext>
                  </a:extLst>
                </a:gridCol>
                <a:gridCol w="1409943">
                  <a:extLst>
                    <a:ext uri="{9D8B030D-6E8A-4147-A177-3AD203B41FA5}">
                      <a16:colId xmlns:a16="http://schemas.microsoft.com/office/drawing/2014/main" val="1745659850"/>
                    </a:ext>
                  </a:extLst>
                </a:gridCol>
                <a:gridCol w="2294077">
                  <a:extLst>
                    <a:ext uri="{9D8B030D-6E8A-4147-A177-3AD203B41FA5}">
                      <a16:colId xmlns:a16="http://schemas.microsoft.com/office/drawing/2014/main" val="1513142393"/>
                    </a:ext>
                  </a:extLst>
                </a:gridCol>
              </a:tblGrid>
              <a:tr h="800889">
                <a:tc>
                  <a:txBody>
                    <a:bodyPr/>
                    <a:lstStyle/>
                    <a:p>
                      <a:pPr algn="just">
                        <a:spcAft>
                          <a:spcPts val="0"/>
                        </a:spcAft>
                      </a:pPr>
                      <a:r>
                        <a:rPr lang="tr-TR" sz="1200" dirty="0">
                          <a:effectLst/>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dirty="0">
                          <a:effectLst/>
                        </a:rPr>
                        <a:t>Ogr_no</a:t>
                      </a:r>
                      <a:endParaRPr lang="tr-T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effectLst/>
                        </a:rPr>
                        <a:t>Adi</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effectLst/>
                        </a:rPr>
                        <a:t>Soyadi</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effectLst/>
                        </a:rPr>
                        <a:t>Dogum_tarihi</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effectLst/>
                          <a:sym typeface="Wingdings" panose="05000000000000000000" pitchFamily="2" charset="2"/>
                        </a:rPr>
                        <a:t></a:t>
                      </a:r>
                      <a:r>
                        <a:rPr lang="tr-TR" sz="1200">
                          <a:effectLst/>
                        </a:rPr>
                        <a:t> Bilgi alanları başlığı</a:t>
                      </a:r>
                    </a:p>
                    <a:p>
                      <a:pPr algn="just">
                        <a:spcAft>
                          <a:spcPts val="0"/>
                        </a:spcAft>
                      </a:pPr>
                      <a:r>
                        <a:rPr lang="tr-TR" sz="1200">
                          <a:effectLst/>
                        </a:rPr>
                        <a:t>(Bu kısım dosyada yer almaz)</a:t>
                      </a:r>
                      <a:endParaRPr lang="tr-T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920328728"/>
                  </a:ext>
                </a:extLst>
              </a:tr>
              <a:tr h="266963">
                <a:tc>
                  <a:txBody>
                    <a:bodyPr/>
                    <a:lstStyle/>
                    <a:p>
                      <a:pPr algn="just">
                        <a:spcAft>
                          <a:spcPts val="0"/>
                        </a:spcAft>
                      </a:pPr>
                      <a:r>
                        <a:rPr lang="tr-TR" sz="1200">
                          <a:effectLst/>
                        </a:rPr>
                        <a:t>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effectLst/>
                        </a:rPr>
                        <a:t>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effectLst/>
                        </a:rPr>
                        <a:t>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effectLst/>
                        </a:rPr>
                        <a:t>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effectLst/>
                        </a:rPr>
                        <a:t>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effectLst/>
                        </a:rPr>
                        <a:t> </a:t>
                      </a:r>
                      <a:endParaRPr lang="tr-T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873928060"/>
                  </a:ext>
                </a:extLst>
              </a:tr>
              <a:tr h="266963">
                <a:tc>
                  <a:txBody>
                    <a:bodyPr/>
                    <a:lstStyle/>
                    <a:p>
                      <a:pPr algn="just">
                        <a:spcAft>
                          <a:spcPts val="0"/>
                        </a:spcAft>
                      </a:pPr>
                      <a:r>
                        <a:rPr lang="tr-TR" sz="1200">
                          <a:effectLst/>
                          <a:sym typeface="Wingdings" panose="05000000000000000000" pitchFamily="2" charset="2"/>
                        </a:rPr>
                        <a:t></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dirty="0">
                          <a:solidFill>
                            <a:srgbClr val="FF0000"/>
                          </a:solidFill>
                          <a:effectLst/>
                        </a:rPr>
                        <a:t>91050099</a:t>
                      </a:r>
                      <a:endParaRPr lang="tr-TR" sz="12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dirty="0">
                          <a:solidFill>
                            <a:srgbClr val="FF0000"/>
                          </a:solidFill>
                          <a:effectLst/>
                        </a:rPr>
                        <a:t>Yahya </a:t>
                      </a:r>
                      <a:endParaRPr lang="tr-TR" sz="12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solidFill>
                            <a:srgbClr val="FF0000"/>
                          </a:solidFill>
                          <a:effectLst/>
                        </a:rPr>
                        <a:t>Demircan</a:t>
                      </a:r>
                      <a:endParaRPr lang="tr-TR" sz="120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solidFill>
                            <a:srgbClr val="FF0000"/>
                          </a:solidFill>
                          <a:effectLst/>
                        </a:rPr>
                        <a:t>08/05/1970</a:t>
                      </a:r>
                      <a:r>
                        <a:rPr lang="tr-TR" sz="1200">
                          <a:solidFill>
                            <a:srgbClr val="FF0000"/>
                          </a:solidFill>
                          <a:effectLst/>
                          <a:sym typeface="Symbol" panose="05050102010706020507" pitchFamily="18" charset="2"/>
                        </a:rPr>
                        <a:t></a:t>
                      </a:r>
                      <a:endParaRPr lang="tr-TR" sz="120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effectLst/>
                          <a:sym typeface="Wingdings" panose="05000000000000000000" pitchFamily="2" charset="2"/>
                        </a:rPr>
                        <a:t></a:t>
                      </a:r>
                      <a:r>
                        <a:rPr lang="tr-TR" sz="1200">
                          <a:effectLst/>
                        </a:rPr>
                        <a:t>1.kayıt</a:t>
                      </a:r>
                      <a:endParaRPr lang="tr-T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426172874"/>
                  </a:ext>
                </a:extLst>
              </a:tr>
              <a:tr h="266963">
                <a:tc>
                  <a:txBody>
                    <a:bodyPr/>
                    <a:lstStyle/>
                    <a:p>
                      <a:pPr algn="just">
                        <a:spcAft>
                          <a:spcPts val="0"/>
                        </a:spcAft>
                      </a:pPr>
                      <a:r>
                        <a:rPr lang="tr-TR" sz="1200">
                          <a:effectLst/>
                        </a:rPr>
                        <a:t>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dirty="0">
                          <a:solidFill>
                            <a:srgbClr val="FF0000"/>
                          </a:solidFill>
                          <a:effectLst/>
                        </a:rPr>
                        <a:t>92050015</a:t>
                      </a:r>
                      <a:endParaRPr lang="tr-TR" sz="12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dirty="0">
                          <a:solidFill>
                            <a:srgbClr val="FF0000"/>
                          </a:solidFill>
                          <a:effectLst/>
                        </a:rPr>
                        <a:t>Banu</a:t>
                      </a:r>
                      <a:endParaRPr lang="tr-TR" sz="12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dirty="0">
                          <a:solidFill>
                            <a:srgbClr val="FF0000"/>
                          </a:solidFill>
                          <a:effectLst/>
                        </a:rPr>
                        <a:t>Demirel</a:t>
                      </a:r>
                      <a:endParaRPr lang="tr-TR" sz="12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solidFill>
                            <a:srgbClr val="FF0000"/>
                          </a:solidFill>
                          <a:effectLst/>
                        </a:rPr>
                        <a:t>01/01/1982</a:t>
                      </a:r>
                      <a:r>
                        <a:rPr lang="tr-TR" sz="1200">
                          <a:solidFill>
                            <a:srgbClr val="FF0000"/>
                          </a:solidFill>
                          <a:effectLst/>
                          <a:sym typeface="Symbol" panose="05050102010706020507" pitchFamily="18" charset="2"/>
                        </a:rPr>
                        <a:t></a:t>
                      </a:r>
                      <a:endParaRPr lang="tr-TR" sz="120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effectLst/>
                          <a:sym typeface="Wingdings" panose="05000000000000000000" pitchFamily="2" charset="2"/>
                        </a:rPr>
                        <a:t></a:t>
                      </a:r>
                      <a:r>
                        <a:rPr lang="tr-TR" sz="1200">
                          <a:effectLst/>
                        </a:rPr>
                        <a:t>2.kayıt</a:t>
                      </a:r>
                      <a:endParaRPr lang="tr-T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758164067"/>
                  </a:ext>
                </a:extLst>
              </a:tr>
              <a:tr h="266963">
                <a:tc>
                  <a:txBody>
                    <a:bodyPr/>
                    <a:lstStyle/>
                    <a:p>
                      <a:pPr algn="just">
                        <a:spcAft>
                          <a:spcPts val="0"/>
                        </a:spcAft>
                      </a:pPr>
                      <a:r>
                        <a:rPr lang="tr-TR" sz="1200">
                          <a:effectLst/>
                        </a:rPr>
                        <a:t>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solidFill>
                            <a:srgbClr val="FF0000"/>
                          </a:solidFill>
                          <a:effectLst/>
                        </a:rPr>
                        <a:t>99050001</a:t>
                      </a:r>
                      <a:endParaRPr lang="tr-TR" sz="120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solidFill>
                            <a:srgbClr val="FF0000"/>
                          </a:solidFill>
                          <a:effectLst/>
                        </a:rPr>
                        <a:t>Murat</a:t>
                      </a:r>
                      <a:endParaRPr lang="tr-TR" sz="120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dirty="0">
                          <a:solidFill>
                            <a:srgbClr val="FF0000"/>
                          </a:solidFill>
                          <a:effectLst/>
                        </a:rPr>
                        <a:t>Köseçavuş</a:t>
                      </a:r>
                      <a:endParaRPr lang="tr-TR" sz="12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dirty="0">
                          <a:solidFill>
                            <a:srgbClr val="FF0000"/>
                          </a:solidFill>
                          <a:effectLst/>
                        </a:rPr>
                        <a:t>03/04/1975</a:t>
                      </a:r>
                      <a:r>
                        <a:rPr lang="tr-TR" sz="1200" dirty="0">
                          <a:solidFill>
                            <a:srgbClr val="FF0000"/>
                          </a:solidFill>
                          <a:effectLst/>
                          <a:sym typeface="Symbol" panose="05050102010706020507" pitchFamily="18" charset="2"/>
                        </a:rPr>
                        <a:t></a:t>
                      </a:r>
                      <a:endParaRPr lang="tr-TR" sz="12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effectLst/>
                          <a:sym typeface="Wingdings" panose="05000000000000000000" pitchFamily="2" charset="2"/>
                        </a:rPr>
                        <a:t></a:t>
                      </a:r>
                      <a:r>
                        <a:rPr lang="tr-TR" sz="1200">
                          <a:effectLst/>
                        </a:rPr>
                        <a:t>3.kayıt</a:t>
                      </a:r>
                      <a:endParaRPr lang="tr-T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696739347"/>
                  </a:ext>
                </a:extLst>
              </a:tr>
              <a:tr h="266963">
                <a:tc>
                  <a:txBody>
                    <a:bodyPr/>
                    <a:lstStyle/>
                    <a:p>
                      <a:pPr algn="just">
                        <a:spcAft>
                          <a:spcPts val="0"/>
                        </a:spcAft>
                      </a:pPr>
                      <a:r>
                        <a:rPr lang="tr-TR" sz="1200">
                          <a:effectLst/>
                        </a:rPr>
                        <a:t>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solidFill>
                            <a:srgbClr val="FF0000"/>
                          </a:solidFill>
                          <a:effectLst/>
                        </a:rPr>
                        <a:t> </a:t>
                      </a:r>
                      <a:endParaRPr lang="tr-TR" sz="120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solidFill>
                            <a:srgbClr val="FF0000"/>
                          </a:solidFill>
                          <a:effectLst/>
                        </a:rPr>
                        <a:t> </a:t>
                      </a:r>
                      <a:endParaRPr lang="tr-TR" sz="120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solidFill>
                            <a:srgbClr val="FF0000"/>
                          </a:solidFill>
                          <a:effectLst/>
                        </a:rPr>
                        <a:t> </a:t>
                      </a:r>
                      <a:endParaRPr lang="tr-TR" sz="120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solidFill>
                            <a:srgbClr val="FF0000"/>
                          </a:solidFill>
                          <a:effectLst/>
                        </a:rPr>
                        <a:t> </a:t>
                      </a:r>
                      <a:endParaRPr lang="tr-TR" sz="120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effectLst/>
                        </a:rPr>
                        <a:t> </a:t>
                      </a:r>
                      <a:endParaRPr lang="tr-T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593649989"/>
                  </a:ext>
                </a:extLst>
              </a:tr>
              <a:tr h="266963">
                <a:tc>
                  <a:txBody>
                    <a:bodyPr/>
                    <a:lstStyle/>
                    <a:p>
                      <a:pPr algn="just">
                        <a:spcAft>
                          <a:spcPts val="0"/>
                        </a:spcAft>
                      </a:pPr>
                      <a:r>
                        <a:rPr lang="tr-TR" sz="1200">
                          <a:effectLst/>
                        </a:rPr>
                        <a:t>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solidFill>
                            <a:srgbClr val="FF0000"/>
                          </a:solidFill>
                          <a:effectLst/>
                        </a:rPr>
                        <a:t>…..</a:t>
                      </a:r>
                      <a:endParaRPr lang="tr-TR" sz="120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solidFill>
                            <a:srgbClr val="FF0000"/>
                          </a:solidFill>
                          <a:effectLst/>
                        </a:rPr>
                        <a:t>….</a:t>
                      </a:r>
                      <a:endParaRPr lang="tr-TR" sz="120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solidFill>
                            <a:srgbClr val="FF0000"/>
                          </a:solidFill>
                          <a:effectLst/>
                        </a:rPr>
                        <a:t>….</a:t>
                      </a:r>
                      <a:endParaRPr lang="tr-TR" sz="120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dirty="0">
                          <a:solidFill>
                            <a:srgbClr val="FF0000"/>
                          </a:solidFill>
                          <a:effectLst/>
                        </a:rPr>
                        <a:t>….</a:t>
                      </a:r>
                      <a:endParaRPr lang="tr-TR" sz="1200" dirty="0">
                        <a:solidFill>
                          <a:srgbClr val="FF0000"/>
                        </a:solidFill>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effectLst/>
                          <a:sym typeface="Wingdings" panose="05000000000000000000" pitchFamily="2" charset="2"/>
                        </a:rPr>
                        <a:t></a:t>
                      </a:r>
                      <a:r>
                        <a:rPr lang="tr-TR" sz="1200">
                          <a:effectLst/>
                        </a:rPr>
                        <a:t> N. Kayıt</a:t>
                      </a:r>
                      <a:endParaRPr lang="tr-TR" sz="12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567067611"/>
                  </a:ext>
                </a:extLst>
              </a:tr>
              <a:tr h="266963">
                <a:tc>
                  <a:txBody>
                    <a:bodyPr/>
                    <a:lstStyle/>
                    <a:p>
                      <a:pPr algn="just">
                        <a:spcAft>
                          <a:spcPts val="0"/>
                        </a:spcAft>
                      </a:pPr>
                      <a:r>
                        <a:rPr lang="tr-TR" sz="1200" dirty="0">
                          <a:effectLst/>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effectLst/>
                          <a:sym typeface="Symbol" panose="05050102010706020507" pitchFamily="18" charset="2"/>
                        </a:rPr>
                        <a:t></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dirty="0">
                          <a:effectLst/>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effectLst/>
                        </a:rPr>
                        <a:t>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a:effectLst/>
                        </a:rPr>
                        <a:t> </a:t>
                      </a:r>
                      <a:endParaRPr lang="tr-TR"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tr-TR" sz="1200" dirty="0">
                          <a:effectLst/>
                        </a:rPr>
                        <a:t> </a:t>
                      </a:r>
                      <a:endParaRPr lang="tr-TR" sz="12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904331403"/>
                  </a:ext>
                </a:extLst>
              </a:tr>
            </a:tbl>
          </a:graphicData>
        </a:graphic>
      </p:graphicFrame>
    </p:spTree>
    <p:extLst>
      <p:ext uri="{BB962C8B-B14F-4D97-AF65-F5344CB8AC3E}">
        <p14:creationId xmlns:p14="http://schemas.microsoft.com/office/powerpoint/2010/main" val="39417815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programlama-53</a:t>
            </a:r>
            <a:endParaRPr lang="tr-TR" dirty="0"/>
          </a:p>
        </p:txBody>
      </p:sp>
      <p:sp>
        <p:nvSpPr>
          <p:cNvPr id="3" name="Content Placeholder 2"/>
          <p:cNvSpPr>
            <a:spLocks noGrp="1"/>
          </p:cNvSpPr>
          <p:nvPr>
            <p:ph idx="1"/>
          </p:nvPr>
        </p:nvSpPr>
        <p:spPr/>
        <p:txBody>
          <a:bodyPr>
            <a:normAutofit fontScale="92500" lnSpcReduction="10000"/>
          </a:bodyPr>
          <a:lstStyle/>
          <a:p>
            <a:pPr marL="0" indent="0">
              <a:buNone/>
            </a:pPr>
            <a:r>
              <a:rPr lang="tr-TR" b="1" dirty="0" smtClean="0"/>
              <a:t>Dosyaya Erişim</a:t>
            </a:r>
          </a:p>
          <a:p>
            <a:pPr marL="0" indent="0">
              <a:buNone/>
            </a:pPr>
            <a:r>
              <a:rPr lang="tr-TR" dirty="0"/>
              <a:t>Dosyalardaki kayıtları kullanmak için onlara erişmek gerekmektedir. Erişilen veriler üzerinde yapılacak işlemler şunlardır.</a:t>
            </a:r>
          </a:p>
          <a:p>
            <a:pPr lvl="0"/>
            <a:r>
              <a:rPr lang="tr-TR" dirty="0"/>
              <a:t>Kayıtları sorgulama (arama, göz atma, kayıtları saymak, vs)</a:t>
            </a:r>
          </a:p>
          <a:p>
            <a:pPr lvl="0"/>
            <a:r>
              <a:rPr lang="tr-TR" dirty="0"/>
              <a:t>Kayıtları güncellemek</a:t>
            </a:r>
          </a:p>
          <a:p>
            <a:pPr lvl="0"/>
            <a:r>
              <a:rPr lang="tr-TR" dirty="0"/>
              <a:t>Kayıt silmek</a:t>
            </a:r>
          </a:p>
          <a:p>
            <a:pPr lvl="0"/>
            <a:r>
              <a:rPr lang="tr-TR" dirty="0"/>
              <a:t>Yeni bir kayıt eklemek</a:t>
            </a:r>
          </a:p>
          <a:p>
            <a:pPr marL="0" indent="0">
              <a:buNone/>
            </a:pPr>
            <a:r>
              <a:rPr lang="tr-TR" dirty="0"/>
              <a:t> </a:t>
            </a:r>
          </a:p>
          <a:p>
            <a:pPr marL="0" indent="0">
              <a:buNone/>
            </a:pPr>
            <a:r>
              <a:rPr lang="tr-TR" dirty="0"/>
              <a:t>Bu işlemlere veri işleme denilmektedir. Veri işlemek için dosyalara erişmek gereklidir.</a:t>
            </a:r>
            <a:endParaRPr lang="tr-TR" b="1" dirty="0"/>
          </a:p>
          <a:p>
            <a:pPr marL="0" indent="0">
              <a:buNone/>
            </a:pPr>
            <a:endParaRPr lang="tr-TR"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19303735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programlama-54</a:t>
            </a:r>
            <a:endParaRPr lang="tr-TR" dirty="0"/>
          </a:p>
        </p:txBody>
      </p:sp>
      <p:sp>
        <p:nvSpPr>
          <p:cNvPr id="3" name="Content Placeholder 2"/>
          <p:cNvSpPr>
            <a:spLocks noGrp="1"/>
          </p:cNvSpPr>
          <p:nvPr>
            <p:ph idx="1"/>
          </p:nvPr>
        </p:nvSpPr>
        <p:spPr/>
        <p:txBody>
          <a:bodyPr>
            <a:normAutofit fontScale="92500" lnSpcReduction="20000"/>
          </a:bodyPr>
          <a:lstStyle/>
          <a:p>
            <a:pPr marL="0" indent="0">
              <a:buNone/>
            </a:pPr>
            <a:r>
              <a:rPr lang="tr-TR" b="1" dirty="0" smtClean="0"/>
              <a:t>Sıralı </a:t>
            </a:r>
            <a:r>
              <a:rPr lang="tr-TR" b="1" dirty="0"/>
              <a:t>Erişimde Dosya açma </a:t>
            </a:r>
            <a:r>
              <a:rPr lang="tr-TR" b="1" dirty="0" smtClean="0"/>
              <a:t>Durumları</a:t>
            </a:r>
          </a:p>
          <a:p>
            <a:pPr marL="0" indent="0">
              <a:buNone/>
            </a:pPr>
            <a:r>
              <a:rPr lang="tr-TR" dirty="0"/>
              <a:t>Veri işlemede 3 farklı metot vardır, bunlara kipismini vereceğiz.</a:t>
            </a:r>
          </a:p>
          <a:p>
            <a:pPr marL="0" indent="0">
              <a:buNone/>
            </a:pPr>
            <a:r>
              <a:rPr lang="tr-TR" dirty="0"/>
              <a:t> </a:t>
            </a:r>
          </a:p>
          <a:p>
            <a:pPr lvl="0"/>
            <a:r>
              <a:rPr lang="tr-TR" b="1" dirty="0"/>
              <a:t>Output kipi:</a:t>
            </a:r>
            <a:r>
              <a:rPr lang="tr-TR" dirty="0"/>
              <a:t> Dosya bu modda açılmış ise sadece kayıt yazdırılabilir. Bu mod  ile açılan dosyada, daha önceden bulunan kayıtlar yok olacak ve boş bir dosya oluşacaktır. Eğer açılan dosya yok ise oluşturulacak, var ise içi boşaltılacaktır. Dikkatli kullanılmaz ise tehlikeli bir mod olacaktır.</a:t>
            </a:r>
          </a:p>
          <a:p>
            <a:pPr lvl="0"/>
            <a:r>
              <a:rPr lang="tr-TR" b="1" dirty="0"/>
              <a:t>Input Kipip</a:t>
            </a:r>
            <a:r>
              <a:rPr lang="tr-TR" dirty="0"/>
              <a:t>: Bu kip ile ancak okuma işlemi yapılabilir. Bu nedenle var olan bir dosya ancak bu kiple açılabilir.</a:t>
            </a:r>
          </a:p>
          <a:p>
            <a:pPr lvl="0"/>
            <a:r>
              <a:rPr lang="tr-TR" b="1" dirty="0"/>
              <a:t>Append Kipi</a:t>
            </a:r>
            <a:r>
              <a:rPr lang="tr-TR" dirty="0"/>
              <a:t>: Bu kiple açılan dosyaya yeni kayıt eklemek için kullanılır. Eğer dosya daha önceden var ise , yeni kayıt bu dosyanın en altına ilave edilecektir, dosya yok ise, dosya oluşacak ve ilave edilecek kayıt bu dosyaya yazdırılacaktır.</a:t>
            </a:r>
          </a:p>
          <a:p>
            <a:pPr marL="0" indent="0">
              <a:buNone/>
            </a:pPr>
            <a:endParaRPr lang="tr-TR" dirty="0"/>
          </a:p>
          <a:p>
            <a:pPr marL="0" indent="0">
              <a:buNone/>
            </a:pPr>
            <a:endParaRPr lang="tr-TR"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22068716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programlama-55</a:t>
            </a:r>
            <a:endParaRPr lang="tr-TR" dirty="0"/>
          </a:p>
        </p:txBody>
      </p:sp>
      <p:sp>
        <p:nvSpPr>
          <p:cNvPr id="3" name="Content Placeholder 2"/>
          <p:cNvSpPr>
            <a:spLocks noGrp="1"/>
          </p:cNvSpPr>
          <p:nvPr>
            <p:ph idx="1"/>
          </p:nvPr>
        </p:nvSpPr>
        <p:spPr/>
        <p:txBody>
          <a:bodyPr>
            <a:normAutofit fontScale="85000" lnSpcReduction="20000"/>
          </a:bodyPr>
          <a:lstStyle/>
          <a:p>
            <a:pPr marL="0" indent="0">
              <a:buNone/>
            </a:pPr>
            <a:r>
              <a:rPr lang="tr-TR" b="1" dirty="0" smtClean="0"/>
              <a:t>Sıralı </a:t>
            </a:r>
            <a:r>
              <a:rPr lang="tr-TR" b="1" dirty="0"/>
              <a:t>Erişimde Dosya açma </a:t>
            </a:r>
            <a:r>
              <a:rPr lang="tr-TR" b="1" dirty="0" smtClean="0"/>
              <a:t>Durumları</a:t>
            </a:r>
          </a:p>
          <a:p>
            <a:pPr marL="0" indent="0">
              <a:buNone/>
            </a:pPr>
            <a:r>
              <a:rPr lang="tr-TR" dirty="0"/>
              <a:t>Bir dosya şu şekilde açılır.</a:t>
            </a:r>
          </a:p>
          <a:p>
            <a:pPr marL="0" indent="0">
              <a:buNone/>
            </a:pPr>
            <a:r>
              <a:rPr lang="tr-TR" b="1" dirty="0"/>
              <a:t>OPEN “dosya_adi” FOR &lt;kip&gt; AS #n</a:t>
            </a:r>
            <a:endParaRPr lang="tr-TR" dirty="0"/>
          </a:p>
          <a:p>
            <a:pPr marL="0" indent="0">
              <a:buNone/>
            </a:pPr>
            <a:r>
              <a:rPr lang="tr-TR" dirty="0"/>
              <a:t> </a:t>
            </a:r>
          </a:p>
          <a:p>
            <a:pPr marL="0" indent="0">
              <a:buNone/>
            </a:pPr>
            <a:r>
              <a:rPr lang="tr-TR" dirty="0"/>
              <a:t>dosya_adi 	: veri işleyeceğimiz dosyanın adı örnek “ogrenci.txt”. Eğer yapılan </a:t>
            </a:r>
            <a:r>
              <a:rPr lang="tr-TR" dirty="0" smtClean="0"/>
              <a:t>			uygulama </a:t>
            </a:r>
            <a:r>
              <a:rPr lang="tr-TR" dirty="0"/>
              <a:t>ile veri dosyası farklı klasörde ise, dosya adından önce </a:t>
            </a:r>
            <a:r>
              <a:rPr lang="tr-TR" dirty="0" smtClean="0"/>
              <a:t>			dosyanın </a:t>
            </a:r>
            <a:r>
              <a:rPr lang="tr-TR" dirty="0"/>
              <a:t>yoluda belirtilmelidir. “c:\a205\ogrenci.txt” ifadesinde </a:t>
            </a:r>
            <a:r>
              <a:rPr lang="tr-TR" dirty="0" smtClean="0"/>
              <a:t>			“</a:t>
            </a:r>
            <a:r>
              <a:rPr lang="tr-TR" dirty="0"/>
              <a:t>c:\a205\” dosyanın harddiskteki yerini göstermektedir.</a:t>
            </a:r>
          </a:p>
          <a:p>
            <a:pPr marL="0" indent="0">
              <a:buNone/>
            </a:pPr>
            <a:r>
              <a:rPr lang="tr-TR" dirty="0"/>
              <a:t>kip		: Output,  Input yada Append olabilir</a:t>
            </a:r>
          </a:p>
          <a:p>
            <a:pPr marL="0" indent="0">
              <a:buNone/>
            </a:pPr>
            <a:r>
              <a:rPr lang="tr-TR" dirty="0"/>
              <a:t>n	</a:t>
            </a:r>
            <a:r>
              <a:rPr lang="tr-TR" dirty="0" smtClean="0"/>
              <a:t>	: </a:t>
            </a:r>
            <a:r>
              <a:rPr lang="tr-TR" dirty="0"/>
              <a:t>integer sayı, açılan dosyaya verilen numaradır. Dosyanın rumuzu </a:t>
            </a:r>
            <a:r>
              <a:rPr lang="tr-TR" dirty="0" smtClean="0"/>
              <a:t>			olarakta </a:t>
            </a:r>
            <a:r>
              <a:rPr lang="tr-TR" dirty="0"/>
              <a:t>anılabilir. Artık ilgili dosya daha sonra bu rumuzla anılacaktır. </a:t>
            </a:r>
            <a:r>
              <a:rPr lang="tr-TR" dirty="0" smtClean="0"/>
              <a:t>		Verilen </a:t>
            </a:r>
            <a:r>
              <a:rPr lang="tr-TR" dirty="0"/>
              <a:t>numaralar her dosya için farklı olmalıdır. Bu rumuzlar </a:t>
            </a:r>
            <a:r>
              <a:rPr lang="tr-TR" b="1" dirty="0"/>
              <a:t>Close</a:t>
            </a:r>
            <a:r>
              <a:rPr lang="tr-TR" dirty="0"/>
              <a:t> </a:t>
            </a:r>
            <a:r>
              <a:rPr lang="tr-TR" dirty="0" smtClean="0"/>
              <a:t>		komutunu </a:t>
            </a:r>
            <a:r>
              <a:rPr lang="tr-TR" dirty="0"/>
              <a:t>yazana kadar geçerlidir.</a:t>
            </a:r>
          </a:p>
          <a:p>
            <a:pPr marL="0" indent="0">
              <a:buNone/>
            </a:pPr>
            <a:endParaRPr lang="tr-TR" dirty="0"/>
          </a:p>
          <a:p>
            <a:pPr marL="0" indent="0">
              <a:buNone/>
            </a:pPr>
            <a:endParaRPr lang="tr-TR"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9898577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programlama-56</a:t>
            </a:r>
            <a:endParaRPr lang="tr-TR" dirty="0"/>
          </a:p>
        </p:txBody>
      </p:sp>
      <p:sp>
        <p:nvSpPr>
          <p:cNvPr id="3" name="Content Placeholder 2"/>
          <p:cNvSpPr>
            <a:spLocks noGrp="1"/>
          </p:cNvSpPr>
          <p:nvPr>
            <p:ph idx="1"/>
          </p:nvPr>
        </p:nvSpPr>
        <p:spPr/>
        <p:txBody>
          <a:bodyPr>
            <a:normAutofit/>
          </a:bodyPr>
          <a:lstStyle/>
          <a:p>
            <a:pPr marL="0" indent="0">
              <a:buNone/>
            </a:pPr>
            <a:r>
              <a:rPr lang="tr-TR" b="1" dirty="0" smtClean="0"/>
              <a:t>Sıralı </a:t>
            </a:r>
            <a:r>
              <a:rPr lang="tr-TR" b="1" dirty="0"/>
              <a:t>Erişimde Dosya açma </a:t>
            </a:r>
            <a:r>
              <a:rPr lang="tr-TR" b="1" dirty="0" smtClean="0"/>
              <a:t>Durumları</a:t>
            </a:r>
          </a:p>
          <a:p>
            <a:pPr marL="0" indent="0">
              <a:buNone/>
            </a:pPr>
            <a:r>
              <a:rPr lang="tr-TR" dirty="0" smtClean="0"/>
              <a:t>Örnek:</a:t>
            </a:r>
          </a:p>
          <a:p>
            <a:pPr marL="0" indent="0">
              <a:buNone/>
            </a:pPr>
            <a:r>
              <a:rPr lang="tr-TR" dirty="0"/>
              <a:t>Open “ogrenci.txt” FOR output AS #1  </a:t>
            </a:r>
          </a:p>
          <a:p>
            <a:pPr marL="0" indent="0">
              <a:buNone/>
            </a:pPr>
            <a:r>
              <a:rPr lang="tr-TR" dirty="0"/>
              <a:t>---</a:t>
            </a:r>
          </a:p>
          <a:p>
            <a:pPr marL="0" indent="0">
              <a:buNone/>
            </a:pPr>
            <a:r>
              <a:rPr lang="tr-TR" dirty="0"/>
              <a:t>---</a:t>
            </a:r>
          </a:p>
          <a:p>
            <a:pPr marL="0" indent="0">
              <a:buNone/>
            </a:pPr>
            <a:r>
              <a:rPr lang="tr-TR" dirty="0"/>
              <a:t>CLOSE #1 </a:t>
            </a:r>
          </a:p>
          <a:p>
            <a:pPr marL="0" indent="0">
              <a:buNone/>
            </a:pPr>
            <a:r>
              <a:rPr lang="tr-TR" dirty="0"/>
              <a:t> </a:t>
            </a:r>
          </a:p>
          <a:p>
            <a:pPr marL="0" indent="0">
              <a:buNone/>
            </a:pPr>
            <a:r>
              <a:rPr lang="tr-TR" dirty="0"/>
              <a:t>Şeklinde açılır gerekli işlemlerden sonra close ile kapatılır.</a:t>
            </a:r>
          </a:p>
          <a:p>
            <a:pPr marL="0" indent="0">
              <a:buNone/>
            </a:pPr>
            <a:endParaRPr lang="tr-TR" dirty="0"/>
          </a:p>
          <a:p>
            <a:pPr marL="0" indent="0">
              <a:buNone/>
            </a:pPr>
            <a:endParaRPr lang="tr-TR"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24735295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programlama-57</a:t>
            </a:r>
            <a:endParaRPr lang="tr-TR" dirty="0"/>
          </a:p>
        </p:txBody>
      </p:sp>
      <p:sp>
        <p:nvSpPr>
          <p:cNvPr id="3" name="Content Placeholder 2"/>
          <p:cNvSpPr>
            <a:spLocks noGrp="1"/>
          </p:cNvSpPr>
          <p:nvPr>
            <p:ph idx="1"/>
          </p:nvPr>
        </p:nvSpPr>
        <p:spPr/>
        <p:txBody>
          <a:bodyPr>
            <a:normAutofit/>
          </a:bodyPr>
          <a:lstStyle/>
          <a:p>
            <a:pPr marL="0" indent="0">
              <a:buNone/>
            </a:pPr>
            <a:r>
              <a:rPr lang="tr-TR" b="1" dirty="0"/>
              <a:t>Dosyaya Kayıt Girme </a:t>
            </a:r>
            <a:endParaRPr lang="tr-TR" b="1" dirty="0" smtClean="0"/>
          </a:p>
          <a:p>
            <a:pPr marL="0" indent="0">
              <a:buNone/>
            </a:pPr>
            <a:r>
              <a:rPr lang="tr-TR" dirty="0"/>
              <a:t>Dosyaya kayıt grimek için output yada append moduyla açılan dosyaya kayıt yazdırmak için iki yöntem vardır, bunlar Print #n ve Write #n komutlarıdır. Yazımları aynı olmakla birlikte sonuçları farklıdır.</a:t>
            </a:r>
          </a:p>
          <a:p>
            <a:pPr marL="0" indent="0">
              <a:buNone/>
            </a:pPr>
            <a:r>
              <a:rPr lang="tr-TR" dirty="0"/>
              <a:t> </a:t>
            </a:r>
          </a:p>
          <a:p>
            <a:pPr marL="0" indent="0">
              <a:buNone/>
            </a:pPr>
            <a:r>
              <a:rPr lang="tr-TR" dirty="0"/>
              <a:t>Print #1, bilgi1, bilgi2, bilgi3, …	</a:t>
            </a:r>
            <a:r>
              <a:rPr lang="tr-TR" dirty="0">
                <a:solidFill>
                  <a:srgbClr val="FF0000"/>
                </a:solidFill>
              </a:rPr>
              <a:t>yada</a:t>
            </a:r>
            <a:r>
              <a:rPr lang="tr-TR" dirty="0"/>
              <a:t> Print #1, degisken1,degisken2, …</a:t>
            </a:r>
          </a:p>
          <a:p>
            <a:pPr marL="0" indent="0">
              <a:buNone/>
            </a:pPr>
            <a:r>
              <a:rPr lang="tr-TR" dirty="0"/>
              <a:t>Write #1, bilgi1, bilgi2, bilgi3, …	</a:t>
            </a:r>
            <a:r>
              <a:rPr lang="tr-TR" dirty="0">
                <a:solidFill>
                  <a:srgbClr val="FF0000"/>
                </a:solidFill>
              </a:rPr>
              <a:t>yada</a:t>
            </a:r>
            <a:r>
              <a:rPr lang="tr-TR" dirty="0"/>
              <a:t> Write #1, degisken1,degisken2, …</a:t>
            </a:r>
          </a:p>
          <a:p>
            <a:pPr marL="0" indent="0">
              <a:buNone/>
            </a:pPr>
            <a:r>
              <a:rPr lang="tr-TR" dirty="0"/>
              <a:t> </a:t>
            </a:r>
          </a:p>
          <a:p>
            <a:pPr marL="0" indent="0">
              <a:buNone/>
            </a:pPr>
            <a:r>
              <a:rPr lang="tr-TR" dirty="0"/>
              <a:t>Şeklinde yazılır.</a:t>
            </a:r>
          </a:p>
          <a:p>
            <a:pPr marL="0" indent="0">
              <a:buNone/>
            </a:pPr>
            <a:endParaRPr lang="tr-TR" dirty="0"/>
          </a:p>
          <a:p>
            <a:pPr marL="0" indent="0">
              <a:buNone/>
            </a:pPr>
            <a:endParaRPr lang="tr-TR"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19285742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programlama-58</a:t>
            </a:r>
            <a:endParaRPr lang="tr-TR" dirty="0"/>
          </a:p>
        </p:txBody>
      </p:sp>
      <p:sp>
        <p:nvSpPr>
          <p:cNvPr id="3" name="Content Placeholder 2"/>
          <p:cNvSpPr>
            <a:spLocks noGrp="1"/>
          </p:cNvSpPr>
          <p:nvPr>
            <p:ph idx="1"/>
          </p:nvPr>
        </p:nvSpPr>
        <p:spPr/>
        <p:txBody>
          <a:bodyPr>
            <a:normAutofit fontScale="85000" lnSpcReduction="20000"/>
          </a:bodyPr>
          <a:lstStyle/>
          <a:p>
            <a:pPr marL="0" indent="0">
              <a:buNone/>
            </a:pPr>
            <a:r>
              <a:rPr lang="tr-TR" b="1" dirty="0" smtClean="0"/>
              <a:t>Print </a:t>
            </a:r>
            <a:r>
              <a:rPr lang="tr-TR" b="1" dirty="0"/>
              <a:t>ile yazma</a:t>
            </a:r>
            <a:endParaRPr lang="tr-TR" dirty="0"/>
          </a:p>
          <a:p>
            <a:pPr marL="0" indent="0">
              <a:buNone/>
            </a:pPr>
            <a:r>
              <a:rPr lang="tr-TR" dirty="0"/>
              <a:t>Print #1, “Yahya”, “Demircan”, “08/05/1971”,170</a:t>
            </a:r>
          </a:p>
          <a:p>
            <a:pPr marL="0" indent="0">
              <a:buNone/>
            </a:pPr>
            <a:r>
              <a:rPr lang="tr-TR" dirty="0"/>
              <a:t>Print #1, “Tolga”, “Çolak”,”05/02/1980”,167</a:t>
            </a:r>
          </a:p>
          <a:p>
            <a:pPr marL="0" indent="0">
              <a:buNone/>
            </a:pPr>
            <a:r>
              <a:rPr lang="tr-TR" dirty="0"/>
              <a:t> </a:t>
            </a:r>
            <a:r>
              <a:rPr lang="tr-TR" dirty="0" smtClean="0"/>
              <a:t>Print </a:t>
            </a:r>
            <a:r>
              <a:rPr lang="tr-TR" dirty="0"/>
              <a:t>ile yazdırılmış dosyanın içeriği</a:t>
            </a:r>
          </a:p>
          <a:p>
            <a:pPr marL="0" indent="0">
              <a:buNone/>
            </a:pPr>
            <a:endParaRPr lang="tr-TR" dirty="0"/>
          </a:p>
          <a:p>
            <a:pPr marL="0" indent="0">
              <a:buNone/>
            </a:pPr>
            <a:endParaRPr lang="tr-TR" dirty="0"/>
          </a:p>
          <a:p>
            <a:pPr marL="0" indent="0">
              <a:buNone/>
            </a:pPr>
            <a:r>
              <a:rPr lang="tr-TR" dirty="0"/>
              <a:t>Şeklinde tab (1 tab 14 karakteri tamamlayacak boşluk) ile ayrılmış ve bilgilerin başlangıçları bazen hizalı bazen hizası bozuk olacaktır. Stringler 14 karakteri geçerse otomatik bir sonraki tab’a hizalanır.  “,” virgül 1 tab yerine geçer, “;” bitişik yazar, “;tab;” konursa 1 tab bırakır.</a:t>
            </a:r>
          </a:p>
          <a:p>
            <a:pPr marL="0" indent="0">
              <a:buNone/>
            </a:pPr>
            <a:r>
              <a:rPr lang="tr-TR" dirty="0"/>
              <a:t> Print #1, “Ali”;Tab;”Veli” </a:t>
            </a:r>
            <a:r>
              <a:rPr lang="tr-TR" dirty="0">
                <a:sym typeface="Wingdings" panose="05000000000000000000" pitchFamily="2" charset="2"/>
              </a:rPr>
              <a:t></a:t>
            </a:r>
            <a:r>
              <a:rPr lang="tr-TR" dirty="0"/>
              <a:t> Veli yi bir sonraki tabdan başlatır</a:t>
            </a:r>
          </a:p>
          <a:p>
            <a:pPr marL="0" indent="0">
              <a:buNone/>
            </a:pPr>
            <a:r>
              <a:rPr lang="tr-TR" dirty="0"/>
              <a:t> Print #1, “Ali”;Tab;Tab;”Veli” </a:t>
            </a:r>
            <a:r>
              <a:rPr lang="tr-TR" dirty="0">
                <a:sym typeface="Wingdings" panose="05000000000000000000" pitchFamily="2" charset="2"/>
              </a:rPr>
              <a:t></a:t>
            </a:r>
            <a:r>
              <a:rPr lang="tr-TR" dirty="0"/>
              <a:t> Veli yi iki sonraki tabdan başlatır</a:t>
            </a:r>
          </a:p>
          <a:p>
            <a:pPr marL="0" indent="0">
              <a:buNone/>
            </a:pPr>
            <a:endParaRPr lang="tr-TR"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graphicFrame>
        <p:nvGraphicFramePr>
          <p:cNvPr id="12" name="Table 11"/>
          <p:cNvGraphicFramePr>
            <a:graphicFrameLocks noGrp="1"/>
          </p:cNvGraphicFramePr>
          <p:nvPr>
            <p:extLst>
              <p:ext uri="{D42A27DB-BD31-4B8C-83A1-F6EECF244321}">
                <p14:modId xmlns:p14="http://schemas.microsoft.com/office/powerpoint/2010/main" val="690710839"/>
              </p:ext>
            </p:extLst>
          </p:nvPr>
        </p:nvGraphicFramePr>
        <p:xfrm>
          <a:off x="1061545" y="3453701"/>
          <a:ext cx="5664200" cy="365760"/>
        </p:xfrm>
        <a:graphic>
          <a:graphicData uri="http://schemas.openxmlformats.org/drawingml/2006/table">
            <a:tbl>
              <a:tblPr>
                <a:tableStyleId>{5C22544A-7EE6-4342-B048-85BDC9FD1C3A}</a:tableStyleId>
              </a:tblPr>
              <a:tblGrid>
                <a:gridCol w="1464310">
                  <a:extLst>
                    <a:ext uri="{9D8B030D-6E8A-4147-A177-3AD203B41FA5}">
                      <a16:colId xmlns:a16="http://schemas.microsoft.com/office/drawing/2014/main" val="1140059652"/>
                    </a:ext>
                  </a:extLst>
                </a:gridCol>
                <a:gridCol w="1534160">
                  <a:extLst>
                    <a:ext uri="{9D8B030D-6E8A-4147-A177-3AD203B41FA5}">
                      <a16:colId xmlns:a16="http://schemas.microsoft.com/office/drawing/2014/main" val="2537149809"/>
                    </a:ext>
                  </a:extLst>
                </a:gridCol>
                <a:gridCol w="1332865">
                  <a:extLst>
                    <a:ext uri="{9D8B030D-6E8A-4147-A177-3AD203B41FA5}">
                      <a16:colId xmlns:a16="http://schemas.microsoft.com/office/drawing/2014/main" val="2599404541"/>
                    </a:ext>
                  </a:extLst>
                </a:gridCol>
                <a:gridCol w="1332865">
                  <a:extLst>
                    <a:ext uri="{9D8B030D-6E8A-4147-A177-3AD203B41FA5}">
                      <a16:colId xmlns:a16="http://schemas.microsoft.com/office/drawing/2014/main" val="1782412705"/>
                    </a:ext>
                  </a:extLst>
                </a:gridCol>
              </a:tblGrid>
              <a:tr h="0">
                <a:tc>
                  <a:txBody>
                    <a:bodyPr/>
                    <a:lstStyle/>
                    <a:p>
                      <a:pPr>
                        <a:spcAft>
                          <a:spcPts val="0"/>
                        </a:spcAft>
                      </a:pPr>
                      <a:r>
                        <a:rPr lang="tr-TR" sz="1200" dirty="0">
                          <a:effectLst/>
                        </a:rPr>
                        <a:t>Yahya</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spcAft>
                          <a:spcPts val="0"/>
                        </a:spcAft>
                      </a:pPr>
                      <a:r>
                        <a:rPr lang="tr-TR" sz="1200" dirty="0">
                          <a:effectLst/>
                        </a:rPr>
                        <a:t>Demircan</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spcAft>
                          <a:spcPts val="0"/>
                        </a:spcAft>
                      </a:pPr>
                      <a:r>
                        <a:rPr lang="tr-TR" sz="1200">
                          <a:effectLst/>
                        </a:rPr>
                        <a:t>08/05/1971</a:t>
                      </a:r>
                      <a:endParaRPr lang="tr-TR" sz="1200">
                        <a:effectLst/>
                        <a:latin typeface="Times New Roman" panose="02020603050405020304" pitchFamily="18" charset="0"/>
                        <a:ea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tcPr>
                </a:tc>
                <a:tc>
                  <a:txBody>
                    <a:bodyPr/>
                    <a:lstStyle/>
                    <a:p>
                      <a:pPr>
                        <a:spcAft>
                          <a:spcPts val="0"/>
                        </a:spcAft>
                      </a:pPr>
                      <a:r>
                        <a:rPr lang="tr-TR" sz="1200">
                          <a:effectLst/>
                        </a:rPr>
                        <a:t>170</a:t>
                      </a:r>
                      <a:endParaRPr lang="tr-TR" sz="1200">
                        <a:effectLst/>
                        <a:latin typeface="Times New Roman" panose="02020603050405020304" pitchFamily="18" charset="0"/>
                        <a:ea typeface="Times New Roman" panose="02020603050405020304" pitchFamily="18" charset="0"/>
                      </a:endParaRPr>
                    </a:p>
                  </a:txBody>
                  <a:tcPr marL="68580" marR="68580" marT="0" marB="0">
                    <a:lnL w="12700" cmpd="sng">
                      <a:noFill/>
                    </a:lnL>
                    <a:lnR w="12700" cmpd="sng">
                      <a:noFill/>
                    </a:lnR>
                    <a:lnT w="12700" cmpd="sng">
                      <a:noFill/>
                    </a:lnT>
                    <a:lnB w="38100" cmpd="sng">
                      <a:noFill/>
                    </a:lnB>
                    <a:lnTlToBr w="12700" cmpd="sng">
                      <a:noFill/>
                      <a:prstDash val="solid"/>
                    </a:lnTlToBr>
                    <a:lnBlToTr w="12700" cmpd="sng">
                      <a:noFill/>
                      <a:prstDash val="solid"/>
                    </a:lnBlToTr>
                  </a:tcPr>
                </a:tc>
                <a:extLst>
                  <a:ext uri="{0D108BD9-81ED-4DB2-BD59-A6C34878D82A}">
                    <a16:rowId xmlns:a16="http://schemas.microsoft.com/office/drawing/2014/main" val="680242976"/>
                  </a:ext>
                </a:extLst>
              </a:tr>
              <a:tr h="0">
                <a:tc>
                  <a:txBody>
                    <a:bodyPr/>
                    <a:lstStyle/>
                    <a:p>
                      <a:pPr>
                        <a:spcAft>
                          <a:spcPts val="0"/>
                        </a:spcAft>
                      </a:pPr>
                      <a:r>
                        <a:rPr lang="tr-TR" sz="1200">
                          <a:effectLst/>
                        </a:rPr>
                        <a:t>Tolga</a:t>
                      </a:r>
                      <a:endParaRPr lang="tr-TR" sz="1200">
                        <a:effectLst/>
                        <a:latin typeface="Times New Roman" panose="02020603050405020304" pitchFamily="18" charset="0"/>
                        <a:ea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spcAft>
                          <a:spcPts val="0"/>
                        </a:spcAft>
                      </a:pPr>
                      <a:r>
                        <a:rPr lang="tr-TR" sz="1200">
                          <a:effectLst/>
                        </a:rPr>
                        <a:t>Çolak</a:t>
                      </a:r>
                      <a:endParaRPr lang="tr-TR" sz="1200">
                        <a:effectLst/>
                        <a:latin typeface="Times New Roman" panose="02020603050405020304" pitchFamily="18" charset="0"/>
                        <a:ea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spcAft>
                          <a:spcPts val="0"/>
                        </a:spcAft>
                      </a:pPr>
                      <a:r>
                        <a:rPr lang="tr-TR" sz="1200">
                          <a:effectLst/>
                        </a:rPr>
                        <a:t>05/02/1980</a:t>
                      </a:r>
                      <a:endParaRPr lang="tr-TR" sz="1200">
                        <a:effectLst/>
                        <a:latin typeface="Times New Roman" panose="02020603050405020304" pitchFamily="18" charset="0"/>
                        <a:ea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spcAft>
                          <a:spcPts val="0"/>
                        </a:spcAft>
                      </a:pPr>
                      <a:r>
                        <a:rPr lang="tr-TR" sz="1200" dirty="0">
                          <a:effectLst/>
                        </a:rPr>
                        <a:t>169</a:t>
                      </a:r>
                      <a:endParaRPr lang="tr-TR" sz="1200" dirty="0">
                        <a:effectLst/>
                        <a:latin typeface="Times New Roman" panose="02020603050405020304" pitchFamily="18" charset="0"/>
                        <a:ea typeface="Times New Roman" panose="02020603050405020304" pitchFamily="18" charset="0"/>
                      </a:endParaRPr>
                    </a:p>
                  </a:txBody>
                  <a:tcPr marL="68580" marR="68580" marT="0" marB="0">
                    <a:lnL w="12700" cmpd="sng">
                      <a:noFill/>
                    </a:lnL>
                    <a:lnR w="12700" cmpd="sng">
                      <a:noFill/>
                    </a:lnR>
                    <a:lnT w="381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500154513"/>
                  </a:ext>
                </a:extLst>
              </a:tr>
            </a:tbl>
          </a:graphicData>
        </a:graphic>
      </p:graphicFrame>
    </p:spTree>
    <p:extLst>
      <p:ext uri="{BB962C8B-B14F-4D97-AF65-F5344CB8AC3E}">
        <p14:creationId xmlns:p14="http://schemas.microsoft.com/office/powerpoint/2010/main" val="37863245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programlama-59</a:t>
            </a:r>
            <a:endParaRPr lang="tr-TR" dirty="0"/>
          </a:p>
        </p:txBody>
      </p:sp>
      <p:sp>
        <p:nvSpPr>
          <p:cNvPr id="3" name="Content Placeholder 2"/>
          <p:cNvSpPr>
            <a:spLocks noGrp="1"/>
          </p:cNvSpPr>
          <p:nvPr>
            <p:ph idx="1"/>
          </p:nvPr>
        </p:nvSpPr>
        <p:spPr/>
        <p:txBody>
          <a:bodyPr>
            <a:normAutofit/>
          </a:bodyPr>
          <a:lstStyle/>
          <a:p>
            <a:pPr marL="0" indent="0">
              <a:buNone/>
            </a:pPr>
            <a:r>
              <a:rPr lang="tr-TR" b="1" dirty="0"/>
              <a:t>Write ile yazma</a:t>
            </a:r>
            <a:endParaRPr lang="tr-TR" dirty="0"/>
          </a:p>
          <a:p>
            <a:pPr marL="0" indent="0">
              <a:buNone/>
            </a:pPr>
            <a:r>
              <a:rPr lang="tr-TR" dirty="0"/>
              <a:t>Writet #1, “Yahya”, “Demircan”, “08/05/1971”,170</a:t>
            </a:r>
          </a:p>
          <a:p>
            <a:pPr marL="0" indent="0">
              <a:buNone/>
            </a:pPr>
            <a:r>
              <a:rPr lang="tr-TR" dirty="0"/>
              <a:t>Write #1, “Tolga”, “Çolak”,”05/02/1980”,169</a:t>
            </a:r>
          </a:p>
          <a:p>
            <a:pPr marL="0" indent="0">
              <a:buNone/>
            </a:pPr>
            <a:r>
              <a:rPr lang="tr-TR" dirty="0"/>
              <a:t> </a:t>
            </a:r>
          </a:p>
          <a:p>
            <a:pPr marL="0" indent="0">
              <a:buNone/>
            </a:pPr>
            <a:r>
              <a:rPr lang="tr-TR" dirty="0"/>
              <a:t>Write yazılmış dosyanın içeriği</a:t>
            </a:r>
          </a:p>
          <a:p>
            <a:pPr marL="0" indent="0">
              <a:buNone/>
            </a:pPr>
            <a:r>
              <a:rPr lang="tr-TR" dirty="0"/>
              <a:t> “Yahya”, “Demircan”, “08/05/1971”,170</a:t>
            </a:r>
          </a:p>
          <a:p>
            <a:pPr marL="0" indent="0">
              <a:buNone/>
            </a:pPr>
            <a:r>
              <a:rPr lang="tr-TR" dirty="0"/>
              <a:t> “Tolga”, “Çolak”,”05/02/1980”,</a:t>
            </a:r>
            <a:r>
              <a:rPr lang="tr-TR" dirty="0" smtClean="0"/>
              <a:t>169		</a:t>
            </a:r>
            <a:endParaRPr lang="tr-TR" dirty="0"/>
          </a:p>
          <a:p>
            <a:pPr marL="0" indent="0">
              <a:buNone/>
            </a:pPr>
            <a:r>
              <a:rPr lang="tr-TR" dirty="0"/>
              <a:t>şeklinde virgülle ayrılmış ve aralarında boşluklar olmayacaktır.</a:t>
            </a:r>
          </a:p>
          <a:p>
            <a:pPr marL="0" indent="0">
              <a:buNone/>
            </a:pPr>
            <a:endParaRPr lang="tr-TR"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24475350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418</TotalTime>
  <Words>451</Words>
  <Application>Microsoft Office PowerPoint</Application>
  <PresentationFormat>Widescreen</PresentationFormat>
  <Paragraphs>133</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Symbol</vt:lpstr>
      <vt:lpstr>Times New Roman</vt:lpstr>
      <vt:lpstr>Wingdings</vt:lpstr>
      <vt:lpstr>Office Theme</vt:lpstr>
      <vt:lpstr>V.Basic ve programlama-51</vt:lpstr>
      <vt:lpstr>V.Basic ve programlama-52</vt:lpstr>
      <vt:lpstr>V.Basic ve programlama-53</vt:lpstr>
      <vt:lpstr>V.Basic ve programlama-54</vt:lpstr>
      <vt:lpstr>V.Basic ve programlama-55</vt:lpstr>
      <vt:lpstr>V.Basic ve programlama-56</vt:lpstr>
      <vt:lpstr>V.Basic ve programlama-57</vt:lpstr>
      <vt:lpstr>V.Basic ve programlama-58</vt:lpstr>
      <vt:lpstr>V.Basic ve programlama-59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AST205 Bilgisayar Programlama</dc:title>
  <dc:creator>Yahya</dc:creator>
  <cp:lastModifiedBy>Yahya</cp:lastModifiedBy>
  <cp:revision>129</cp:revision>
  <dcterms:created xsi:type="dcterms:W3CDTF">2018-03-21T13:03:14Z</dcterms:created>
  <dcterms:modified xsi:type="dcterms:W3CDTF">2018-05-11T14:04:45Z</dcterms:modified>
</cp:coreProperties>
</file>