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0" r:id="rId27"/>
    <p:sldId id="281" r:id="rId28"/>
    <p:sldId id="282" r:id="rId29"/>
    <p:sldId id="308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994ECB-DD8E-40C6-AF0F-F0D58B8ABA3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5E01D5A-422F-4086-8EAD-53B7F9F93BF7}">
      <dgm:prSet phldrT="[Metin]" custT="1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4000" b="1" smtClean="0"/>
            <a:t>Yaşlı Yetişkinlerde Bilişsel İşlevler</a:t>
          </a:r>
          <a:endParaRPr lang="tr-TR" sz="4000" b="1"/>
        </a:p>
      </dgm:t>
    </dgm:pt>
    <dgm:pt modelId="{CE155D62-7096-433A-BF64-8047A6865BD7}" type="parTrans" cxnId="{F3053A3D-F177-47F8-9FEB-7975F8004903}">
      <dgm:prSet/>
      <dgm:spPr/>
      <dgm:t>
        <a:bodyPr/>
        <a:lstStyle/>
        <a:p>
          <a:endParaRPr lang="tr-TR"/>
        </a:p>
      </dgm:t>
    </dgm:pt>
    <dgm:pt modelId="{94DB3846-5F23-4B8C-90D6-7467F46CE4CB}" type="sibTrans" cxnId="{F3053A3D-F177-47F8-9FEB-7975F8004903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tr-TR" sz="4000"/>
        </a:p>
      </dgm:t>
    </dgm:pt>
    <dgm:pt modelId="{86FC4CDB-00AB-4DB3-9BF8-94B0C616FB6E}">
      <dgm:prSet phldrT="[Metin]" custT="1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4000" b="1" smtClean="0"/>
            <a:t>Dil Gelişimi</a:t>
          </a:r>
          <a:endParaRPr lang="tr-TR" sz="4000" b="1"/>
        </a:p>
      </dgm:t>
    </dgm:pt>
    <dgm:pt modelId="{6D3BDA97-B1BF-4825-8955-191BD3243C1D}" type="parTrans" cxnId="{891A472F-AD39-4F1F-A5F8-20419A2E60B1}">
      <dgm:prSet/>
      <dgm:spPr/>
      <dgm:t>
        <a:bodyPr/>
        <a:lstStyle/>
        <a:p>
          <a:endParaRPr lang="tr-TR"/>
        </a:p>
      </dgm:t>
    </dgm:pt>
    <dgm:pt modelId="{C85E0D73-8BA2-482B-BB5B-BCD915964E53}" type="sibTrans" cxnId="{891A472F-AD39-4F1F-A5F8-20419A2E60B1}">
      <dgm:prSet/>
      <dgm:spPr/>
      <dgm:t>
        <a:bodyPr/>
        <a:lstStyle/>
        <a:p>
          <a:endParaRPr lang="tr-TR"/>
        </a:p>
      </dgm:t>
    </dgm:pt>
    <dgm:pt modelId="{DEECDD2D-536F-45C5-B8D9-A494B9E9BB18}">
      <dgm:prSet phldrT="[Metin]" custT="1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4000" b="1" smtClean="0"/>
            <a:t>İş ve Emeklilik</a:t>
          </a:r>
          <a:endParaRPr lang="tr-TR" sz="4000" b="1"/>
        </a:p>
      </dgm:t>
    </dgm:pt>
    <dgm:pt modelId="{86B81218-C1C9-4301-91EA-1D29233A6FCF}" type="parTrans" cxnId="{9B4BC083-4405-4195-911A-8391D562163E}">
      <dgm:prSet/>
      <dgm:spPr/>
      <dgm:t>
        <a:bodyPr/>
        <a:lstStyle/>
        <a:p>
          <a:endParaRPr lang="tr-TR"/>
        </a:p>
      </dgm:t>
    </dgm:pt>
    <dgm:pt modelId="{80F2EB2A-6830-4193-87B6-E8AA2E7EB00E}" type="sibTrans" cxnId="{9B4BC083-4405-4195-911A-8391D562163E}">
      <dgm:prSet/>
      <dgm:spPr/>
      <dgm:t>
        <a:bodyPr/>
        <a:lstStyle/>
        <a:p>
          <a:endParaRPr lang="tr-TR"/>
        </a:p>
      </dgm:t>
    </dgm:pt>
    <dgm:pt modelId="{1993EC30-6C3B-4748-8070-87A4BE4CF8E2}">
      <dgm:prSet custT="1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4000" b="1" smtClean="0"/>
            <a:t>Zihinsel Sağlık</a:t>
          </a:r>
          <a:endParaRPr lang="tr-TR" sz="4000" b="1"/>
        </a:p>
      </dgm:t>
    </dgm:pt>
    <dgm:pt modelId="{CAC0E34C-0E82-4847-AAE2-91CAB7A4B040}" type="parTrans" cxnId="{F0B3BB62-4F8A-4CDE-838C-7CC69C99185E}">
      <dgm:prSet/>
      <dgm:spPr/>
      <dgm:t>
        <a:bodyPr/>
        <a:lstStyle/>
        <a:p>
          <a:endParaRPr lang="tr-TR"/>
        </a:p>
      </dgm:t>
    </dgm:pt>
    <dgm:pt modelId="{EFA138A0-3BCA-43B8-9A03-814664E208F7}" type="sibTrans" cxnId="{F0B3BB62-4F8A-4CDE-838C-7CC69C99185E}">
      <dgm:prSet/>
      <dgm:spPr/>
      <dgm:t>
        <a:bodyPr/>
        <a:lstStyle/>
        <a:p>
          <a:endParaRPr lang="tr-TR"/>
        </a:p>
      </dgm:t>
    </dgm:pt>
    <dgm:pt modelId="{BF3B15F7-464E-4141-8DC8-744808051E72}">
      <dgm:prSet custT="1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4000" b="1" smtClean="0"/>
            <a:t>Din</a:t>
          </a:r>
          <a:endParaRPr lang="tr-TR" sz="4000" b="1"/>
        </a:p>
      </dgm:t>
    </dgm:pt>
    <dgm:pt modelId="{38A05EDE-CD99-4606-92AE-9F7B95B4E897}" type="parTrans" cxnId="{8F05FE14-231C-4294-A9F9-36DED2D46D62}">
      <dgm:prSet/>
      <dgm:spPr/>
      <dgm:t>
        <a:bodyPr/>
        <a:lstStyle/>
        <a:p>
          <a:endParaRPr lang="tr-TR"/>
        </a:p>
      </dgm:t>
    </dgm:pt>
    <dgm:pt modelId="{03EEAA42-4F4D-4018-B768-3A42D1374753}" type="sibTrans" cxnId="{8F05FE14-231C-4294-A9F9-36DED2D46D62}">
      <dgm:prSet/>
      <dgm:spPr/>
      <dgm:t>
        <a:bodyPr/>
        <a:lstStyle/>
        <a:p>
          <a:endParaRPr lang="tr-TR"/>
        </a:p>
      </dgm:t>
    </dgm:pt>
    <dgm:pt modelId="{02E83562-2A60-45B9-93A5-1194990BCF6A}" type="pres">
      <dgm:prSet presAssocID="{AA994ECB-DD8E-40C6-AF0F-F0D58B8ABA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623E777-E47E-432E-B374-4C5861F694B4}" type="pres">
      <dgm:prSet presAssocID="{AA994ECB-DD8E-40C6-AF0F-F0D58B8ABA30}" presName="Name1" presStyleCnt="0"/>
      <dgm:spPr/>
    </dgm:pt>
    <dgm:pt modelId="{0ADE70A0-3D5A-41E4-AADF-CC3D9951A3A7}" type="pres">
      <dgm:prSet presAssocID="{AA994ECB-DD8E-40C6-AF0F-F0D58B8ABA30}" presName="cycle" presStyleCnt="0"/>
      <dgm:spPr/>
    </dgm:pt>
    <dgm:pt modelId="{280A9A57-CC8C-461E-BD24-C9018BCBD558}" type="pres">
      <dgm:prSet presAssocID="{AA994ECB-DD8E-40C6-AF0F-F0D58B8ABA30}" presName="srcNode" presStyleLbl="node1" presStyleIdx="0" presStyleCnt="5"/>
      <dgm:spPr/>
    </dgm:pt>
    <dgm:pt modelId="{FBBA8EAE-A364-46D1-875E-063381EA31C7}" type="pres">
      <dgm:prSet presAssocID="{AA994ECB-DD8E-40C6-AF0F-F0D58B8ABA30}" presName="conn" presStyleLbl="parChTrans1D2" presStyleIdx="0" presStyleCnt="1"/>
      <dgm:spPr/>
      <dgm:t>
        <a:bodyPr/>
        <a:lstStyle/>
        <a:p>
          <a:endParaRPr lang="tr-TR"/>
        </a:p>
      </dgm:t>
    </dgm:pt>
    <dgm:pt modelId="{76E824F0-3643-4DEE-8642-8D229F20702A}" type="pres">
      <dgm:prSet presAssocID="{AA994ECB-DD8E-40C6-AF0F-F0D58B8ABA30}" presName="extraNode" presStyleLbl="node1" presStyleIdx="0" presStyleCnt="5"/>
      <dgm:spPr/>
    </dgm:pt>
    <dgm:pt modelId="{46B78FB7-0209-4895-83D0-80F8DB636D66}" type="pres">
      <dgm:prSet presAssocID="{AA994ECB-DD8E-40C6-AF0F-F0D58B8ABA30}" presName="dstNode" presStyleLbl="node1" presStyleIdx="0" presStyleCnt="5"/>
      <dgm:spPr/>
    </dgm:pt>
    <dgm:pt modelId="{BA1DB8DE-D1CC-442C-AFC1-316E8FCA9256}" type="pres">
      <dgm:prSet presAssocID="{45E01D5A-422F-4086-8EAD-53B7F9F93BF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EDEAC3-7D42-4BF9-8888-962F6AFEEBE7}" type="pres">
      <dgm:prSet presAssocID="{45E01D5A-422F-4086-8EAD-53B7F9F93BF7}" presName="accent_1" presStyleCnt="0"/>
      <dgm:spPr/>
    </dgm:pt>
    <dgm:pt modelId="{D30D19A7-10F3-4FE7-BE14-784250ACC610}" type="pres">
      <dgm:prSet presAssocID="{45E01D5A-422F-4086-8EAD-53B7F9F93BF7}" presName="accentRepeatNode" presStyleLbl="solidFgAcc1" presStyleIdx="0" presStyleCnt="5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6558539-BFC6-417B-9C92-A2136D8B7BB2}" type="pres">
      <dgm:prSet presAssocID="{86FC4CDB-00AB-4DB3-9BF8-94B0C616FB6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232BFB-E6FE-4864-8847-28664352BB91}" type="pres">
      <dgm:prSet presAssocID="{86FC4CDB-00AB-4DB3-9BF8-94B0C616FB6E}" presName="accent_2" presStyleCnt="0"/>
      <dgm:spPr/>
    </dgm:pt>
    <dgm:pt modelId="{775D8777-A9EC-4802-BB33-63FB835B2BCD}" type="pres">
      <dgm:prSet presAssocID="{86FC4CDB-00AB-4DB3-9BF8-94B0C616FB6E}" presName="accentRepeatNode" presStyleLbl="solidFgAcc1" presStyleIdx="1" presStyleCnt="5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0EAFB0A-C11B-4057-BA4D-26286A587B4F}" type="pres">
      <dgm:prSet presAssocID="{DEECDD2D-536F-45C5-B8D9-A494B9E9BB1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4D482E-4581-4B5C-9C0B-37F38B8AA092}" type="pres">
      <dgm:prSet presAssocID="{DEECDD2D-536F-45C5-B8D9-A494B9E9BB18}" presName="accent_3" presStyleCnt="0"/>
      <dgm:spPr/>
    </dgm:pt>
    <dgm:pt modelId="{B990168B-8F97-488D-AFCA-675C7CA8F9AB}" type="pres">
      <dgm:prSet presAssocID="{DEECDD2D-536F-45C5-B8D9-A494B9E9BB18}" presName="accentRepeatNode" presStyleLbl="solidFgAcc1" presStyleIdx="2" presStyleCnt="5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1C99373-75D5-41E0-878C-58D2E7F3CE48}" type="pres">
      <dgm:prSet presAssocID="{1993EC30-6C3B-4748-8070-87A4BE4CF8E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F809F5-367E-45E1-B4C4-6EF216AD7D6E}" type="pres">
      <dgm:prSet presAssocID="{1993EC30-6C3B-4748-8070-87A4BE4CF8E2}" presName="accent_4" presStyleCnt="0"/>
      <dgm:spPr/>
    </dgm:pt>
    <dgm:pt modelId="{543AF545-DA9A-4029-A167-96BD9E9A49D6}" type="pres">
      <dgm:prSet presAssocID="{1993EC30-6C3B-4748-8070-87A4BE4CF8E2}" presName="accentRepeatNode" presStyleLbl="solidFgAcc1" presStyleIdx="3" presStyleCnt="5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1DEFBB4-7D92-4F3E-B446-6A3EA21A43DE}" type="pres">
      <dgm:prSet presAssocID="{BF3B15F7-464E-4141-8DC8-744808051E7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55CE3D-8E8D-4375-9182-4BD0644A3736}" type="pres">
      <dgm:prSet presAssocID="{BF3B15F7-464E-4141-8DC8-744808051E72}" presName="accent_5" presStyleCnt="0"/>
      <dgm:spPr/>
    </dgm:pt>
    <dgm:pt modelId="{CB73C46E-C912-4891-A05F-CD8EFD56F6D5}" type="pres">
      <dgm:prSet presAssocID="{BF3B15F7-464E-4141-8DC8-744808051E72}" presName="accentRepeatNode" presStyleLbl="solidFgAcc1" presStyleIdx="4" presStyleCnt="5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0704E5A5-F8EE-4EAF-AC58-526DE0848DF4}" type="presOf" srcId="{94DB3846-5F23-4B8C-90D6-7467F46CE4CB}" destId="{FBBA8EAE-A364-46D1-875E-063381EA31C7}" srcOrd="0" destOrd="0" presId="urn:microsoft.com/office/officeart/2008/layout/VerticalCurvedList"/>
    <dgm:cxn modelId="{65ADD7E9-73F9-46D7-8810-46757747BAA5}" type="presOf" srcId="{86FC4CDB-00AB-4DB3-9BF8-94B0C616FB6E}" destId="{D6558539-BFC6-417B-9C92-A2136D8B7BB2}" srcOrd="0" destOrd="0" presId="urn:microsoft.com/office/officeart/2008/layout/VerticalCurvedList"/>
    <dgm:cxn modelId="{46FE9E52-A40F-47CF-B01E-EEA6FE71043E}" type="presOf" srcId="{DEECDD2D-536F-45C5-B8D9-A494B9E9BB18}" destId="{A0EAFB0A-C11B-4057-BA4D-26286A587B4F}" srcOrd="0" destOrd="0" presId="urn:microsoft.com/office/officeart/2008/layout/VerticalCurvedList"/>
    <dgm:cxn modelId="{FB2D54A1-8C58-471F-8676-10CBBDE63448}" type="presOf" srcId="{1993EC30-6C3B-4748-8070-87A4BE4CF8E2}" destId="{31C99373-75D5-41E0-878C-58D2E7F3CE48}" srcOrd="0" destOrd="0" presId="urn:microsoft.com/office/officeart/2008/layout/VerticalCurvedList"/>
    <dgm:cxn modelId="{891A472F-AD39-4F1F-A5F8-20419A2E60B1}" srcId="{AA994ECB-DD8E-40C6-AF0F-F0D58B8ABA30}" destId="{86FC4CDB-00AB-4DB3-9BF8-94B0C616FB6E}" srcOrd="1" destOrd="0" parTransId="{6D3BDA97-B1BF-4825-8955-191BD3243C1D}" sibTransId="{C85E0D73-8BA2-482B-BB5B-BCD915964E53}"/>
    <dgm:cxn modelId="{9412A299-CC5C-40F2-83FA-A101C4393EB1}" type="presOf" srcId="{AA994ECB-DD8E-40C6-AF0F-F0D58B8ABA30}" destId="{02E83562-2A60-45B9-93A5-1194990BCF6A}" srcOrd="0" destOrd="0" presId="urn:microsoft.com/office/officeart/2008/layout/VerticalCurvedList"/>
    <dgm:cxn modelId="{70CEDA6F-4303-4FCC-9865-BB105C2739A8}" type="presOf" srcId="{BF3B15F7-464E-4141-8DC8-744808051E72}" destId="{F1DEFBB4-7D92-4F3E-B446-6A3EA21A43DE}" srcOrd="0" destOrd="0" presId="urn:microsoft.com/office/officeart/2008/layout/VerticalCurvedList"/>
    <dgm:cxn modelId="{9B4BC083-4405-4195-911A-8391D562163E}" srcId="{AA994ECB-DD8E-40C6-AF0F-F0D58B8ABA30}" destId="{DEECDD2D-536F-45C5-B8D9-A494B9E9BB18}" srcOrd="2" destOrd="0" parTransId="{86B81218-C1C9-4301-91EA-1D29233A6FCF}" sibTransId="{80F2EB2A-6830-4193-87B6-E8AA2E7EB00E}"/>
    <dgm:cxn modelId="{F0B3BB62-4F8A-4CDE-838C-7CC69C99185E}" srcId="{AA994ECB-DD8E-40C6-AF0F-F0D58B8ABA30}" destId="{1993EC30-6C3B-4748-8070-87A4BE4CF8E2}" srcOrd="3" destOrd="0" parTransId="{CAC0E34C-0E82-4847-AAE2-91CAB7A4B040}" sibTransId="{EFA138A0-3BCA-43B8-9A03-814664E208F7}"/>
    <dgm:cxn modelId="{F3053A3D-F177-47F8-9FEB-7975F8004903}" srcId="{AA994ECB-DD8E-40C6-AF0F-F0D58B8ABA30}" destId="{45E01D5A-422F-4086-8EAD-53B7F9F93BF7}" srcOrd="0" destOrd="0" parTransId="{CE155D62-7096-433A-BF64-8047A6865BD7}" sibTransId="{94DB3846-5F23-4B8C-90D6-7467F46CE4CB}"/>
    <dgm:cxn modelId="{D460E388-0C03-4445-8C1C-E43035409901}" type="presOf" srcId="{45E01D5A-422F-4086-8EAD-53B7F9F93BF7}" destId="{BA1DB8DE-D1CC-442C-AFC1-316E8FCA9256}" srcOrd="0" destOrd="0" presId="urn:microsoft.com/office/officeart/2008/layout/VerticalCurvedList"/>
    <dgm:cxn modelId="{8F05FE14-231C-4294-A9F9-36DED2D46D62}" srcId="{AA994ECB-DD8E-40C6-AF0F-F0D58B8ABA30}" destId="{BF3B15F7-464E-4141-8DC8-744808051E72}" srcOrd="4" destOrd="0" parTransId="{38A05EDE-CD99-4606-92AE-9F7B95B4E897}" sibTransId="{03EEAA42-4F4D-4018-B768-3A42D1374753}"/>
    <dgm:cxn modelId="{3E8887D7-03DE-46FC-847C-E4B53CABAC51}" type="presParOf" srcId="{02E83562-2A60-45B9-93A5-1194990BCF6A}" destId="{2623E777-E47E-432E-B374-4C5861F694B4}" srcOrd="0" destOrd="0" presId="urn:microsoft.com/office/officeart/2008/layout/VerticalCurvedList"/>
    <dgm:cxn modelId="{8FB9AF3F-2B7D-4D89-9011-E630AAEE68F1}" type="presParOf" srcId="{2623E777-E47E-432E-B374-4C5861F694B4}" destId="{0ADE70A0-3D5A-41E4-AADF-CC3D9951A3A7}" srcOrd="0" destOrd="0" presId="urn:microsoft.com/office/officeart/2008/layout/VerticalCurvedList"/>
    <dgm:cxn modelId="{76186030-76FD-4638-8152-84EA9EAFFFA8}" type="presParOf" srcId="{0ADE70A0-3D5A-41E4-AADF-CC3D9951A3A7}" destId="{280A9A57-CC8C-461E-BD24-C9018BCBD558}" srcOrd="0" destOrd="0" presId="urn:microsoft.com/office/officeart/2008/layout/VerticalCurvedList"/>
    <dgm:cxn modelId="{3E33E197-BB0A-46FB-A170-0179D2ECCD3F}" type="presParOf" srcId="{0ADE70A0-3D5A-41E4-AADF-CC3D9951A3A7}" destId="{FBBA8EAE-A364-46D1-875E-063381EA31C7}" srcOrd="1" destOrd="0" presId="urn:microsoft.com/office/officeart/2008/layout/VerticalCurvedList"/>
    <dgm:cxn modelId="{2734F6F9-C66D-459F-918C-7722858791BB}" type="presParOf" srcId="{0ADE70A0-3D5A-41E4-AADF-CC3D9951A3A7}" destId="{76E824F0-3643-4DEE-8642-8D229F20702A}" srcOrd="2" destOrd="0" presId="urn:microsoft.com/office/officeart/2008/layout/VerticalCurvedList"/>
    <dgm:cxn modelId="{5A82A034-8F12-4F04-BA6C-F7470E6E3878}" type="presParOf" srcId="{0ADE70A0-3D5A-41E4-AADF-CC3D9951A3A7}" destId="{46B78FB7-0209-4895-83D0-80F8DB636D66}" srcOrd="3" destOrd="0" presId="urn:microsoft.com/office/officeart/2008/layout/VerticalCurvedList"/>
    <dgm:cxn modelId="{0ED21BE2-91FE-403F-9964-C1F773D0CA1C}" type="presParOf" srcId="{2623E777-E47E-432E-B374-4C5861F694B4}" destId="{BA1DB8DE-D1CC-442C-AFC1-316E8FCA9256}" srcOrd="1" destOrd="0" presId="urn:microsoft.com/office/officeart/2008/layout/VerticalCurvedList"/>
    <dgm:cxn modelId="{598736A1-418F-4482-AF28-F58185773EFA}" type="presParOf" srcId="{2623E777-E47E-432E-B374-4C5861F694B4}" destId="{6CEDEAC3-7D42-4BF9-8888-962F6AFEEBE7}" srcOrd="2" destOrd="0" presId="urn:microsoft.com/office/officeart/2008/layout/VerticalCurvedList"/>
    <dgm:cxn modelId="{5BC02039-8BF0-4683-8F8F-64D2305CDF90}" type="presParOf" srcId="{6CEDEAC3-7D42-4BF9-8888-962F6AFEEBE7}" destId="{D30D19A7-10F3-4FE7-BE14-784250ACC610}" srcOrd="0" destOrd="0" presId="urn:microsoft.com/office/officeart/2008/layout/VerticalCurvedList"/>
    <dgm:cxn modelId="{9364CB6E-1A8F-4944-9754-8233FC73C56B}" type="presParOf" srcId="{2623E777-E47E-432E-B374-4C5861F694B4}" destId="{D6558539-BFC6-417B-9C92-A2136D8B7BB2}" srcOrd="3" destOrd="0" presId="urn:microsoft.com/office/officeart/2008/layout/VerticalCurvedList"/>
    <dgm:cxn modelId="{938A2184-F28C-4942-A4B2-5C033433906C}" type="presParOf" srcId="{2623E777-E47E-432E-B374-4C5861F694B4}" destId="{A3232BFB-E6FE-4864-8847-28664352BB91}" srcOrd="4" destOrd="0" presId="urn:microsoft.com/office/officeart/2008/layout/VerticalCurvedList"/>
    <dgm:cxn modelId="{08625C7F-BD9C-4277-93CE-744488987595}" type="presParOf" srcId="{A3232BFB-E6FE-4864-8847-28664352BB91}" destId="{775D8777-A9EC-4802-BB33-63FB835B2BCD}" srcOrd="0" destOrd="0" presId="urn:microsoft.com/office/officeart/2008/layout/VerticalCurvedList"/>
    <dgm:cxn modelId="{61FC4943-C3CC-47BA-9FDF-51175961FA61}" type="presParOf" srcId="{2623E777-E47E-432E-B374-4C5861F694B4}" destId="{A0EAFB0A-C11B-4057-BA4D-26286A587B4F}" srcOrd="5" destOrd="0" presId="urn:microsoft.com/office/officeart/2008/layout/VerticalCurvedList"/>
    <dgm:cxn modelId="{BC61A4E8-B9D9-4965-AB84-84252229F155}" type="presParOf" srcId="{2623E777-E47E-432E-B374-4C5861F694B4}" destId="{6E4D482E-4581-4B5C-9C0B-37F38B8AA092}" srcOrd="6" destOrd="0" presId="urn:microsoft.com/office/officeart/2008/layout/VerticalCurvedList"/>
    <dgm:cxn modelId="{622D9421-F871-4AEC-875C-367F12154909}" type="presParOf" srcId="{6E4D482E-4581-4B5C-9C0B-37F38B8AA092}" destId="{B990168B-8F97-488D-AFCA-675C7CA8F9AB}" srcOrd="0" destOrd="0" presId="urn:microsoft.com/office/officeart/2008/layout/VerticalCurvedList"/>
    <dgm:cxn modelId="{2E2F2DF8-FBE6-4B81-9BC1-ACC6B451CBC6}" type="presParOf" srcId="{2623E777-E47E-432E-B374-4C5861F694B4}" destId="{31C99373-75D5-41E0-878C-58D2E7F3CE48}" srcOrd="7" destOrd="0" presId="urn:microsoft.com/office/officeart/2008/layout/VerticalCurvedList"/>
    <dgm:cxn modelId="{4B080C1E-1E29-41F3-A9EB-9A557C03727B}" type="presParOf" srcId="{2623E777-E47E-432E-B374-4C5861F694B4}" destId="{39F809F5-367E-45E1-B4C4-6EF216AD7D6E}" srcOrd="8" destOrd="0" presId="urn:microsoft.com/office/officeart/2008/layout/VerticalCurvedList"/>
    <dgm:cxn modelId="{703B41D7-744F-4A64-BF83-7B6B520B83EE}" type="presParOf" srcId="{39F809F5-367E-45E1-B4C4-6EF216AD7D6E}" destId="{543AF545-DA9A-4029-A167-96BD9E9A49D6}" srcOrd="0" destOrd="0" presId="urn:microsoft.com/office/officeart/2008/layout/VerticalCurvedList"/>
    <dgm:cxn modelId="{9474E45A-23ED-4791-B0A5-32A9EA741104}" type="presParOf" srcId="{2623E777-E47E-432E-B374-4C5861F694B4}" destId="{F1DEFBB4-7D92-4F3E-B446-6A3EA21A43DE}" srcOrd="9" destOrd="0" presId="urn:microsoft.com/office/officeart/2008/layout/VerticalCurvedList"/>
    <dgm:cxn modelId="{EBC44767-C57E-4A48-B8A2-18ACE2D1452E}" type="presParOf" srcId="{2623E777-E47E-432E-B374-4C5861F694B4}" destId="{C755CE3D-8E8D-4375-9182-4BD0644A3736}" srcOrd="10" destOrd="0" presId="urn:microsoft.com/office/officeart/2008/layout/VerticalCurvedList"/>
    <dgm:cxn modelId="{AB6B8F93-9E80-445E-9502-A89CF2870C2D}" type="presParOf" srcId="{C755CE3D-8E8D-4375-9182-4BD0644A3736}" destId="{CB73C46E-C912-4891-A05F-CD8EFD56F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A8EAE-A364-46D1-875E-063381EA31C7}">
      <dsp:nvSpPr>
        <dsp:cNvPr id="0" name=""/>
        <dsp:cNvSpPr/>
      </dsp:nvSpPr>
      <dsp:spPr>
        <a:xfrm>
          <a:off x="-6025072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DB8DE-D1CC-442C-AFC1-316E8FCA9256}">
      <dsp:nvSpPr>
        <dsp:cNvPr id="0" name=""/>
        <dsp:cNvSpPr/>
      </dsp:nvSpPr>
      <dsp:spPr>
        <a:xfrm>
          <a:off x="501394" y="332930"/>
          <a:ext cx="8208422" cy="666287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smtClean="0"/>
            <a:t>Yaşlı Yetişkinlerde Bilişsel İşlevler</a:t>
          </a:r>
          <a:endParaRPr lang="tr-TR" sz="4000" b="1" kern="1200"/>
        </a:p>
      </dsp:txBody>
      <dsp:txXfrm>
        <a:off x="501394" y="332930"/>
        <a:ext cx="8208422" cy="666287"/>
      </dsp:txXfrm>
    </dsp:sp>
    <dsp:sp modelId="{D30D19A7-10F3-4FE7-BE14-784250ACC610}">
      <dsp:nvSpPr>
        <dsp:cNvPr id="0" name=""/>
        <dsp:cNvSpPr/>
      </dsp:nvSpPr>
      <dsp:spPr>
        <a:xfrm>
          <a:off x="84964" y="249644"/>
          <a:ext cx="832858" cy="83285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58539-BFC6-417B-9C92-A2136D8B7BB2}">
      <dsp:nvSpPr>
        <dsp:cNvPr id="0" name=""/>
        <dsp:cNvSpPr/>
      </dsp:nvSpPr>
      <dsp:spPr>
        <a:xfrm>
          <a:off x="978836" y="1332041"/>
          <a:ext cx="7730980" cy="666287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smtClean="0"/>
            <a:t>Dil Gelişimi</a:t>
          </a:r>
          <a:endParaRPr lang="tr-TR" sz="4000" b="1" kern="1200"/>
        </a:p>
      </dsp:txBody>
      <dsp:txXfrm>
        <a:off x="978836" y="1332041"/>
        <a:ext cx="7730980" cy="666287"/>
      </dsp:txXfrm>
    </dsp:sp>
    <dsp:sp modelId="{775D8777-A9EC-4802-BB33-63FB835B2BCD}">
      <dsp:nvSpPr>
        <dsp:cNvPr id="0" name=""/>
        <dsp:cNvSpPr/>
      </dsp:nvSpPr>
      <dsp:spPr>
        <a:xfrm>
          <a:off x="562406" y="1248755"/>
          <a:ext cx="832858" cy="83285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AFB0A-C11B-4057-BA4D-26286A587B4F}">
      <dsp:nvSpPr>
        <dsp:cNvPr id="0" name=""/>
        <dsp:cNvSpPr/>
      </dsp:nvSpPr>
      <dsp:spPr>
        <a:xfrm>
          <a:off x="1125372" y="2331152"/>
          <a:ext cx="7584444" cy="666287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smtClean="0"/>
            <a:t>İş ve Emeklilik</a:t>
          </a:r>
          <a:endParaRPr lang="tr-TR" sz="4000" b="1" kern="1200"/>
        </a:p>
      </dsp:txBody>
      <dsp:txXfrm>
        <a:off x="1125372" y="2331152"/>
        <a:ext cx="7584444" cy="666287"/>
      </dsp:txXfrm>
    </dsp:sp>
    <dsp:sp modelId="{B990168B-8F97-488D-AFCA-675C7CA8F9AB}">
      <dsp:nvSpPr>
        <dsp:cNvPr id="0" name=""/>
        <dsp:cNvSpPr/>
      </dsp:nvSpPr>
      <dsp:spPr>
        <a:xfrm>
          <a:off x="708942" y="2247866"/>
          <a:ext cx="832858" cy="83285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99373-75D5-41E0-878C-58D2E7F3CE48}">
      <dsp:nvSpPr>
        <dsp:cNvPr id="0" name=""/>
        <dsp:cNvSpPr/>
      </dsp:nvSpPr>
      <dsp:spPr>
        <a:xfrm>
          <a:off x="978836" y="3330263"/>
          <a:ext cx="7730980" cy="666287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smtClean="0"/>
            <a:t>Zihinsel Sağlık</a:t>
          </a:r>
          <a:endParaRPr lang="tr-TR" sz="4000" b="1" kern="1200"/>
        </a:p>
      </dsp:txBody>
      <dsp:txXfrm>
        <a:off x="978836" y="3330263"/>
        <a:ext cx="7730980" cy="666287"/>
      </dsp:txXfrm>
    </dsp:sp>
    <dsp:sp modelId="{543AF545-DA9A-4029-A167-96BD9E9A49D6}">
      <dsp:nvSpPr>
        <dsp:cNvPr id="0" name=""/>
        <dsp:cNvSpPr/>
      </dsp:nvSpPr>
      <dsp:spPr>
        <a:xfrm>
          <a:off x="562406" y="3246977"/>
          <a:ext cx="832858" cy="83285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EFBB4-7D92-4F3E-B446-6A3EA21A43DE}">
      <dsp:nvSpPr>
        <dsp:cNvPr id="0" name=""/>
        <dsp:cNvSpPr/>
      </dsp:nvSpPr>
      <dsp:spPr>
        <a:xfrm>
          <a:off x="501394" y="4329374"/>
          <a:ext cx="8208422" cy="666287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smtClean="0"/>
            <a:t>Din</a:t>
          </a:r>
          <a:endParaRPr lang="tr-TR" sz="4000" b="1" kern="1200"/>
        </a:p>
      </dsp:txBody>
      <dsp:txXfrm>
        <a:off x="501394" y="4329374"/>
        <a:ext cx="8208422" cy="666287"/>
      </dsp:txXfrm>
    </dsp:sp>
    <dsp:sp modelId="{CB73C46E-C912-4891-A05F-CD8EFD56F6D5}">
      <dsp:nvSpPr>
        <dsp:cNvPr id="0" name=""/>
        <dsp:cNvSpPr/>
      </dsp:nvSpPr>
      <dsp:spPr>
        <a:xfrm>
          <a:off x="84964" y="4246088"/>
          <a:ext cx="832858" cy="83285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8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9276" y="2368912"/>
            <a:ext cx="89072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İşleme Hızı: </a:t>
            </a:r>
            <a:r>
              <a:rPr lang="tr-TR" sz="3500"/>
              <a:t>Genel olarak, ileri yetişkinlik döneminde bilgi işleme hızında bir düşüş</a:t>
            </a:r>
          </a:p>
          <a:p>
            <a:r>
              <a:rPr lang="tr-TR" sz="3500"/>
              <a:t>olduğu görüşü kabul </a:t>
            </a:r>
            <a:r>
              <a:rPr lang="tr-TR" sz="3500" smtClean="0"/>
              <a:t>görmektedir.</a:t>
            </a:r>
            <a:endParaRPr lang="tr-TR" sz="3500"/>
          </a:p>
        </p:txBody>
      </p:sp>
    </p:spTree>
    <p:extLst>
      <p:ext uri="{BB962C8B-B14F-4D97-AF65-F5344CB8AC3E}">
        <p14:creationId xmlns:p14="http://schemas.microsoft.com/office/powerpoint/2010/main" val="29659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5968" y="2132856"/>
            <a:ext cx="89005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400" b="1" smtClean="0"/>
              <a:t>**Dikkat</a:t>
            </a:r>
            <a:r>
              <a:rPr lang="tr-TR" sz="3400" b="1"/>
              <a:t>: </a:t>
            </a:r>
            <a:r>
              <a:rPr lang="tr-TR" sz="3400"/>
              <a:t>Dikkatle ilgili değişimler bilişsel yaşlanmanın önemli </a:t>
            </a:r>
            <a:r>
              <a:rPr lang="tr-TR" sz="3400" smtClean="0"/>
              <a:t>yönleridir. Yaşlı yetişkinlerde </a:t>
            </a:r>
            <a:r>
              <a:rPr lang="tr-TR" sz="3400"/>
              <a:t>dikkatin </a:t>
            </a:r>
            <a:r>
              <a:rPr lang="tr-TR" sz="3400" b="1"/>
              <a:t>üç boyutu </a:t>
            </a:r>
            <a:r>
              <a:rPr lang="tr-TR" sz="3400"/>
              <a:t>incelenmektedir; </a:t>
            </a:r>
            <a:r>
              <a:rPr lang="tr-TR" sz="3400" b="1" smtClean="0"/>
              <a:t>S</a:t>
            </a:r>
            <a:r>
              <a:rPr lang="tr-TR" sz="3400" smtClean="0"/>
              <a:t>eçici </a:t>
            </a:r>
            <a:r>
              <a:rPr lang="tr-TR" sz="3400"/>
              <a:t>dikkat,</a:t>
            </a:r>
          </a:p>
          <a:p>
            <a:r>
              <a:rPr lang="tr-TR" sz="3400" b="1" smtClean="0"/>
              <a:t>B</a:t>
            </a:r>
            <a:r>
              <a:rPr lang="tr-TR" sz="3400" smtClean="0"/>
              <a:t>ölünmüş </a:t>
            </a:r>
            <a:r>
              <a:rPr lang="tr-TR" sz="3400"/>
              <a:t>dikkat, </a:t>
            </a:r>
            <a:r>
              <a:rPr lang="tr-TR" sz="3400" b="1" smtClean="0"/>
              <a:t>S</a:t>
            </a:r>
            <a:r>
              <a:rPr lang="tr-TR" sz="3400" smtClean="0"/>
              <a:t>ürekli </a:t>
            </a:r>
            <a:r>
              <a:rPr lang="tr-TR" sz="3400"/>
              <a:t>dikkat:</a:t>
            </a:r>
          </a:p>
        </p:txBody>
      </p:sp>
    </p:spTree>
    <p:extLst>
      <p:ext uri="{BB962C8B-B14F-4D97-AF65-F5344CB8AC3E}">
        <p14:creationId xmlns:p14="http://schemas.microsoft.com/office/powerpoint/2010/main" val="21254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9" y="1771229"/>
            <a:ext cx="8840982" cy="331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1" y="1484785"/>
            <a:ext cx="878377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87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9276" y="1587564"/>
            <a:ext cx="89072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/>
              <a:t>Bellek </a:t>
            </a:r>
            <a:r>
              <a:rPr lang="tr-TR" sz="3000"/>
              <a:t>yaşlandıkça değişir ancak belleğin bütün boyutları yaşla </a:t>
            </a:r>
            <a:r>
              <a:rPr lang="tr-TR" sz="3000" smtClean="0"/>
              <a:t>birlikte aynı </a:t>
            </a:r>
            <a:r>
              <a:rPr lang="tr-TR" sz="3000"/>
              <a:t>şekilde değişmez (Barbara, Attali &amp; La Corte, 2010). Bellek </a:t>
            </a:r>
            <a:r>
              <a:rPr lang="tr-TR" sz="3000" smtClean="0"/>
              <a:t>ve yaşlanmanın </a:t>
            </a:r>
            <a:r>
              <a:rPr lang="tr-TR" sz="3000"/>
              <a:t>çalışılan temel boyutları episodik bellek, anlamsal </a:t>
            </a:r>
            <a:r>
              <a:rPr lang="tr-TR" sz="3000" smtClean="0"/>
              <a:t>bellek, bilişsel </a:t>
            </a:r>
            <a:r>
              <a:rPr lang="tr-TR" sz="3000"/>
              <a:t>kaynaklar (çalışma belleği ve algısal hız gibi), belleğe dair </a:t>
            </a:r>
            <a:r>
              <a:rPr lang="tr-TR" sz="3000" smtClean="0"/>
              <a:t>inançlar, kaynak </a:t>
            </a:r>
            <a:r>
              <a:rPr lang="tr-TR" sz="3000"/>
              <a:t>bellek, ileriye dönük bellek ve sağlık, eğitim, </a:t>
            </a:r>
            <a:r>
              <a:rPr lang="tr-TR" sz="3000" smtClean="0"/>
              <a:t>sosyo-ekonomik faktörler </a:t>
            </a:r>
            <a:r>
              <a:rPr lang="tr-TR" sz="3000"/>
              <a:t>gibi bilişsel olmayan faktörlerdir.</a:t>
            </a:r>
          </a:p>
        </p:txBody>
      </p:sp>
    </p:spTree>
    <p:extLst>
      <p:ext uri="{BB962C8B-B14F-4D97-AF65-F5344CB8AC3E}">
        <p14:creationId xmlns:p14="http://schemas.microsoft.com/office/powerpoint/2010/main" val="74802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55576" y="1519206"/>
            <a:ext cx="431079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500" i="1"/>
              <a:t>Episodik Bellek</a:t>
            </a:r>
            <a:r>
              <a:rPr lang="tr-TR" sz="4500" i="1" smtClean="0"/>
              <a:t>: ? </a:t>
            </a:r>
            <a:endParaRPr lang="tr-TR" sz="4500"/>
          </a:p>
        </p:txBody>
      </p:sp>
      <p:sp>
        <p:nvSpPr>
          <p:cNvPr id="5" name="Dikdörtgen 4"/>
          <p:cNvSpPr/>
          <p:nvPr/>
        </p:nvSpPr>
        <p:spPr>
          <a:xfrm>
            <a:off x="755576" y="2743342"/>
            <a:ext cx="456086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500" i="1"/>
              <a:t>Anlamsal Bellek</a:t>
            </a:r>
            <a:r>
              <a:rPr lang="tr-TR" sz="4500" i="1" smtClean="0"/>
              <a:t>: ? </a:t>
            </a:r>
            <a:endParaRPr lang="tr-TR" sz="4500"/>
          </a:p>
        </p:txBody>
      </p:sp>
      <p:sp>
        <p:nvSpPr>
          <p:cNvPr id="6" name="Dikdörtgen 5"/>
          <p:cNvSpPr/>
          <p:nvPr/>
        </p:nvSpPr>
        <p:spPr>
          <a:xfrm>
            <a:off x="755576" y="3940314"/>
            <a:ext cx="535114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500" i="1"/>
              <a:t>Açık ve Örtük Bellek</a:t>
            </a:r>
            <a:r>
              <a:rPr lang="tr-TR" sz="4500" i="1" smtClean="0"/>
              <a:t>: ?</a:t>
            </a:r>
            <a:endParaRPr lang="tr-TR" sz="4500"/>
          </a:p>
        </p:txBody>
      </p:sp>
    </p:spTree>
    <p:extLst>
      <p:ext uri="{BB962C8B-B14F-4D97-AF65-F5344CB8AC3E}">
        <p14:creationId xmlns:p14="http://schemas.microsoft.com/office/powerpoint/2010/main" val="30092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0162" y="620688"/>
            <a:ext cx="889633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Açık bellek: </a:t>
            </a:r>
            <a:r>
              <a:rPr lang="tr-TR" sz="3500"/>
              <a:t>Açık bellek kişilerin, bilinçli olarak </a:t>
            </a:r>
            <a:r>
              <a:rPr lang="tr-TR" sz="3500" smtClean="0"/>
              <a:t>bildikleri ve </a:t>
            </a:r>
            <a:r>
              <a:rPr lang="tr-TR" sz="3500"/>
              <a:t>beyan etikleri olaylara ve deneyimlere dair </a:t>
            </a:r>
            <a:r>
              <a:rPr lang="tr-TR" sz="3500" smtClean="0"/>
              <a:t>belleği içermektedir.</a:t>
            </a:r>
            <a:endParaRPr lang="tr-TR" sz="3500"/>
          </a:p>
        </p:txBody>
      </p:sp>
      <p:sp>
        <p:nvSpPr>
          <p:cNvPr id="5" name="Dikdörtgen 4"/>
          <p:cNvSpPr/>
          <p:nvPr/>
        </p:nvSpPr>
        <p:spPr>
          <a:xfrm>
            <a:off x="140162" y="2904912"/>
            <a:ext cx="88963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İleriye dönük bellek: </a:t>
            </a:r>
            <a:r>
              <a:rPr lang="tr-TR" sz="3500"/>
              <a:t>Gelecekte yapılacakları hatırlamaktır.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0162" y="4653136"/>
            <a:ext cx="88963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i="1"/>
              <a:t>Kaynak Bellek: </a:t>
            </a:r>
            <a:r>
              <a:rPr lang="tr-TR" sz="3500" b="1"/>
              <a:t>Kaynak bellek, </a:t>
            </a:r>
            <a:r>
              <a:rPr lang="tr-TR" sz="3500"/>
              <a:t>bir şeyi nerede öğrendiğimizi hatırlama yeteneğidir.</a:t>
            </a:r>
          </a:p>
        </p:txBody>
      </p:sp>
    </p:spTree>
    <p:extLst>
      <p:ext uri="{BB962C8B-B14F-4D97-AF65-F5344CB8AC3E}">
        <p14:creationId xmlns:p14="http://schemas.microsoft.com/office/powerpoint/2010/main" val="423966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7" y="1196753"/>
            <a:ext cx="886412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26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" y="0"/>
            <a:ext cx="4425482" cy="442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995936" y="3645024"/>
            <a:ext cx="500404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Bu yaşlı </a:t>
            </a:r>
            <a:r>
              <a:rPr lang="tr-TR" sz="3500" smtClean="0"/>
              <a:t>kadın, arabasının </a:t>
            </a:r>
            <a:r>
              <a:rPr lang="tr-TR" sz="3500"/>
              <a:t>anahtarlarının nerede </a:t>
            </a:r>
            <a:r>
              <a:rPr lang="tr-TR" sz="3500" smtClean="0"/>
              <a:t>olduğunu unutmuş</a:t>
            </a:r>
            <a:r>
              <a:rPr lang="tr-TR" sz="3500"/>
              <a:t>. </a:t>
            </a:r>
            <a:r>
              <a:rPr lang="tr-TR" sz="3500" i="1"/>
              <a:t>Bu durum hangi bellek türünü içerir?</a:t>
            </a:r>
            <a:endParaRPr lang="tr-TR" sz="3500"/>
          </a:p>
        </p:txBody>
      </p:sp>
    </p:spTree>
    <p:extLst>
      <p:ext uri="{BB962C8B-B14F-4D97-AF65-F5344CB8AC3E}">
        <p14:creationId xmlns:p14="http://schemas.microsoft.com/office/powerpoint/2010/main" val="18443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68768" y="1974319"/>
            <a:ext cx="81871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Bilgelik: </a:t>
            </a:r>
            <a:r>
              <a:rPr lang="tr-TR" sz="3500"/>
              <a:t>Bilgelik, önemli konularda doğru </a:t>
            </a:r>
            <a:r>
              <a:rPr lang="tr-TR" sz="3500" smtClean="0"/>
              <a:t>yargılamalar yapmamızı </a:t>
            </a:r>
            <a:r>
              <a:rPr lang="tr-TR" sz="3500"/>
              <a:t>sağlayan yaşamın uygulamaya </a:t>
            </a:r>
            <a:r>
              <a:rPr lang="tr-TR" sz="3500" smtClean="0"/>
              <a:t>dair boyutlarında</a:t>
            </a:r>
            <a:r>
              <a:rPr lang="tr-TR" sz="3500"/>
              <a:t>, uzmanlık düzeyinde bilgidir.</a:t>
            </a:r>
          </a:p>
        </p:txBody>
      </p:sp>
    </p:spTree>
    <p:extLst>
      <p:ext uri="{BB962C8B-B14F-4D97-AF65-F5344CB8AC3E}">
        <p14:creationId xmlns:p14="http://schemas.microsoft.com/office/powerpoint/2010/main" val="30395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" y="33738"/>
            <a:ext cx="9001000" cy="627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88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003445"/>
            <a:ext cx="410984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Eğitim, İş Ve Sağlık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5968" y="2299806"/>
            <a:ext cx="890052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400"/>
              <a:t>Eğitim, iş ve sağlık yaşlıların bilişsel fonksiyonlarını etkileyen önemli </a:t>
            </a:r>
            <a:r>
              <a:rPr lang="tr-TR" sz="3400" smtClean="0"/>
              <a:t>faktörlerdir. Bunlar</a:t>
            </a:r>
            <a:r>
              <a:rPr lang="tr-TR" sz="3400"/>
              <a:t>, yaşlılarda bilişsel gelişimin çalışılmasında kuşak etkisinin neden önemli </a:t>
            </a:r>
            <a:r>
              <a:rPr lang="tr-TR" sz="3400" smtClean="0"/>
              <a:t>olduğunu anlamada </a:t>
            </a:r>
            <a:r>
              <a:rPr lang="tr-TR" sz="3400"/>
              <a:t>da önemli olan faktörlerden üçüdür.</a:t>
            </a:r>
          </a:p>
        </p:txBody>
      </p:sp>
    </p:spTree>
    <p:extLst>
      <p:ext uri="{BB962C8B-B14F-4D97-AF65-F5344CB8AC3E}">
        <p14:creationId xmlns:p14="http://schemas.microsoft.com/office/powerpoint/2010/main" val="72728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8" y="1843237"/>
            <a:ext cx="8913658" cy="316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2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2132856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Eğitim:</a:t>
            </a:r>
            <a:r>
              <a:rPr lang="tr-TR" sz="3500" smtClean="0"/>
              <a:t> Yaşlı </a:t>
            </a:r>
            <a:r>
              <a:rPr lang="tr-TR" sz="3500"/>
              <a:t>yetişkinler birçok nedenden dolayı eğitim almak </a:t>
            </a:r>
            <a:r>
              <a:rPr lang="tr-TR" sz="3500" smtClean="0"/>
              <a:t>istemektedirler (Manheimer</a:t>
            </a:r>
            <a:r>
              <a:rPr lang="tr-TR" sz="3500"/>
              <a:t>, 2007). Kendi yaşlanmalarının doğasını daha iyi anlamak istemektedirler.</a:t>
            </a:r>
          </a:p>
        </p:txBody>
      </p:sp>
    </p:spTree>
    <p:extLst>
      <p:ext uri="{BB962C8B-B14F-4D97-AF65-F5344CB8AC3E}">
        <p14:creationId xmlns:p14="http://schemas.microsoft.com/office/powerpoint/2010/main" val="29968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9276" y="1761197"/>
            <a:ext cx="89072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İş: </a:t>
            </a:r>
            <a:r>
              <a:rPr lang="tr-TR" sz="3500"/>
              <a:t>Gelecek nesiller, bilişsel yönelimli işleri daha fazla içeren iş deneyimlerine </a:t>
            </a:r>
            <a:r>
              <a:rPr lang="tr-TR" sz="3500" smtClean="0"/>
              <a:t>sahiptir (Elias </a:t>
            </a:r>
            <a:r>
              <a:rPr lang="tr-TR" sz="3500"/>
              <a:t>&amp; Wagster, 2007). Bizim büyük-büyük babamız ve büyük annemiz, daha </a:t>
            </a:r>
            <a:r>
              <a:rPr lang="tr-TR" sz="3500" smtClean="0"/>
              <a:t>çok bilişsel </a:t>
            </a:r>
            <a:r>
              <a:rPr lang="tr-TR" sz="3500"/>
              <a:t>yönelimli işlerde çalışan babalarımıza göre daha fazla el işlerinde çalışmışlardır.</a:t>
            </a:r>
          </a:p>
        </p:txBody>
      </p:sp>
    </p:spTree>
    <p:extLst>
      <p:ext uri="{BB962C8B-B14F-4D97-AF65-F5344CB8AC3E}">
        <p14:creationId xmlns:p14="http://schemas.microsoft.com/office/powerpoint/2010/main" val="202748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9276" y="1916832"/>
            <a:ext cx="89072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Sağlık: </a:t>
            </a:r>
            <a:r>
              <a:rPr lang="tr-TR" sz="3500"/>
              <a:t>Gelecek nesiller geç yetişkinlik döneminde de daha sağlıklı </a:t>
            </a:r>
            <a:r>
              <a:rPr lang="tr-TR" sz="3500" smtClean="0"/>
              <a:t>olacaklardır. Çünkü </a:t>
            </a:r>
            <a:r>
              <a:rPr lang="tr-TR" sz="3500"/>
              <a:t>yüksek tansiyon gibi çeşitli hastalıklar için daha iyi tedaviler geliştirilmektedir.</a:t>
            </a:r>
          </a:p>
        </p:txBody>
      </p:sp>
    </p:spTree>
    <p:extLst>
      <p:ext uri="{BB962C8B-B14F-4D97-AF65-F5344CB8AC3E}">
        <p14:creationId xmlns:p14="http://schemas.microsoft.com/office/powerpoint/2010/main" val="362221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1268760"/>
            <a:ext cx="654031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Bilişsel Becerilerin Geliştirilmesi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65788" y="2541390"/>
            <a:ext cx="88707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Eğer yaşlılar bilişsel becerilerini kaybediyorlarsa tekrar eğitilebilirler mi? </a:t>
            </a:r>
            <a:r>
              <a:rPr lang="tr-TR" sz="3500" smtClean="0"/>
              <a:t>Birçok çalışma </a:t>
            </a:r>
            <a:r>
              <a:rPr lang="tr-TR" sz="3500"/>
              <a:t>eğitimin bir dereceye kadar yapılabileceğini </a:t>
            </a:r>
            <a:r>
              <a:rPr lang="tr-TR" sz="3500" smtClean="0"/>
              <a:t>göstermektedir.</a:t>
            </a:r>
            <a:endParaRPr lang="tr-TR" sz="3500"/>
          </a:p>
        </p:txBody>
      </p:sp>
    </p:spTree>
    <p:extLst>
      <p:ext uri="{BB962C8B-B14F-4D97-AF65-F5344CB8AC3E}">
        <p14:creationId xmlns:p14="http://schemas.microsoft.com/office/powerpoint/2010/main" val="20233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075670"/>
            <a:ext cx="634994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d) Bilişsel Nörobilim Ve Yaşlanma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40162" y="2443822"/>
            <a:ext cx="889633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smtClean="0"/>
              <a:t>Bu </a:t>
            </a:r>
            <a:r>
              <a:rPr lang="tr-TR" sz="3500"/>
              <a:t>bölümde beynin yaşlanma ve bilişsel</a:t>
            </a:r>
          </a:p>
          <a:p>
            <a:r>
              <a:rPr lang="tr-TR" sz="3500"/>
              <a:t>işlevler üzerindeki rolüne yönelik artan ilgi incelenmiştir. </a:t>
            </a:r>
            <a:r>
              <a:rPr lang="tr-TR" sz="3500" i="1"/>
              <a:t>Bilişsel nörobilim </a:t>
            </a:r>
            <a:r>
              <a:rPr lang="tr-TR" sz="3500" i="1" smtClean="0"/>
              <a:t>alanı, </a:t>
            </a:r>
            <a:r>
              <a:rPr lang="tr-TR" sz="3500" smtClean="0"/>
              <a:t>beyin </a:t>
            </a:r>
            <a:r>
              <a:rPr lang="tr-TR" sz="3500"/>
              <a:t>ve bilişsel işlevler arasındaki ilişkileri çalışan temel bir disiplin olarak </a:t>
            </a:r>
            <a:r>
              <a:rPr lang="tr-TR" sz="3500" smtClean="0"/>
              <a:t>ortaya çıkmıştır.</a:t>
            </a:r>
            <a:endParaRPr lang="tr-TR" sz="3500"/>
          </a:p>
        </p:txBody>
      </p:sp>
    </p:spTree>
    <p:extLst>
      <p:ext uri="{BB962C8B-B14F-4D97-AF65-F5344CB8AC3E}">
        <p14:creationId xmlns:p14="http://schemas.microsoft.com/office/powerpoint/2010/main" val="29135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1" y="1484785"/>
            <a:ext cx="878377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0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831109"/>
            <a:ext cx="7487244" cy="519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87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" y="1052736"/>
            <a:ext cx="9088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4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7406" cy="619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7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7806"/>
            <a:ext cx="8784978" cy="430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096357799"/>
              </p:ext>
            </p:extLst>
          </p:nvPr>
        </p:nvGraphicFramePr>
        <p:xfrm>
          <a:off x="179512" y="764704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7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5D8777-A9EC-4802-BB33-63FB835B2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75D8777-A9EC-4802-BB33-63FB835B2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558539-BFC6-417B-9C92-A2136D8B7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6558539-BFC6-417B-9C92-A2136D8B7B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90168B-8F97-488D-AFCA-675C7CA8F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990168B-8F97-488D-AFCA-675C7CA8F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EAFB0A-C11B-4057-BA4D-26286A58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0EAFB0A-C11B-4057-BA4D-26286A587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3AF545-DA9A-4029-A167-96BD9E9A4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43AF545-DA9A-4029-A167-96BD9E9A4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C99373-75D5-41E0-878C-58D2E7F3C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1C99373-75D5-41E0-878C-58D2E7F3C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73C46E-C912-4891-A05F-CD8EFD56F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B73C46E-C912-4891-A05F-CD8EFD56F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EFBB4-7D92-4F3E-B446-6A3EA21A4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1DEFBB4-7D92-4F3E-B446-6A3EA21A4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04664"/>
            <a:ext cx="683507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accent3">
                    <a:lumMod val="75000"/>
                  </a:schemeClr>
                </a:solidFill>
              </a:rPr>
              <a:t>A) Yaşlı </a:t>
            </a:r>
            <a:r>
              <a:rPr lang="tr-TR" sz="3500" b="1">
                <a:solidFill>
                  <a:schemeClr val="accent3">
                    <a:lumMod val="75000"/>
                  </a:schemeClr>
                </a:solidFill>
              </a:rPr>
              <a:t>Yetişkinlerde Bilişsel İşlevler</a:t>
            </a:r>
            <a:endParaRPr lang="tr-TR" sz="3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1520" y="1556792"/>
            <a:ext cx="659507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Çok-boyutluluk Ve Çok-yönlülük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1048" y="2828835"/>
            <a:ext cx="88854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Yetişkinlik dönemindeki bilişsel değişim ele alındığında, bilişi </a:t>
            </a:r>
            <a:r>
              <a:rPr lang="tr-TR" sz="3500" smtClean="0"/>
              <a:t>çokboyutlu bir </a:t>
            </a:r>
            <a:r>
              <a:rPr lang="tr-TR" sz="3500"/>
              <a:t>kavram olarak değerlendirmek </a:t>
            </a:r>
            <a:r>
              <a:rPr lang="tr-TR" sz="3500" smtClean="0"/>
              <a:t>gerekmektedir. </a:t>
            </a:r>
            <a:r>
              <a:rPr lang="tr-TR" sz="3500"/>
              <a:t>Düşünülmesi gereken önemli bir nokta, </a:t>
            </a:r>
            <a:r>
              <a:rPr lang="tr-TR" sz="3500" smtClean="0"/>
              <a:t>bilişin bazı </a:t>
            </a:r>
            <a:r>
              <a:rPr lang="tr-TR" sz="3500"/>
              <a:t>boyutları biz yaşlandıkça azalmakla birlikte, bazıları durağan </a:t>
            </a:r>
            <a:r>
              <a:rPr lang="tr-TR" sz="3500" smtClean="0"/>
              <a:t>kalmaktadır ya </a:t>
            </a:r>
            <a:r>
              <a:rPr lang="tr-TR" sz="3500"/>
              <a:t>da gelişmektedir.</a:t>
            </a:r>
          </a:p>
        </p:txBody>
      </p:sp>
    </p:spTree>
    <p:extLst>
      <p:ext uri="{BB962C8B-B14F-4D97-AF65-F5344CB8AC3E}">
        <p14:creationId xmlns:p14="http://schemas.microsoft.com/office/powerpoint/2010/main" val="7749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9276" y="2296904"/>
            <a:ext cx="89072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Bilişsel </a:t>
            </a:r>
            <a:r>
              <a:rPr lang="tr-TR" sz="3500" b="1" smtClean="0"/>
              <a:t>mekanikler</a:t>
            </a:r>
            <a:r>
              <a:rPr lang="tr-TR" sz="3500" b="1"/>
              <a:t> </a:t>
            </a:r>
            <a:r>
              <a:rPr lang="tr-TR" sz="3500" b="1" smtClean="0"/>
              <a:t>(Paul Baltes), </a:t>
            </a:r>
            <a:r>
              <a:rPr lang="tr-TR" sz="3500"/>
              <a:t>zihnin “donanımı” dır ve evrimle birlikte </a:t>
            </a:r>
            <a:r>
              <a:rPr lang="tr-TR" sz="3500" smtClean="0"/>
              <a:t>gelişen beynin </a:t>
            </a:r>
            <a:r>
              <a:rPr lang="tr-TR" sz="3500"/>
              <a:t>nöro-fizyolojik yapısını yansıtmaktadır.</a:t>
            </a:r>
          </a:p>
        </p:txBody>
      </p:sp>
    </p:spTree>
    <p:extLst>
      <p:ext uri="{BB962C8B-B14F-4D97-AF65-F5344CB8AC3E}">
        <p14:creationId xmlns:p14="http://schemas.microsoft.com/office/powerpoint/2010/main" val="40189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5968" y="1545173"/>
            <a:ext cx="89005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Bilişsel mekanikler: </a:t>
            </a:r>
            <a:r>
              <a:rPr lang="tr-TR" sz="3500"/>
              <a:t>Zihnin “donanımı”dır ve </a:t>
            </a:r>
            <a:r>
              <a:rPr lang="tr-TR" sz="3500" smtClean="0"/>
              <a:t>beynin nörofizyolojik </a:t>
            </a:r>
            <a:r>
              <a:rPr lang="tr-TR" sz="3500"/>
              <a:t>yapısını yansıtmaktadır. Bilişsel </a:t>
            </a:r>
            <a:r>
              <a:rPr lang="tr-TR" sz="3500" smtClean="0"/>
              <a:t>mekanikler duyusal </a:t>
            </a:r>
            <a:r>
              <a:rPr lang="tr-TR" sz="3500"/>
              <a:t>girdi, görsel ve motor bellek, </a:t>
            </a:r>
            <a:r>
              <a:rPr lang="tr-TR" sz="3500" smtClean="0"/>
              <a:t>ayırt etme</a:t>
            </a:r>
            <a:r>
              <a:rPr lang="tr-TR" sz="3500"/>
              <a:t>, karşılaştırma ve kategorizasyon </a:t>
            </a:r>
            <a:r>
              <a:rPr lang="tr-TR" sz="3500" smtClean="0"/>
              <a:t>süreçlerinden oluşan </a:t>
            </a:r>
            <a:r>
              <a:rPr lang="tr-TR" sz="3500"/>
              <a:t>hız ve doğruluğu içermektedir.</a:t>
            </a:r>
          </a:p>
        </p:txBody>
      </p:sp>
    </p:spTree>
    <p:extLst>
      <p:ext uri="{BB962C8B-B14F-4D97-AF65-F5344CB8AC3E}">
        <p14:creationId xmlns:p14="http://schemas.microsoft.com/office/powerpoint/2010/main" val="25673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6854" y="1340768"/>
            <a:ext cx="888964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Bilişsel pragmatikler: </a:t>
            </a:r>
            <a:r>
              <a:rPr lang="tr-TR" sz="3500"/>
              <a:t>Zihnin kültüre dayalı “</a:t>
            </a:r>
            <a:r>
              <a:rPr lang="tr-TR" sz="3500" smtClean="0"/>
              <a:t>yazılım programları”dır</a:t>
            </a:r>
            <a:r>
              <a:rPr lang="tr-TR" sz="3500"/>
              <a:t>. Bilişsel pragmatikler okuma </a:t>
            </a:r>
            <a:r>
              <a:rPr lang="tr-TR" sz="3500" smtClean="0"/>
              <a:t>ve yazma </a:t>
            </a:r>
            <a:r>
              <a:rPr lang="tr-TR" sz="3500"/>
              <a:t>becerilerini, dilin kavranmasını, eğitimsel </a:t>
            </a:r>
            <a:r>
              <a:rPr lang="tr-TR" sz="3500" smtClean="0"/>
              <a:t>becerileri, profesyonel </a:t>
            </a:r>
            <a:r>
              <a:rPr lang="tr-TR" sz="3500"/>
              <a:t>becerileri ve yaşamın </a:t>
            </a:r>
            <a:r>
              <a:rPr lang="tr-TR" sz="3500" smtClean="0"/>
              <a:t>üstesinden gelme </a:t>
            </a:r>
            <a:r>
              <a:rPr lang="tr-TR" sz="3500"/>
              <a:t>ya da baş etmemize yardımcı olan benlik </a:t>
            </a:r>
            <a:r>
              <a:rPr lang="tr-TR" sz="3500" smtClean="0"/>
              <a:t>ve yaşam </a:t>
            </a:r>
            <a:r>
              <a:rPr lang="tr-TR" sz="3500"/>
              <a:t>becerilerine dair bilgileri içermektedir.</a:t>
            </a:r>
          </a:p>
        </p:txBody>
      </p:sp>
    </p:spTree>
    <p:extLst>
      <p:ext uri="{BB962C8B-B14F-4D97-AF65-F5344CB8AC3E}">
        <p14:creationId xmlns:p14="http://schemas.microsoft.com/office/powerpoint/2010/main" val="18209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547</Words>
  <Application>Microsoft Office PowerPoint</Application>
  <PresentationFormat>Ekran Gösterisi (4:3)</PresentationFormat>
  <Paragraphs>34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2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bugra</dc:creator>
  <cp:lastModifiedBy>Pc</cp:lastModifiedBy>
  <cp:revision>10</cp:revision>
  <dcterms:created xsi:type="dcterms:W3CDTF">2015-01-15T09:26:26Z</dcterms:created>
  <dcterms:modified xsi:type="dcterms:W3CDTF">2022-04-05T21:34:08Z</dcterms:modified>
</cp:coreProperties>
</file>