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33"/>
  </p:notesMasterIdLst>
  <p:sldIdLst>
    <p:sldId id="317" r:id="rId3"/>
    <p:sldId id="318" r:id="rId4"/>
    <p:sldId id="319" r:id="rId5"/>
    <p:sldId id="320" r:id="rId6"/>
    <p:sldId id="321" r:id="rId7"/>
    <p:sldId id="322" r:id="rId8"/>
    <p:sldId id="325" r:id="rId9"/>
    <p:sldId id="326" r:id="rId10"/>
    <p:sldId id="327" r:id="rId11"/>
    <p:sldId id="328" r:id="rId12"/>
    <p:sldId id="329" r:id="rId13"/>
    <p:sldId id="330" r:id="rId14"/>
    <p:sldId id="331" r:id="rId15"/>
    <p:sldId id="333" r:id="rId16"/>
    <p:sldId id="334" r:id="rId17"/>
    <p:sldId id="335" r:id="rId18"/>
    <p:sldId id="337" r:id="rId19"/>
    <p:sldId id="338" r:id="rId20"/>
    <p:sldId id="339" r:id="rId21"/>
    <p:sldId id="340" r:id="rId22"/>
    <p:sldId id="353" r:id="rId23"/>
    <p:sldId id="342" r:id="rId24"/>
    <p:sldId id="343" r:id="rId25"/>
    <p:sldId id="345" r:id="rId26"/>
    <p:sldId id="344" r:id="rId27"/>
    <p:sldId id="346" r:id="rId28"/>
    <p:sldId id="347" r:id="rId29"/>
    <p:sldId id="348" r:id="rId30"/>
    <p:sldId id="349" r:id="rId31"/>
    <p:sldId id="316" r:id="rId3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9" autoAdjust="0"/>
    <p:restoredTop sz="94621"/>
  </p:normalViewPr>
  <p:slideViewPr>
    <p:cSldViewPr>
      <p:cViewPr varScale="1">
        <p:scale>
          <a:sx n="108" d="100"/>
          <a:sy n="108" d="100"/>
        </p:scale>
        <p:origin x="1680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34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viewProps" Target="viewProps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15E71E-9B85-4AE1-A58A-21F55B0CCF90}" type="datetimeFigureOut">
              <a:rPr lang="tr-TR" smtClean="0"/>
              <a:pPr/>
              <a:t>28.04.2021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6C515C-AC6F-4469-AD90-3EA22DB22A8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541876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5F2CBD8-C52D-451C-A0B9-6A2F5C1A76D5}" type="slidenum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739355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E3FB23-9579-46D0-8FF2-ACF8184582C5}" type="slidenum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034744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34900" y="3085765"/>
            <a:ext cx="8447150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5894" y="1020431"/>
            <a:ext cx="8245162" cy="1475013"/>
          </a:xfrm>
          <a:effectLst/>
        </p:spPr>
        <p:txBody>
          <a:bodyPr anchor="b">
            <a:normAutofit/>
          </a:bodyPr>
          <a:lstStyle>
            <a:lvl1pPr>
              <a:defRPr sz="2700">
                <a:solidFill>
                  <a:schemeClr val="accent1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5895" y="2495446"/>
            <a:ext cx="8245160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200" cap="all">
                <a:solidFill>
                  <a:schemeClr val="accent2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04463" y="5956138"/>
            <a:ext cx="21336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185365DA-813B-4AFF-A6F4-597227A5F05B}" type="datetimeFigureOut">
              <a:rPr lang="tr-TR" smtClean="0"/>
              <a:pPr/>
              <a:t>28.04.2021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35894" y="5951812"/>
            <a:ext cx="5187908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18725" y="5956138"/>
            <a:ext cx="76233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17F62047-60D5-4642-A928-26B0D86473B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91354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330214" y="614407"/>
            <a:ext cx="8482004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35894" y="702156"/>
            <a:ext cx="8272212" cy="1013800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365DA-813B-4AFF-A6F4-597227A5F05B}" type="datetimeFigureOut">
              <a:rPr lang="tr-TR" smtClean="0"/>
              <a:pPr/>
              <a:t>28.04.2021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2047-60D5-4642-A928-26B0D86473B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93015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6629401" y="599725"/>
            <a:ext cx="2180113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675727"/>
            <a:ext cx="1503123" cy="5183073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3" y="675727"/>
            <a:ext cx="5922209" cy="5183073"/>
          </a:xfrm>
        </p:spPr>
        <p:txBody>
          <a:bodyPr vert="eaVert" anchor="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45255" y="5956138"/>
            <a:ext cx="996106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185365DA-813B-4AFF-A6F4-597227A5F05B}" type="datetimeFigureOut">
              <a:rPr lang="tr-TR" smtClean="0"/>
              <a:pPr/>
              <a:t>28.04.2021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3" y="5951812"/>
            <a:ext cx="5922209" cy="365125"/>
          </a:xfrm>
        </p:spPr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34962" y="5956138"/>
            <a:ext cx="873146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17F62047-60D5-4642-A928-26B0D86473B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28276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71799" y="1964267"/>
            <a:ext cx="5398295" cy="2421464"/>
          </a:xfrm>
        </p:spPr>
        <p:txBody>
          <a:bodyPr anchor="b">
            <a:normAutofit/>
          </a:bodyPr>
          <a:lstStyle>
            <a:lvl1pPr algn="r">
              <a:defRPr sz="3600">
                <a:effectLst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71799" y="4385733"/>
            <a:ext cx="5398295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350" cap="all">
                <a:solidFill>
                  <a:schemeClr val="tx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699419" y="5870576"/>
            <a:ext cx="1200150" cy="377825"/>
          </a:xfrm>
        </p:spPr>
        <p:txBody>
          <a:bodyPr/>
          <a:lstStyle/>
          <a:p>
            <a:fld id="{185365DA-813B-4AFF-A6F4-597227A5F05B}" type="datetimeFigureOut">
              <a:rPr lang="tr-TR" smtClean="0"/>
              <a:pPr/>
              <a:t>28.04.2021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71799" y="5870576"/>
            <a:ext cx="3670469" cy="377825"/>
          </a:xfrm>
        </p:spPr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56719" y="5870576"/>
            <a:ext cx="413375" cy="377825"/>
          </a:xfrm>
        </p:spPr>
        <p:txBody>
          <a:bodyPr/>
          <a:lstStyle/>
          <a:p>
            <a:fld id="{17F62047-60D5-4642-A928-26B0D86473B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1534066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365DA-813B-4AFF-A6F4-597227A5F05B}" type="datetimeFigureOut">
              <a:rPr lang="tr-TR" smtClean="0"/>
              <a:pPr/>
              <a:t>28.04.2021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2047-60D5-4642-A928-26B0D86473B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248508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3308581"/>
            <a:ext cx="7598570" cy="1468800"/>
          </a:xfrm>
        </p:spPr>
        <p:txBody>
          <a:bodyPr anchor="b"/>
          <a:lstStyle>
            <a:lvl1pPr algn="l">
              <a:defRPr sz="30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49" y="4777381"/>
            <a:ext cx="7598571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500" cap="all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365DA-813B-4AFF-A6F4-597227A5F05B}" type="datetimeFigureOut">
              <a:rPr lang="tr-TR" smtClean="0"/>
              <a:pPr/>
              <a:t>28.04.2021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2047-60D5-4642-A928-26B0D86473B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773580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1" y="2142067"/>
            <a:ext cx="3746501" cy="3649134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66421" y="2142068"/>
            <a:ext cx="3746499" cy="3649133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365DA-813B-4AFF-A6F4-597227A5F05B}" type="datetimeFigureOut">
              <a:rPr lang="tr-TR" smtClean="0"/>
              <a:pPr/>
              <a:t>28.04.2021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2047-60D5-4642-A928-26B0D86473B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264426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0252" y="2218267"/>
            <a:ext cx="3531791" cy="576262"/>
          </a:xfrm>
        </p:spPr>
        <p:txBody>
          <a:bodyPr anchor="b">
            <a:noAutofit/>
          </a:bodyPr>
          <a:lstStyle>
            <a:lvl1pPr marL="0" indent="0">
              <a:buNone/>
              <a:defRPr sz="21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1" y="2870201"/>
            <a:ext cx="3747692" cy="2920998"/>
          </a:xfrm>
        </p:spPr>
        <p:txBody>
          <a:bodyPr anchor="t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3" y="2226734"/>
            <a:ext cx="3542110" cy="576262"/>
          </a:xfrm>
        </p:spPr>
        <p:txBody>
          <a:bodyPr anchor="b">
            <a:noAutofit/>
          </a:bodyPr>
          <a:lstStyle>
            <a:lvl1pPr marL="0" indent="0">
              <a:buNone/>
              <a:defRPr sz="21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67612" y="2870201"/>
            <a:ext cx="3746501" cy="2920998"/>
          </a:xfrm>
        </p:spPr>
        <p:txBody>
          <a:bodyPr anchor="t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365DA-813B-4AFF-A6F4-597227A5F05B}" type="datetimeFigureOut">
              <a:rPr lang="tr-TR" smtClean="0"/>
              <a:pPr/>
              <a:t>28.04.2021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2047-60D5-4642-A928-26B0D86473B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272388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365DA-813B-4AFF-A6F4-597227A5F05B}" type="datetimeFigureOut">
              <a:rPr lang="tr-TR" smtClean="0"/>
              <a:pPr/>
              <a:t>28.04.2021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2047-60D5-4642-A928-26B0D86473B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8971518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365DA-813B-4AFF-A6F4-597227A5F05B}" type="datetimeFigureOut">
              <a:rPr lang="tr-TR" smtClean="0"/>
              <a:pPr/>
              <a:t>28.04.2021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2047-60D5-4642-A928-26B0D86473B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009542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074333"/>
            <a:ext cx="2760664" cy="1371600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86151" y="609601"/>
            <a:ext cx="4626770" cy="5181600"/>
          </a:xfrm>
        </p:spPr>
        <p:txBody>
          <a:bodyPr anchor="ctr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0" y="3445933"/>
            <a:ext cx="2760664" cy="18288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365DA-813B-4AFF-A6F4-597227A5F05B}" type="datetimeFigureOut">
              <a:rPr lang="tr-TR" smtClean="0"/>
              <a:pPr/>
              <a:t>28.04.2021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2047-60D5-4642-A928-26B0D86473B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35137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330214" y="614407"/>
            <a:ext cx="8482004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894" y="702156"/>
            <a:ext cx="8272212" cy="1013800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5895" y="2180497"/>
            <a:ext cx="8272211" cy="367830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365DA-813B-4AFF-A6F4-597227A5F05B}" type="datetimeFigureOut">
              <a:rPr lang="tr-TR" smtClean="0"/>
              <a:pPr/>
              <a:t>28.04.2021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18725" y="5956138"/>
            <a:ext cx="789381" cy="365125"/>
          </a:xfrm>
        </p:spPr>
        <p:txBody>
          <a:bodyPr/>
          <a:lstStyle/>
          <a:p>
            <a:fld id="{17F62047-60D5-4642-A928-26B0D86473B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066839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1600200"/>
            <a:ext cx="4623490" cy="1371600"/>
          </a:xfrm>
        </p:spPr>
        <p:txBody>
          <a:bodyPr anchor="b">
            <a:normAutofit/>
          </a:bodyPr>
          <a:lstStyle>
            <a:lvl1pPr algn="l">
              <a:defRPr sz="21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52190" y="914400"/>
            <a:ext cx="2460731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0" y="2971800"/>
            <a:ext cx="4623490" cy="1828800"/>
          </a:xfrm>
        </p:spPr>
        <p:txBody>
          <a:bodyPr anchor="t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365DA-813B-4AFF-A6F4-597227A5F05B}" type="datetimeFigureOut">
              <a:rPr lang="tr-TR" smtClean="0"/>
              <a:pPr/>
              <a:t>28.04.2021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2047-60D5-4642-A928-26B0D86473B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968374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4732865"/>
            <a:ext cx="7598570" cy="566738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28701" y="932112"/>
            <a:ext cx="6569870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1" y="5299603"/>
            <a:ext cx="7598570" cy="493712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365DA-813B-4AFF-A6F4-597227A5F05B}" type="datetimeFigureOut">
              <a:rPr lang="tr-TR" smtClean="0"/>
              <a:pPr/>
              <a:t>28.04.2021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2047-60D5-4642-A928-26B0D86473B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3428130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609602"/>
            <a:ext cx="7598570" cy="3124199"/>
          </a:xfrm>
        </p:spPr>
        <p:txBody>
          <a:bodyPr anchor="ctr">
            <a:normAutofit/>
          </a:bodyPr>
          <a:lstStyle>
            <a:lvl1pPr algn="l">
              <a:defRPr sz="24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4343400"/>
            <a:ext cx="7598571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50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365DA-813B-4AFF-A6F4-597227A5F05B}" type="datetimeFigureOut">
              <a:rPr lang="tr-TR" smtClean="0"/>
              <a:pPr/>
              <a:t>28.04.2021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2047-60D5-4642-A928-26B0D86473B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4494414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7678400" y="2743200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66206" y="823337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744201" y="609602"/>
            <a:ext cx="7162799" cy="2743199"/>
          </a:xfrm>
        </p:spPr>
        <p:txBody>
          <a:bodyPr anchor="ctr">
            <a:normAutofit/>
          </a:bodyPr>
          <a:lstStyle>
            <a:lvl1pPr algn="l">
              <a:defRPr sz="2400" b="0" cap="none">
                <a:solidFill>
                  <a:schemeClr val="tx1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23406" y="3352800"/>
            <a:ext cx="7004388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599" y="4343400"/>
            <a:ext cx="7614275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50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365DA-813B-4AFF-A6F4-597227A5F05B}" type="datetimeFigureOut">
              <a:rPr lang="tr-TR" smtClean="0"/>
              <a:pPr/>
              <a:t>28.04.2021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2047-60D5-4642-A928-26B0D86473B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3064524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2" y="3308581"/>
            <a:ext cx="7598569" cy="1468800"/>
          </a:xfrm>
        </p:spPr>
        <p:txBody>
          <a:bodyPr anchor="b">
            <a:normAutofit/>
          </a:bodyPr>
          <a:lstStyle>
            <a:lvl1pPr algn="l">
              <a:defRPr sz="24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1" y="4777381"/>
            <a:ext cx="759857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50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365DA-813B-4AFF-A6F4-597227A5F05B}" type="datetimeFigureOut">
              <a:rPr lang="tr-TR" smtClean="0"/>
              <a:pPr/>
              <a:t>28.04.2021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2047-60D5-4642-A928-26B0D86473B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5548839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7678400" y="2743200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66206" y="823337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744201" y="609602"/>
            <a:ext cx="7162799" cy="2743199"/>
          </a:xfrm>
        </p:spPr>
        <p:txBody>
          <a:bodyPr anchor="ctr">
            <a:normAutofit/>
          </a:bodyPr>
          <a:lstStyle>
            <a:lvl1pPr algn="l">
              <a:defRPr sz="2400" b="0" cap="none">
                <a:solidFill>
                  <a:schemeClr val="tx1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4350" y="3886200"/>
            <a:ext cx="7601577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1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49" y="4775200"/>
            <a:ext cx="7601577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365DA-813B-4AFF-A6F4-597227A5F05B}" type="datetimeFigureOut">
              <a:rPr lang="tr-TR" smtClean="0"/>
              <a:pPr/>
              <a:t>28.04.2021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2047-60D5-4642-A928-26B0D86473B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188289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609602"/>
            <a:ext cx="7598570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4351" y="3505200"/>
            <a:ext cx="759857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1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4343400"/>
            <a:ext cx="7598571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365DA-813B-4AFF-A6F4-597227A5F05B}" type="datetimeFigureOut">
              <a:rPr lang="tr-TR" smtClean="0"/>
              <a:pPr/>
              <a:t>28.04.2021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2047-60D5-4642-A928-26B0D86473B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9340488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14351" y="609601"/>
            <a:ext cx="7598569" cy="1456267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365DA-813B-4AFF-A6F4-597227A5F05B}" type="datetimeFigureOut">
              <a:rPr lang="tr-TR" smtClean="0"/>
              <a:pPr/>
              <a:t>28.04.2021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2047-60D5-4642-A928-26B0D86473B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756072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94006" y="609600"/>
            <a:ext cx="1618914" cy="5181601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4350" y="609600"/>
            <a:ext cx="5874087" cy="5181600"/>
          </a:xfrm>
        </p:spPr>
        <p:txBody>
          <a:bodyPr vert="eaVert" anchor="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365DA-813B-4AFF-A6F4-597227A5F05B}" type="datetimeFigureOut">
              <a:rPr lang="tr-TR" smtClean="0"/>
              <a:pPr/>
              <a:t>28.04.2021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2047-60D5-4642-A928-26B0D86473B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45358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335863" y="5141975"/>
            <a:ext cx="8468145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895" y="3043911"/>
            <a:ext cx="8272211" cy="1497507"/>
          </a:xfrm>
        </p:spPr>
        <p:txBody>
          <a:bodyPr anchor="b">
            <a:normAutofit/>
          </a:bodyPr>
          <a:lstStyle>
            <a:lvl1pPr algn="l">
              <a:defRPr sz="2700" b="0" cap="all">
                <a:solidFill>
                  <a:schemeClr val="accent1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5895" y="4541417"/>
            <a:ext cx="8272211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350" cap="all">
                <a:solidFill>
                  <a:schemeClr val="accent2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185365DA-813B-4AFF-A6F4-597227A5F05B}" type="datetimeFigureOut">
              <a:rPr lang="tr-TR" smtClean="0"/>
              <a:pPr/>
              <a:t>28.04.2021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17F62047-60D5-4642-A928-26B0D86473B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60817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334487" y="606555"/>
            <a:ext cx="847502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895" y="729658"/>
            <a:ext cx="8272212" cy="988332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5895" y="2228004"/>
            <a:ext cx="4066793" cy="363304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1313" y="2228004"/>
            <a:ext cx="4066794" cy="363304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365DA-813B-4AFF-A6F4-597227A5F05B}" type="datetimeFigureOut">
              <a:rPr lang="tr-TR" smtClean="0"/>
              <a:pPr/>
              <a:t>28.04.2021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2047-60D5-4642-A928-26B0D86473B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761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334487" y="606555"/>
            <a:ext cx="847502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35895" y="729658"/>
            <a:ext cx="8272212" cy="988332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5415" y="2250893"/>
            <a:ext cx="3815306" cy="536005"/>
          </a:xfrm>
        </p:spPr>
        <p:txBody>
          <a:bodyPr anchor="b">
            <a:noAutofit/>
          </a:bodyPr>
          <a:lstStyle>
            <a:lvl1pPr marL="0" indent="0">
              <a:buNone/>
              <a:defRPr sz="1650" b="0">
                <a:solidFill>
                  <a:schemeClr val="accent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5896" y="2926053"/>
            <a:ext cx="4044825" cy="2934999"/>
          </a:xfrm>
        </p:spPr>
        <p:txBody>
          <a:bodyPr anchor="t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2802" y="2250893"/>
            <a:ext cx="3815305" cy="553373"/>
          </a:xfrm>
        </p:spPr>
        <p:txBody>
          <a:bodyPr anchor="b">
            <a:noAutofit/>
          </a:bodyPr>
          <a:lstStyle>
            <a:lvl1pPr marL="0" indent="0">
              <a:buNone/>
              <a:defRPr sz="1650" b="0">
                <a:solidFill>
                  <a:schemeClr val="accent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3"/>
            <a:ext cx="4044825" cy="2934999"/>
          </a:xfrm>
        </p:spPr>
        <p:txBody>
          <a:bodyPr anchor="t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365DA-813B-4AFF-A6F4-597227A5F05B}" type="datetimeFigureOut">
              <a:rPr lang="tr-TR" smtClean="0"/>
              <a:pPr/>
              <a:t>28.04.2021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2047-60D5-4642-A928-26B0D86473B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28998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365DA-813B-4AFF-A6F4-597227A5F05B}" type="datetimeFigureOut">
              <a:rPr lang="tr-TR" smtClean="0"/>
              <a:pPr/>
              <a:t>28.04.2021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2047-60D5-4642-A928-26B0D86473B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330512" y="606555"/>
            <a:ext cx="847502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31921" y="729658"/>
            <a:ext cx="8272212" cy="988332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2333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365DA-813B-4AFF-A6F4-597227A5F05B}" type="datetimeFigureOut">
              <a:rPr lang="tr-TR" smtClean="0"/>
              <a:pPr/>
              <a:t>28.04.2021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2047-60D5-4642-A928-26B0D86473B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35943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335863" y="5141973"/>
            <a:ext cx="847365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894" y="5262296"/>
            <a:ext cx="3682084" cy="689514"/>
          </a:xfrm>
        </p:spPr>
        <p:txBody>
          <a:bodyPr anchor="ctr"/>
          <a:lstStyle>
            <a:lvl1pPr algn="l">
              <a:defRPr sz="15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862" y="601200"/>
            <a:ext cx="8469630" cy="4204800"/>
          </a:xfrm>
        </p:spPr>
        <p:txBody>
          <a:bodyPr anchor="ctr">
            <a:normAutofit/>
          </a:bodyPr>
          <a:lstStyle>
            <a:lvl1pPr>
              <a:defRPr sz="1500">
                <a:solidFill>
                  <a:schemeClr val="tx2"/>
                </a:solidFill>
              </a:defRPr>
            </a:lvl1pPr>
            <a:lvl2pPr>
              <a:defRPr sz="1350">
                <a:solidFill>
                  <a:schemeClr val="tx2"/>
                </a:solidFill>
              </a:defRPr>
            </a:lvl2pPr>
            <a:lvl3pPr>
              <a:defRPr sz="1200">
                <a:solidFill>
                  <a:schemeClr val="tx2"/>
                </a:solidFill>
              </a:defRPr>
            </a:lvl3pPr>
            <a:lvl4pPr>
              <a:defRPr sz="1050">
                <a:solidFill>
                  <a:schemeClr val="tx2"/>
                </a:solidFill>
              </a:defRPr>
            </a:lvl4pPr>
            <a:lvl5pPr>
              <a:defRPr sz="1050">
                <a:solidFill>
                  <a:schemeClr val="tx2"/>
                </a:solidFill>
              </a:defRPr>
            </a:lvl5pPr>
            <a:lvl6pPr>
              <a:defRPr sz="1050">
                <a:solidFill>
                  <a:schemeClr val="tx2"/>
                </a:solidFill>
              </a:defRPr>
            </a:lvl6pPr>
            <a:lvl7pPr>
              <a:defRPr sz="1050">
                <a:solidFill>
                  <a:schemeClr val="tx2"/>
                </a:solidFill>
              </a:defRPr>
            </a:lvl7pPr>
            <a:lvl8pPr>
              <a:defRPr sz="1050">
                <a:solidFill>
                  <a:schemeClr val="tx2"/>
                </a:solidFill>
              </a:defRPr>
            </a:lvl8pPr>
            <a:lvl9pPr>
              <a:defRPr sz="1050">
                <a:solidFill>
                  <a:schemeClr val="tx2"/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5618" y="5262297"/>
            <a:ext cx="4402490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825">
                <a:solidFill>
                  <a:schemeClr val="bg1"/>
                </a:solidFill>
              </a:defRPr>
            </a:lvl1pPr>
            <a:lvl2pPr marL="342900" indent="0">
              <a:buNone/>
              <a:defRPr sz="825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185365DA-813B-4AFF-A6F4-597227A5F05B}" type="datetimeFigureOut">
              <a:rPr lang="tr-TR" smtClean="0"/>
              <a:pPr/>
              <a:t>28.04.2021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17F62047-60D5-4642-A928-26B0D86473B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96656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895" y="4693389"/>
            <a:ext cx="8272212" cy="566738"/>
          </a:xfrm>
        </p:spPr>
        <p:txBody>
          <a:bodyPr anchor="b">
            <a:normAutofit/>
          </a:bodyPr>
          <a:lstStyle>
            <a:lvl1pPr algn="l">
              <a:defRPr sz="1800" b="0">
                <a:solidFill>
                  <a:schemeClr val="accent1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5863" y="599725"/>
            <a:ext cx="8468144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5894" y="5260128"/>
            <a:ext cx="8272213" cy="598671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365DA-813B-4AFF-A6F4-597227A5F05B}" type="datetimeFigureOut">
              <a:rPr lang="tr-TR" smtClean="0"/>
              <a:pPr/>
              <a:t>28.04.2021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2047-60D5-4642-A928-26B0D86473B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45955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35894" y="705124"/>
            <a:ext cx="8272212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5894" y="2336003"/>
            <a:ext cx="8272212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04464" y="5956138"/>
            <a:ext cx="21335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accent2"/>
                </a:solidFill>
              </a:defRPr>
            </a:lvl1pPr>
          </a:lstStyle>
          <a:p>
            <a:fld id="{185365DA-813B-4AFF-A6F4-597227A5F05B}" type="datetimeFigureOut">
              <a:rPr lang="tr-TR" smtClean="0"/>
              <a:pPr/>
              <a:t>28.04.2021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5894" y="5951812"/>
            <a:ext cx="51879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 cap="all">
                <a:solidFill>
                  <a:schemeClr val="accent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18725" y="5956138"/>
            <a:ext cx="7893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accent2"/>
                </a:solidFill>
              </a:defRPr>
            </a:lvl1pPr>
          </a:lstStyle>
          <a:p>
            <a:fld id="{17F62047-60D5-4642-A928-26B0D86473B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Rectangle 8"/>
          <p:cNvSpPr/>
          <p:nvPr/>
        </p:nvSpPr>
        <p:spPr>
          <a:xfrm>
            <a:off x="334901" y="457200"/>
            <a:ext cx="277749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6031610" y="453643"/>
            <a:ext cx="277749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181373" y="457200"/>
            <a:ext cx="277749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52798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42900" rtl="0" eaLnBrk="1" latinLnBrk="0" hangingPunct="1">
        <a:spcBef>
          <a:spcPct val="0"/>
        </a:spcBef>
        <a:buNone/>
        <a:defRPr sz="21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9500" indent="-229500" algn="l" defTabSz="342900" rtl="0" eaLnBrk="1" latinLnBrk="0" hangingPunct="1">
        <a:spcBef>
          <a:spcPct val="20000"/>
        </a:spcBef>
        <a:spcAft>
          <a:spcPts val="45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350" kern="1200">
          <a:solidFill>
            <a:schemeClr val="tx2"/>
          </a:solidFill>
          <a:latin typeface="+mn-lt"/>
          <a:ea typeface="+mn-ea"/>
          <a:cs typeface="+mn-cs"/>
        </a:defRPr>
      </a:lvl1pPr>
      <a:lvl2pPr marL="472500" indent="-229500" algn="l" defTabSz="342900" rtl="0" eaLnBrk="1" latinLnBrk="0" hangingPunct="1">
        <a:spcBef>
          <a:spcPct val="20000"/>
        </a:spcBef>
        <a:spcAft>
          <a:spcPts val="45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2pPr>
      <a:lvl3pPr marL="675000" indent="-202500" algn="l" defTabSz="342900" rtl="0" eaLnBrk="1" latinLnBrk="0" hangingPunct="1">
        <a:spcBef>
          <a:spcPct val="20000"/>
        </a:spcBef>
        <a:spcAft>
          <a:spcPts val="45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050" kern="1200">
          <a:solidFill>
            <a:schemeClr val="tx2"/>
          </a:solidFill>
          <a:latin typeface="+mn-lt"/>
          <a:ea typeface="+mn-ea"/>
          <a:cs typeface="+mn-cs"/>
        </a:defRPr>
      </a:lvl3pPr>
      <a:lvl4pPr marL="931500" indent="-175500" algn="l" defTabSz="342900" rtl="0" eaLnBrk="1" latinLnBrk="0" hangingPunct="1">
        <a:spcBef>
          <a:spcPct val="20000"/>
        </a:spcBef>
        <a:spcAft>
          <a:spcPts val="45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900" kern="1200">
          <a:solidFill>
            <a:schemeClr val="tx2"/>
          </a:solidFill>
          <a:latin typeface="+mn-lt"/>
          <a:ea typeface="+mn-ea"/>
          <a:cs typeface="+mn-cs"/>
        </a:defRPr>
      </a:lvl4pPr>
      <a:lvl5pPr marL="1201500" indent="-175500" algn="l" defTabSz="342900" rtl="0" eaLnBrk="1" latinLnBrk="0" hangingPunct="1">
        <a:spcBef>
          <a:spcPct val="20000"/>
        </a:spcBef>
        <a:spcAft>
          <a:spcPts val="45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900" kern="1200">
          <a:solidFill>
            <a:schemeClr val="tx2"/>
          </a:solidFill>
          <a:latin typeface="+mn-lt"/>
          <a:ea typeface="+mn-ea"/>
          <a:cs typeface="+mn-cs"/>
        </a:defRPr>
      </a:lvl5pPr>
      <a:lvl6pPr marL="142500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900" kern="1200">
          <a:solidFill>
            <a:schemeClr val="tx2"/>
          </a:solidFill>
          <a:latin typeface="+mn-lt"/>
          <a:ea typeface="+mn-ea"/>
          <a:cs typeface="+mn-cs"/>
        </a:defRPr>
      </a:lvl6pPr>
      <a:lvl7pPr marL="165000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900" kern="1200">
          <a:solidFill>
            <a:schemeClr val="tx2"/>
          </a:solidFill>
          <a:latin typeface="+mn-lt"/>
          <a:ea typeface="+mn-ea"/>
          <a:cs typeface="+mn-cs"/>
        </a:defRPr>
      </a:lvl7pPr>
      <a:lvl8pPr marL="187500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900" kern="1200">
          <a:solidFill>
            <a:schemeClr val="tx2"/>
          </a:solidFill>
          <a:latin typeface="+mn-lt"/>
          <a:ea typeface="+mn-ea"/>
          <a:cs typeface="+mn-cs"/>
        </a:defRPr>
      </a:lvl8pPr>
      <a:lvl9pPr marL="210000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9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4351" y="609601"/>
            <a:ext cx="7598569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1" y="2142068"/>
            <a:ext cx="7598569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42245" y="5870576"/>
            <a:ext cx="120015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85365DA-813B-4AFF-A6F4-597227A5F05B}" type="datetimeFigureOut">
              <a:rPr lang="tr-TR" smtClean="0"/>
              <a:pPr/>
              <a:t>28.04.2021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4351" y="5870576"/>
            <a:ext cx="5870744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99546" y="5870576"/>
            <a:ext cx="413375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7F62047-60D5-4642-A928-26B0D86473B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204007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342900" rtl="0" eaLnBrk="1" latinLnBrk="0" hangingPunct="1">
        <a:spcBef>
          <a:spcPct val="0"/>
        </a:spcBef>
        <a:buNone/>
        <a:defRPr sz="27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14313" indent="-214313" algn="l" defTabSz="342900" rtl="0" eaLnBrk="1" latinLnBrk="0" hangingPunct="1">
        <a:spcBef>
          <a:spcPts val="0"/>
        </a:spcBef>
        <a:spcAft>
          <a:spcPts val="750"/>
        </a:spcAft>
        <a:buClr>
          <a:schemeClr val="tx1"/>
        </a:buClr>
        <a:buSzPct val="100000"/>
        <a:buFont typeface="Arial"/>
        <a:buChar char="•"/>
        <a:defRPr sz="135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0"/>
        </a:spcBef>
        <a:spcAft>
          <a:spcPts val="75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00113" indent="-214313" algn="l" defTabSz="342900" rtl="0" eaLnBrk="1" latinLnBrk="0" hangingPunct="1">
        <a:spcBef>
          <a:spcPts val="0"/>
        </a:spcBef>
        <a:spcAft>
          <a:spcPts val="750"/>
        </a:spcAft>
        <a:buClr>
          <a:schemeClr val="tx1"/>
        </a:buClr>
        <a:buSzPct val="100000"/>
        <a:buFont typeface="Arial"/>
        <a:buChar char="•"/>
        <a:defRPr sz="105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157288" indent="-128588" algn="l" defTabSz="342900" rtl="0" eaLnBrk="1" latinLnBrk="0" hangingPunct="1">
        <a:spcBef>
          <a:spcPts val="0"/>
        </a:spcBef>
        <a:spcAft>
          <a:spcPts val="750"/>
        </a:spcAft>
        <a:buClr>
          <a:schemeClr val="tx1"/>
        </a:buClr>
        <a:buSzPct val="100000"/>
        <a:buFont typeface="Arial"/>
        <a:buChar char="•"/>
        <a:defRPr sz="9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500188" indent="-128588" algn="l" defTabSz="342900" rtl="0" eaLnBrk="1" latinLnBrk="0" hangingPunct="1">
        <a:spcBef>
          <a:spcPts val="0"/>
        </a:spcBef>
        <a:spcAft>
          <a:spcPts val="750"/>
        </a:spcAft>
        <a:buClr>
          <a:schemeClr val="tx1"/>
        </a:buClr>
        <a:buSzPct val="100000"/>
        <a:buFont typeface="Arial"/>
        <a:buChar char="•"/>
        <a:defRPr sz="9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0"/>
        </a:spcBef>
        <a:spcAft>
          <a:spcPts val="750"/>
        </a:spcAft>
        <a:buClr>
          <a:schemeClr val="tx1"/>
        </a:buClr>
        <a:buSzPct val="100000"/>
        <a:buFont typeface="Arial"/>
        <a:buChar char="•"/>
        <a:defRPr sz="9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0"/>
        </a:spcBef>
        <a:spcAft>
          <a:spcPts val="750"/>
        </a:spcAft>
        <a:buClr>
          <a:schemeClr val="tx1"/>
        </a:buClr>
        <a:buSzPct val="100000"/>
        <a:buFont typeface="Arial"/>
        <a:buChar char="•"/>
        <a:defRPr sz="9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0"/>
        </a:spcBef>
        <a:spcAft>
          <a:spcPts val="750"/>
        </a:spcAft>
        <a:buClr>
          <a:schemeClr val="tx1"/>
        </a:buClr>
        <a:buSzPct val="100000"/>
        <a:buFont typeface="Arial"/>
        <a:buChar char="•"/>
        <a:defRPr sz="9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0"/>
        </a:spcBef>
        <a:spcAft>
          <a:spcPts val="750"/>
        </a:spcAft>
        <a:buClr>
          <a:schemeClr val="tx1"/>
        </a:buClr>
        <a:buSzPct val="100000"/>
        <a:buFont typeface="Arial"/>
        <a:buChar char="•"/>
        <a:defRPr sz="9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316008" y="1894170"/>
            <a:ext cx="8245162" cy="1106260"/>
          </a:xfrm>
        </p:spPr>
        <p:txBody>
          <a:bodyPr>
            <a:normAutofit/>
          </a:bodyPr>
          <a:lstStyle/>
          <a:p>
            <a:r>
              <a:rPr lang="tr-TR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cs typeface="Calibri" panose="020F0502020204030204" pitchFamily="34" charset="0"/>
              </a:rPr>
              <a:t>DEPRESYON</a:t>
            </a:r>
          </a:p>
        </p:txBody>
      </p:sp>
      <p:sp>
        <p:nvSpPr>
          <p:cNvPr id="6" name="Dikdörtgen 5"/>
          <p:cNvSpPr/>
          <p:nvPr/>
        </p:nvSpPr>
        <p:spPr>
          <a:xfrm>
            <a:off x="1979712" y="3693204"/>
            <a:ext cx="4838722" cy="815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02401" defTabSz="342900">
              <a:lnSpc>
                <a:spcPct val="110000"/>
              </a:lnSpc>
              <a:spcBef>
                <a:spcPts val="225"/>
              </a:spcBef>
            </a:pPr>
            <a:endParaRPr lang="tr-TR" sz="2100" b="1" dirty="0">
              <a:solidFill>
                <a:prstClr val="white"/>
              </a:solidFill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02401" defTabSz="342900">
              <a:lnSpc>
                <a:spcPct val="110000"/>
              </a:lnSpc>
              <a:spcBef>
                <a:spcPts val="225"/>
              </a:spcBef>
            </a:pPr>
            <a:r>
              <a:rPr lang="tr-TR" sz="2100" b="1" dirty="0">
                <a:solidFill>
                  <a:prstClr val="white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Dr. A. Selda Tekiner</a:t>
            </a:r>
          </a:p>
        </p:txBody>
      </p:sp>
      <p:sp>
        <p:nvSpPr>
          <p:cNvPr id="3" name="Metin kutusu 2">
            <a:extLst>
              <a:ext uri="{FF2B5EF4-FFF2-40B4-BE49-F238E27FC236}">
                <a16:creationId xmlns:a16="http://schemas.microsoft.com/office/drawing/2014/main" id="{F9A5224F-8B6E-4F8B-ACB2-48108039C8FA}"/>
              </a:ext>
            </a:extLst>
          </p:cNvPr>
          <p:cNvSpPr txBox="1"/>
          <p:nvPr/>
        </p:nvSpPr>
        <p:spPr>
          <a:xfrm>
            <a:off x="4169405" y="5312194"/>
            <a:ext cx="805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/>
            <a:r>
              <a:rPr lang="tr-TR" sz="1200" b="1" dirty="0">
                <a:solidFill>
                  <a:prstClr val="white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Nisan 2021</a:t>
            </a:r>
          </a:p>
        </p:txBody>
      </p:sp>
      <p:pic>
        <p:nvPicPr>
          <p:cNvPr id="9" name="Resim 8" descr="işaret, durak, yiyecek, çizim içeren bir resim&#10;&#10;Açıklama otomatik olarak oluşturuldu">
            <a:extLst>
              <a:ext uri="{FF2B5EF4-FFF2-40B4-BE49-F238E27FC236}">
                <a16:creationId xmlns:a16="http://schemas.microsoft.com/office/drawing/2014/main" id="{29F5735D-3A21-477F-8304-B7A3B93EE2A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8023" y="1386866"/>
            <a:ext cx="1633147" cy="1613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8844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DA4B674-A8DD-4BE0-A9FA-B1616EAD1B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dirty="0"/>
              <a:t>intihar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945F59F-C722-4047-9685-4FE8F3E2B6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6722" y="2122149"/>
            <a:ext cx="8208980" cy="3329916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tr-TR" sz="9600" dirty="0"/>
              <a:t>• Kendine zarar verme davranışı epizodundan önce, hastaların </a:t>
            </a:r>
          </a:p>
          <a:p>
            <a:pPr>
              <a:buNone/>
            </a:pPr>
            <a:r>
              <a:rPr lang="tr-TR" sz="9600" dirty="0"/>
              <a:t>% 50-60’ının birinci basamak hekimini ziyaret ettikleri tespit edilmiştir.</a:t>
            </a:r>
          </a:p>
          <a:p>
            <a:pPr>
              <a:buNone/>
            </a:pPr>
            <a:r>
              <a:rPr lang="tr-TR" sz="9600" dirty="0"/>
              <a:t>• İntiharı önlemede kaliteli bir birinci basamak hizmeti önemli bir standarttır </a:t>
            </a:r>
          </a:p>
          <a:p>
            <a:pPr>
              <a:buNone/>
            </a:pPr>
            <a:r>
              <a:rPr lang="tr-TR" sz="9600" dirty="0"/>
              <a:t>• Depresif duygu durumla gelen her hasta </a:t>
            </a:r>
            <a:r>
              <a:rPr lang="tr-TR" sz="9600" dirty="0" err="1"/>
              <a:t>suisid</a:t>
            </a:r>
            <a:r>
              <a:rPr lang="tr-TR" sz="9600" dirty="0"/>
              <a:t> açısından araştırılmalıdır.</a:t>
            </a:r>
          </a:p>
          <a:p>
            <a:pPr>
              <a:buNone/>
            </a:pPr>
            <a:r>
              <a:rPr lang="tr-TR" sz="9600" dirty="0"/>
              <a:t>• </a:t>
            </a:r>
            <a:r>
              <a:rPr lang="tr-TR" sz="9600" dirty="0" err="1"/>
              <a:t>Suisid</a:t>
            </a:r>
            <a:r>
              <a:rPr lang="tr-TR" sz="9600" dirty="0"/>
              <a:t> ile ilgili soru sormak </a:t>
            </a:r>
            <a:r>
              <a:rPr lang="tr-TR" sz="9600" dirty="0" err="1"/>
              <a:t>suisid</a:t>
            </a:r>
            <a:r>
              <a:rPr lang="tr-TR" sz="9600" dirty="0"/>
              <a:t> riski yaratmaz.</a:t>
            </a:r>
          </a:p>
          <a:p>
            <a:endParaRPr lang="tr-TR" sz="5550" dirty="0"/>
          </a:p>
        </p:txBody>
      </p:sp>
      <p:pic>
        <p:nvPicPr>
          <p:cNvPr id="6" name="İçerik Yer Tutucusu 3">
            <a:extLst>
              <a:ext uri="{FF2B5EF4-FFF2-40B4-BE49-F238E27FC236}">
                <a16:creationId xmlns:a16="http://schemas.microsoft.com/office/drawing/2014/main" id="{DC689AF2-268F-4734-98FB-A70B768DA726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991892" y="1405935"/>
            <a:ext cx="716214" cy="716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41381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DA4B674-A8DD-4BE0-A9FA-B1616EAD1B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dirty="0"/>
              <a:t>intihar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945F59F-C722-4047-9685-4FE8F3E2B6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6722" y="2392820"/>
            <a:ext cx="8208980" cy="2611250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tr-TR" sz="9600" dirty="0"/>
              <a:t> • İntihar önlenebilir!</a:t>
            </a:r>
          </a:p>
          <a:p>
            <a:pPr>
              <a:buNone/>
            </a:pPr>
            <a:r>
              <a:rPr lang="tr-TR" sz="9600" dirty="0"/>
              <a:t> • İntihar hakkında konuşabiliriz.</a:t>
            </a:r>
          </a:p>
          <a:p>
            <a:pPr>
              <a:buNone/>
            </a:pPr>
            <a:r>
              <a:rPr lang="tr-TR" sz="9600" dirty="0"/>
              <a:t> • İntihar ile ilgili sorular sormak intihar etme davranışına neden olmaz. </a:t>
            </a:r>
            <a:endParaRPr lang="tr-TR" sz="5550" dirty="0"/>
          </a:p>
        </p:txBody>
      </p:sp>
      <p:pic>
        <p:nvPicPr>
          <p:cNvPr id="6" name="İçerik Yer Tutucusu 3">
            <a:extLst>
              <a:ext uri="{FF2B5EF4-FFF2-40B4-BE49-F238E27FC236}">
                <a16:creationId xmlns:a16="http://schemas.microsoft.com/office/drawing/2014/main" id="{DC689AF2-268F-4734-98FB-A70B768DA726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991892" y="1405935"/>
            <a:ext cx="716214" cy="716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4559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DA4B674-A8DD-4BE0-A9FA-B1616EAD1B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dirty="0"/>
              <a:t>Ciddi İntihar Düşüncesi belirtileri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945F59F-C722-4047-9685-4FE8F3E2B6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6722" y="2392820"/>
            <a:ext cx="8208980" cy="261125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tr-TR" sz="9600" dirty="0"/>
              <a:t> • Kendini öldürmekle tehdit etmek,</a:t>
            </a:r>
          </a:p>
          <a:p>
            <a:pPr>
              <a:buNone/>
            </a:pPr>
            <a:r>
              <a:rPr lang="tr-TR" sz="9600" dirty="0"/>
              <a:t> • “Ben yokken kimse beni özlemez.” gibi cümleler kurmak,</a:t>
            </a:r>
          </a:p>
          <a:p>
            <a:pPr>
              <a:buNone/>
            </a:pPr>
            <a:r>
              <a:rPr lang="tr-TR" sz="9600" dirty="0"/>
              <a:t> • Böcek ilaçları, ateşli silahlar veya ilaçlar gibi kendini öldürme yolları aramak ya da internette bu konu ile ilgili araştırmalar yapmak ,</a:t>
            </a:r>
          </a:p>
          <a:p>
            <a:pPr>
              <a:buNone/>
            </a:pPr>
            <a:r>
              <a:rPr lang="tr-TR" sz="9600" dirty="0"/>
              <a:t> • Yakın aile üyelerine ve arkadaşlarına veda etmek,değerli eşyalardan vazgeçmek ve vasiyet yazmaktır.</a:t>
            </a:r>
          </a:p>
          <a:p>
            <a:pPr marL="0" indent="0">
              <a:buNone/>
            </a:pPr>
            <a:r>
              <a:rPr lang="tr-TR" sz="5550" dirty="0"/>
              <a:t> </a:t>
            </a:r>
          </a:p>
        </p:txBody>
      </p:sp>
      <p:pic>
        <p:nvPicPr>
          <p:cNvPr id="6" name="İçerik Yer Tutucusu 3">
            <a:extLst>
              <a:ext uri="{FF2B5EF4-FFF2-40B4-BE49-F238E27FC236}">
                <a16:creationId xmlns:a16="http://schemas.microsoft.com/office/drawing/2014/main" id="{DC689AF2-268F-4734-98FB-A70B768DA726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991892" y="1405935"/>
            <a:ext cx="716214" cy="716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55667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DA4B674-A8DD-4BE0-A9FA-B1616EAD1B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dirty="0"/>
              <a:t>İntihar Risk Grupları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945F59F-C722-4047-9685-4FE8F3E2B6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6722" y="2392820"/>
            <a:ext cx="8208980" cy="3268428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tr-TR" sz="9600" dirty="0"/>
              <a:t>• Daha önce intihara teşebbüs eden kişiler </a:t>
            </a:r>
          </a:p>
          <a:p>
            <a:pPr>
              <a:buNone/>
            </a:pPr>
            <a:r>
              <a:rPr lang="tr-TR" sz="9600" dirty="0"/>
              <a:t>• Depresyon, alkol veya uyuşturucu sorunu olan kişiler </a:t>
            </a:r>
          </a:p>
          <a:p>
            <a:pPr>
              <a:buNone/>
            </a:pPr>
            <a:r>
              <a:rPr lang="tr-TR" sz="9600" dirty="0"/>
              <a:t> • Sevdiği bir kişinin hayatını kaybetmesi veya bir ilişkinin sona ermesi sebebiyle ciddi duygusal sıkıntı çeken kişiler </a:t>
            </a:r>
          </a:p>
          <a:p>
            <a:pPr>
              <a:buNone/>
            </a:pPr>
            <a:r>
              <a:rPr lang="tr-TR" sz="9600" dirty="0"/>
              <a:t>• Kronik ağrı veya hastalıktan acı çeken kişiler </a:t>
            </a:r>
          </a:p>
          <a:p>
            <a:pPr>
              <a:buNone/>
            </a:pPr>
            <a:r>
              <a:rPr lang="tr-TR" sz="9600" dirty="0"/>
              <a:t>• Savaş, şiddet, travma, istismar veya ayrımcılığa maruz kalan kişiler</a:t>
            </a:r>
          </a:p>
          <a:p>
            <a:pPr>
              <a:buNone/>
            </a:pPr>
            <a:r>
              <a:rPr lang="tr-TR" sz="9600" dirty="0"/>
              <a:t> • Sosyal ortamlardan kendini soyutlamış kişilerdir.</a:t>
            </a:r>
          </a:p>
          <a:p>
            <a:endParaRPr lang="tr-TR" sz="5550" dirty="0"/>
          </a:p>
        </p:txBody>
      </p:sp>
      <p:pic>
        <p:nvPicPr>
          <p:cNvPr id="6" name="İçerik Yer Tutucusu 3">
            <a:extLst>
              <a:ext uri="{FF2B5EF4-FFF2-40B4-BE49-F238E27FC236}">
                <a16:creationId xmlns:a16="http://schemas.microsoft.com/office/drawing/2014/main" id="{DC689AF2-268F-4734-98FB-A70B768DA726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991892" y="1405935"/>
            <a:ext cx="716214" cy="716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49864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DA4B674-A8DD-4BE0-A9FA-B1616EAD1B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dirty="0" err="1"/>
              <a:t>Nüks</a:t>
            </a:r>
            <a:endParaRPr lang="tr-TR" sz="2800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945F59F-C722-4047-9685-4FE8F3E2B6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6722" y="2392820"/>
            <a:ext cx="8208980" cy="261125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sz="2400" dirty="0"/>
              <a:t>• İlk depresyon genellikle 20’li yaşlarda görülür</a:t>
            </a:r>
          </a:p>
          <a:p>
            <a:pPr>
              <a:buNone/>
            </a:pPr>
            <a:r>
              <a:rPr lang="tr-TR" sz="2400" dirty="0"/>
              <a:t> • Tek atak sonrasında </a:t>
            </a:r>
            <a:r>
              <a:rPr lang="tr-TR" sz="2400" dirty="0" err="1"/>
              <a:t>nüks</a:t>
            </a:r>
            <a:r>
              <a:rPr lang="tr-TR" sz="2400" dirty="0"/>
              <a:t> riski % 50-70</a:t>
            </a:r>
          </a:p>
          <a:p>
            <a:pPr>
              <a:buNone/>
            </a:pPr>
            <a:r>
              <a:rPr lang="tr-TR" sz="2400" dirty="0"/>
              <a:t> • İkinci atak sonrasında </a:t>
            </a:r>
            <a:r>
              <a:rPr lang="tr-TR" sz="2400" dirty="0" err="1"/>
              <a:t>nüks</a:t>
            </a:r>
            <a:r>
              <a:rPr lang="tr-TR" sz="2400" dirty="0"/>
              <a:t> riski % 70</a:t>
            </a:r>
          </a:p>
          <a:p>
            <a:pPr>
              <a:buNone/>
            </a:pPr>
            <a:r>
              <a:rPr lang="tr-TR" sz="2400" dirty="0"/>
              <a:t> • Üçüncü atak sonrasında </a:t>
            </a:r>
            <a:r>
              <a:rPr lang="tr-TR" sz="2400" dirty="0" err="1"/>
              <a:t>nüks</a:t>
            </a:r>
            <a:r>
              <a:rPr lang="tr-TR" sz="2400" dirty="0"/>
              <a:t> riski % 90</a:t>
            </a:r>
          </a:p>
          <a:p>
            <a:endParaRPr lang="tr-TR" dirty="0"/>
          </a:p>
        </p:txBody>
      </p:sp>
      <p:pic>
        <p:nvPicPr>
          <p:cNvPr id="6" name="İçerik Yer Tutucusu 3">
            <a:extLst>
              <a:ext uri="{FF2B5EF4-FFF2-40B4-BE49-F238E27FC236}">
                <a16:creationId xmlns:a16="http://schemas.microsoft.com/office/drawing/2014/main" id="{DC689AF2-268F-4734-98FB-A70B768DA726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991892" y="1405935"/>
            <a:ext cx="716214" cy="716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09070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DA4B674-A8DD-4BE0-A9FA-B1616EAD1B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2926" y="628364"/>
            <a:ext cx="8272212" cy="1013800"/>
          </a:xfrm>
        </p:spPr>
        <p:txBody>
          <a:bodyPr>
            <a:normAutofit/>
          </a:bodyPr>
          <a:lstStyle/>
          <a:p>
            <a:r>
              <a:rPr lang="tr-TR" sz="2800" dirty="0"/>
              <a:t>Depresyon şüphesi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945F59F-C722-4047-9685-4FE8F3E2B6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6722" y="2392820"/>
            <a:ext cx="8208980" cy="261125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tr-TR" sz="9600" dirty="0"/>
              <a:t>• Belirsiz somatik yakınmalar</a:t>
            </a:r>
          </a:p>
          <a:p>
            <a:pPr>
              <a:buNone/>
            </a:pPr>
            <a:r>
              <a:rPr lang="tr-TR" sz="9600" dirty="0"/>
              <a:t>• Çok sayıda somatik yakınma </a:t>
            </a:r>
          </a:p>
          <a:p>
            <a:pPr>
              <a:buNone/>
            </a:pPr>
            <a:r>
              <a:rPr lang="tr-TR" sz="9600" dirty="0"/>
              <a:t>• Kronik ağrı, baş ağrısı </a:t>
            </a:r>
          </a:p>
          <a:p>
            <a:pPr>
              <a:buNone/>
            </a:pPr>
            <a:r>
              <a:rPr lang="tr-TR" sz="9600" dirty="0"/>
              <a:t>• Analjezik kullanımına yanıt vermeyen ağrılar </a:t>
            </a:r>
          </a:p>
          <a:p>
            <a:pPr>
              <a:buNone/>
            </a:pPr>
            <a:r>
              <a:rPr lang="tr-TR" sz="9600" dirty="0"/>
              <a:t>• </a:t>
            </a:r>
            <a:r>
              <a:rPr lang="tr-TR" sz="9600" dirty="0" err="1"/>
              <a:t>Anksiyete</a:t>
            </a:r>
            <a:r>
              <a:rPr lang="tr-TR" sz="9600" dirty="0"/>
              <a:t>, yorgunluk, uyku bozuklukları</a:t>
            </a:r>
          </a:p>
          <a:p>
            <a:pPr>
              <a:buNone/>
            </a:pPr>
            <a:r>
              <a:rPr lang="tr-TR" sz="9600" dirty="0"/>
              <a:t>• Cinsel şikayetler </a:t>
            </a:r>
          </a:p>
          <a:p>
            <a:pPr>
              <a:buNone/>
            </a:pPr>
            <a:r>
              <a:rPr lang="tr-TR" sz="9600" dirty="0"/>
              <a:t>• </a:t>
            </a:r>
            <a:r>
              <a:rPr lang="tr-TR" sz="9600" dirty="0" err="1"/>
              <a:t>Tinnitus</a:t>
            </a:r>
            <a:r>
              <a:rPr lang="tr-TR" sz="9600" dirty="0"/>
              <a:t> </a:t>
            </a:r>
          </a:p>
          <a:p>
            <a:pPr>
              <a:buNone/>
            </a:pPr>
            <a:r>
              <a:rPr lang="tr-TR" sz="9600" dirty="0"/>
              <a:t>• Birbirini takip eden </a:t>
            </a:r>
            <a:r>
              <a:rPr lang="tr-TR" sz="9600" dirty="0" err="1"/>
              <a:t>diare</a:t>
            </a:r>
            <a:r>
              <a:rPr lang="tr-TR" sz="9600" dirty="0"/>
              <a:t> ve </a:t>
            </a:r>
            <a:r>
              <a:rPr lang="tr-TR" sz="9600" dirty="0" err="1"/>
              <a:t>konstipasyon</a:t>
            </a:r>
            <a:endParaRPr lang="tr-TR" sz="9600" dirty="0"/>
          </a:p>
          <a:p>
            <a:endParaRPr lang="tr-TR" sz="5550" dirty="0"/>
          </a:p>
        </p:txBody>
      </p:sp>
      <p:pic>
        <p:nvPicPr>
          <p:cNvPr id="6" name="İçerik Yer Tutucusu 3">
            <a:extLst>
              <a:ext uri="{FF2B5EF4-FFF2-40B4-BE49-F238E27FC236}">
                <a16:creationId xmlns:a16="http://schemas.microsoft.com/office/drawing/2014/main" id="{DC689AF2-268F-4734-98FB-A70B768DA726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991892" y="1405935"/>
            <a:ext cx="716214" cy="716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0842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DA4B674-A8DD-4BE0-A9FA-B1616EAD1B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dirty="0"/>
              <a:t>depresyon Alt Grupları (DSM V)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945F59F-C722-4047-9685-4FE8F3E2B6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6722" y="2392820"/>
            <a:ext cx="8208980" cy="261125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tr-TR" sz="9600" dirty="0"/>
          </a:p>
          <a:p>
            <a:pPr>
              <a:buNone/>
            </a:pPr>
            <a:r>
              <a:rPr lang="tr-TR" sz="9600" dirty="0"/>
              <a:t> 1. </a:t>
            </a:r>
            <a:r>
              <a:rPr lang="tr-TR" sz="9600" dirty="0" err="1"/>
              <a:t>Majör</a:t>
            </a:r>
            <a:r>
              <a:rPr lang="tr-TR" sz="9600" dirty="0"/>
              <a:t> depresif bozukluk</a:t>
            </a:r>
          </a:p>
          <a:p>
            <a:pPr>
              <a:buNone/>
            </a:pPr>
            <a:r>
              <a:rPr lang="tr-TR" sz="9600" dirty="0"/>
              <a:t> 2. </a:t>
            </a:r>
            <a:r>
              <a:rPr lang="tr-TR" sz="9600" dirty="0" err="1"/>
              <a:t>Distimik</a:t>
            </a:r>
            <a:r>
              <a:rPr lang="tr-TR" sz="9600" dirty="0"/>
              <a:t> bozukluk</a:t>
            </a:r>
          </a:p>
          <a:p>
            <a:pPr>
              <a:buNone/>
            </a:pPr>
            <a:r>
              <a:rPr lang="tr-TR" sz="9600" dirty="0"/>
              <a:t> 3. Yıkıcı </a:t>
            </a:r>
            <a:r>
              <a:rPr lang="tr-TR" sz="9600" dirty="0" err="1"/>
              <a:t>duygudurumu</a:t>
            </a:r>
            <a:r>
              <a:rPr lang="tr-TR" sz="9600" dirty="0"/>
              <a:t> düzenleyememe bozukluğu </a:t>
            </a:r>
          </a:p>
          <a:p>
            <a:pPr>
              <a:buNone/>
            </a:pPr>
            <a:r>
              <a:rPr lang="tr-TR" sz="9600" dirty="0"/>
              <a:t> 4. </a:t>
            </a:r>
            <a:r>
              <a:rPr lang="tr-TR" sz="9600" dirty="0" err="1"/>
              <a:t>Premenstrüel</a:t>
            </a:r>
            <a:r>
              <a:rPr lang="tr-TR" sz="9600" dirty="0"/>
              <a:t> </a:t>
            </a:r>
            <a:r>
              <a:rPr lang="tr-TR" sz="9600" dirty="0" err="1"/>
              <a:t>disforik</a:t>
            </a:r>
            <a:r>
              <a:rPr lang="tr-TR" sz="9600" dirty="0"/>
              <a:t> bozukluk </a:t>
            </a:r>
          </a:p>
          <a:p>
            <a:pPr>
              <a:buNone/>
            </a:pPr>
            <a:r>
              <a:rPr lang="tr-TR" sz="9600" dirty="0"/>
              <a:t> 5. Madde / İlaç kaynaklı depresif bozukluk </a:t>
            </a:r>
          </a:p>
          <a:p>
            <a:pPr>
              <a:buNone/>
            </a:pPr>
            <a:r>
              <a:rPr lang="tr-TR" sz="9600" dirty="0"/>
              <a:t> 6. Başka medikal duruma bağımlı depresif bozukluk</a:t>
            </a:r>
          </a:p>
          <a:p>
            <a:pPr>
              <a:buNone/>
            </a:pPr>
            <a:r>
              <a:rPr lang="tr-TR" sz="9600" dirty="0"/>
              <a:t> 7. Diğer belirtilen depresif bozukluk</a:t>
            </a:r>
          </a:p>
          <a:p>
            <a:pPr>
              <a:buNone/>
            </a:pPr>
            <a:r>
              <a:rPr lang="tr-TR" sz="9600" dirty="0"/>
              <a:t> 8. Tanımlanmamış depresif bozukluk</a:t>
            </a:r>
          </a:p>
          <a:p>
            <a:endParaRPr lang="tr-TR" sz="5550" dirty="0"/>
          </a:p>
        </p:txBody>
      </p:sp>
      <p:pic>
        <p:nvPicPr>
          <p:cNvPr id="6" name="İçerik Yer Tutucusu 3">
            <a:extLst>
              <a:ext uri="{FF2B5EF4-FFF2-40B4-BE49-F238E27FC236}">
                <a16:creationId xmlns:a16="http://schemas.microsoft.com/office/drawing/2014/main" id="{DC689AF2-268F-4734-98FB-A70B768DA726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991892" y="1405935"/>
            <a:ext cx="716214" cy="716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79914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DA4B674-A8DD-4BE0-A9FA-B1616EAD1B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dirty="0" err="1"/>
              <a:t>Major</a:t>
            </a:r>
            <a:r>
              <a:rPr lang="tr-TR" sz="2800" dirty="0"/>
              <a:t> depresif bozukluk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945F59F-C722-4047-9685-4FE8F3E2B6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6722" y="2392820"/>
            <a:ext cx="8208980" cy="2611250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tr-TR" sz="8000" dirty="0"/>
              <a:t>• </a:t>
            </a:r>
            <a:r>
              <a:rPr lang="tr-TR" sz="7400" dirty="0"/>
              <a:t>Ardışık 2 hafta boyunca neredeyse her gün, günün büyük kısmında ortaya çıkan, semptomlardan en az 5 tanesinin bulunması gerekir. </a:t>
            </a:r>
          </a:p>
          <a:p>
            <a:pPr marL="0" indent="0">
              <a:buNone/>
            </a:pPr>
            <a:r>
              <a:rPr lang="tr-TR" sz="7200" dirty="0"/>
              <a:t>•</a:t>
            </a:r>
            <a:r>
              <a:rPr lang="tr-TR" sz="7400" dirty="0"/>
              <a:t> Semptomlardan biri depresif ruh hali veya ilgi/istek kaybı olmalıdır.</a:t>
            </a:r>
          </a:p>
          <a:p>
            <a:endParaRPr lang="tr-TR" sz="5550" dirty="0"/>
          </a:p>
        </p:txBody>
      </p:sp>
      <p:pic>
        <p:nvPicPr>
          <p:cNvPr id="6" name="İçerik Yer Tutucusu 3">
            <a:extLst>
              <a:ext uri="{FF2B5EF4-FFF2-40B4-BE49-F238E27FC236}">
                <a16:creationId xmlns:a16="http://schemas.microsoft.com/office/drawing/2014/main" id="{DC689AF2-268F-4734-98FB-A70B768DA726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991892" y="1405935"/>
            <a:ext cx="716214" cy="716214"/>
          </a:xfrm>
          <a:prstGeom prst="rect">
            <a:avLst/>
          </a:prstGeom>
        </p:spPr>
      </p:pic>
      <p:sp>
        <p:nvSpPr>
          <p:cNvPr id="7" name="Metin kutusu 6">
            <a:extLst>
              <a:ext uri="{FF2B5EF4-FFF2-40B4-BE49-F238E27FC236}">
                <a16:creationId xmlns:a16="http://schemas.microsoft.com/office/drawing/2014/main" id="{9F461470-374A-4F55-99A7-CF3B3F41D10B}"/>
              </a:ext>
            </a:extLst>
          </p:cNvPr>
          <p:cNvSpPr txBox="1"/>
          <p:nvPr/>
        </p:nvSpPr>
        <p:spPr>
          <a:xfrm>
            <a:off x="2286000" y="3246690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r-TR" sz="1800" dirty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598669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DA4B674-A8DD-4BE0-A9FA-B1616EAD1B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dirty="0"/>
              <a:t>Semptomlar (DSM V)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945F59F-C722-4047-9685-4FE8F3E2B6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6722" y="1844824"/>
            <a:ext cx="8208980" cy="511256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tr-TR" sz="2400" dirty="0"/>
              <a:t>• Depresif ruh hali- üzüntü, çökkünlük, boşluk, çaresizlik hissi </a:t>
            </a:r>
          </a:p>
          <a:p>
            <a:pPr>
              <a:buNone/>
            </a:pPr>
            <a:r>
              <a:rPr lang="tr-TR" sz="2400" dirty="0"/>
              <a:t>• İlgi ve zevk kaybı</a:t>
            </a:r>
          </a:p>
          <a:p>
            <a:pPr>
              <a:buNone/>
            </a:pPr>
            <a:r>
              <a:rPr lang="tr-TR" sz="2400" dirty="0"/>
              <a:t>• Uykusuzluk veya aşırı uyuma </a:t>
            </a:r>
          </a:p>
          <a:p>
            <a:pPr>
              <a:buNone/>
            </a:pPr>
            <a:r>
              <a:rPr lang="tr-TR" sz="2400" dirty="0"/>
              <a:t>• </a:t>
            </a:r>
            <a:r>
              <a:rPr lang="tr-TR" sz="2400" dirty="0" err="1"/>
              <a:t>Iştah</a:t>
            </a:r>
            <a:r>
              <a:rPr lang="tr-TR" sz="2400" dirty="0"/>
              <a:t> kaybı ya da kilo değişikliği </a:t>
            </a:r>
          </a:p>
          <a:p>
            <a:pPr>
              <a:buNone/>
            </a:pPr>
            <a:r>
              <a:rPr lang="tr-TR" sz="2400" dirty="0"/>
              <a:t>• </a:t>
            </a:r>
            <a:r>
              <a:rPr lang="tr-TR" sz="2400" dirty="0" err="1"/>
              <a:t>Psikomotor</a:t>
            </a:r>
            <a:r>
              <a:rPr lang="tr-TR" sz="2400" dirty="0"/>
              <a:t> </a:t>
            </a:r>
            <a:r>
              <a:rPr lang="tr-TR" sz="2400" dirty="0" err="1"/>
              <a:t>retardasyon</a:t>
            </a:r>
            <a:r>
              <a:rPr lang="tr-TR" sz="2400" dirty="0"/>
              <a:t> veya ajitasyon </a:t>
            </a:r>
          </a:p>
          <a:p>
            <a:pPr>
              <a:buNone/>
            </a:pPr>
            <a:r>
              <a:rPr lang="tr-TR" sz="2400" dirty="0"/>
              <a:t>• Düşük enerji </a:t>
            </a:r>
          </a:p>
          <a:p>
            <a:pPr>
              <a:buNone/>
            </a:pPr>
            <a:r>
              <a:rPr lang="tr-TR" sz="2400" dirty="0"/>
              <a:t>• Kötü konsantrasyon</a:t>
            </a:r>
          </a:p>
          <a:p>
            <a:pPr>
              <a:buNone/>
            </a:pPr>
            <a:r>
              <a:rPr lang="tr-TR" sz="2400" dirty="0"/>
              <a:t>• Değersizlik veya suçluluk düşünceleri </a:t>
            </a:r>
          </a:p>
          <a:p>
            <a:pPr>
              <a:buNone/>
            </a:pPr>
            <a:r>
              <a:rPr lang="tr-TR" sz="2400" dirty="0"/>
              <a:t>• Tekrarlayan ölüm veya intihar düşünceleri</a:t>
            </a:r>
          </a:p>
        </p:txBody>
      </p:sp>
      <p:pic>
        <p:nvPicPr>
          <p:cNvPr id="6" name="İçerik Yer Tutucusu 3">
            <a:extLst>
              <a:ext uri="{FF2B5EF4-FFF2-40B4-BE49-F238E27FC236}">
                <a16:creationId xmlns:a16="http://schemas.microsoft.com/office/drawing/2014/main" id="{DC689AF2-268F-4734-98FB-A70B768DA726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991892" y="1405935"/>
            <a:ext cx="716214" cy="716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19372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DA4B674-A8DD-4BE0-A9FA-B1616EAD1B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1003" y="628364"/>
            <a:ext cx="8272212" cy="1013800"/>
          </a:xfrm>
        </p:spPr>
        <p:txBody>
          <a:bodyPr>
            <a:normAutofit/>
          </a:bodyPr>
          <a:lstStyle/>
          <a:p>
            <a:r>
              <a:rPr lang="tr-TR" sz="2800" dirty="0" err="1"/>
              <a:t>Distimik</a:t>
            </a:r>
            <a:r>
              <a:rPr lang="tr-TR" sz="2800" dirty="0"/>
              <a:t> Bozukluk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945F59F-C722-4047-9685-4FE8F3E2B6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6722" y="2392820"/>
            <a:ext cx="8208980" cy="391650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tr-TR" sz="9600" dirty="0"/>
              <a:t>• En az 2 yıl boyunca kronik olarak günün önemli bir kısmında çökkün </a:t>
            </a:r>
            <a:r>
              <a:rPr lang="tr-TR" sz="9600" dirty="0" err="1"/>
              <a:t>duygudurum</a:t>
            </a:r>
            <a:r>
              <a:rPr lang="tr-TR" sz="9600" dirty="0"/>
              <a:t> varlığı olarak tanımlanabilir. </a:t>
            </a:r>
          </a:p>
          <a:p>
            <a:pPr>
              <a:buNone/>
            </a:pPr>
            <a:r>
              <a:rPr lang="tr-TR" sz="9600" dirty="0"/>
              <a:t>• Kişiler </a:t>
            </a:r>
            <a:r>
              <a:rPr lang="tr-TR" sz="9600" dirty="0" err="1"/>
              <a:t>duygudurumlarını</a:t>
            </a:r>
            <a:r>
              <a:rPr lang="tr-TR" sz="9600" dirty="0"/>
              <a:t> üzgün veya dibe vurmuş olarak tanımlarlar. </a:t>
            </a:r>
          </a:p>
          <a:p>
            <a:pPr>
              <a:buNone/>
            </a:pPr>
            <a:r>
              <a:rPr lang="tr-TR" sz="9600" dirty="0"/>
              <a:t>• Çökkün </a:t>
            </a:r>
            <a:r>
              <a:rPr lang="tr-TR" sz="9600" dirty="0" err="1"/>
              <a:t>duygudurum</a:t>
            </a:r>
            <a:r>
              <a:rPr lang="tr-TR" sz="9600" dirty="0"/>
              <a:t> dönemleri;</a:t>
            </a:r>
          </a:p>
          <a:p>
            <a:pPr>
              <a:buNone/>
            </a:pPr>
            <a:r>
              <a:rPr lang="tr-TR" sz="9600" dirty="0"/>
              <a:t> – iştahsızlık veya aşırı iştah,</a:t>
            </a:r>
          </a:p>
          <a:p>
            <a:pPr>
              <a:buNone/>
            </a:pPr>
            <a:r>
              <a:rPr lang="tr-TR" sz="9600" dirty="0"/>
              <a:t> – uykusuzluk veya aşırı uyuma,</a:t>
            </a:r>
          </a:p>
          <a:p>
            <a:pPr>
              <a:buNone/>
            </a:pPr>
            <a:r>
              <a:rPr lang="tr-TR" sz="9600" dirty="0"/>
              <a:t> – yorgunluk,</a:t>
            </a:r>
          </a:p>
          <a:p>
            <a:pPr>
              <a:buNone/>
            </a:pPr>
            <a:r>
              <a:rPr lang="tr-TR" sz="9600" dirty="0"/>
              <a:t> – özgüven eksikliği,</a:t>
            </a:r>
          </a:p>
          <a:p>
            <a:pPr>
              <a:buNone/>
            </a:pPr>
            <a:r>
              <a:rPr lang="tr-TR" sz="9600" dirty="0"/>
              <a:t> – konsantre olamama veya karar vermede zorluk çekme </a:t>
            </a:r>
          </a:p>
          <a:p>
            <a:pPr>
              <a:buNone/>
            </a:pPr>
            <a:r>
              <a:rPr lang="tr-TR" sz="9600" dirty="0"/>
              <a:t>– çaresizlik durumlarından en az ikisini içerir.</a:t>
            </a:r>
          </a:p>
          <a:p>
            <a:endParaRPr lang="tr-TR" sz="5550" dirty="0"/>
          </a:p>
        </p:txBody>
      </p:sp>
      <p:pic>
        <p:nvPicPr>
          <p:cNvPr id="6" name="İçerik Yer Tutucusu 3">
            <a:extLst>
              <a:ext uri="{FF2B5EF4-FFF2-40B4-BE49-F238E27FC236}">
                <a16:creationId xmlns:a16="http://schemas.microsoft.com/office/drawing/2014/main" id="{DC689AF2-268F-4734-98FB-A70B768DA726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991892" y="1405935"/>
            <a:ext cx="716214" cy="716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23695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DA4B674-A8DD-4BE0-A9FA-B1616EAD1B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dirty="0"/>
              <a:t>Aile Hekimleri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945F59F-C722-4047-9685-4FE8F3E2B6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6722" y="2392820"/>
            <a:ext cx="8208980" cy="36284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sz="2400" dirty="0"/>
              <a:t> • Birinci basamak hekimleri ulaşım kolaylığı nedeniyle her tür hasta ile en sık karşılaşan hekim grubudur.</a:t>
            </a:r>
          </a:p>
          <a:p>
            <a:pPr>
              <a:buNone/>
            </a:pPr>
            <a:r>
              <a:rPr lang="tr-TR" sz="2400" dirty="0"/>
              <a:t>• Psikiyatrik bir sorunu olabilecek hastalar ile de en sık karşılaşan hekim grubudur.</a:t>
            </a:r>
          </a:p>
          <a:p>
            <a:endParaRPr lang="tr-TR" sz="2800" dirty="0"/>
          </a:p>
        </p:txBody>
      </p:sp>
      <p:pic>
        <p:nvPicPr>
          <p:cNvPr id="6" name="İçerik Yer Tutucusu 3">
            <a:extLst>
              <a:ext uri="{FF2B5EF4-FFF2-40B4-BE49-F238E27FC236}">
                <a16:creationId xmlns:a16="http://schemas.microsoft.com/office/drawing/2014/main" id="{DC689AF2-268F-4734-98FB-A70B768DA726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991892" y="1405935"/>
            <a:ext cx="716214" cy="716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22308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DA4B674-A8DD-4BE0-A9FA-B1616EAD1B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dirty="0"/>
              <a:t>Yıkıcı </a:t>
            </a:r>
            <a:r>
              <a:rPr lang="tr-TR" sz="2800" dirty="0" err="1"/>
              <a:t>Duygudurumu</a:t>
            </a:r>
            <a:r>
              <a:rPr lang="tr-TR" sz="2800" dirty="0"/>
              <a:t> Düzenleyememe Bozukluğu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945F59F-C722-4047-9685-4FE8F3E2B6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6722" y="2392820"/>
            <a:ext cx="8208980" cy="376302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sz="2400" dirty="0"/>
              <a:t>• En az bir yıldır devam etmek üzere,10 yaşından önce başlayan </a:t>
            </a:r>
            <a:r>
              <a:rPr lang="tr-TR" sz="2400" dirty="0" err="1"/>
              <a:t>irritabl</a:t>
            </a:r>
            <a:r>
              <a:rPr lang="tr-TR" sz="2400" dirty="0"/>
              <a:t> ve sinirli </a:t>
            </a:r>
            <a:r>
              <a:rPr lang="tr-TR" sz="2400" dirty="0" err="1"/>
              <a:t>duygudurum</a:t>
            </a:r>
            <a:r>
              <a:rPr lang="tr-TR" sz="2400" dirty="0"/>
              <a:t>, </a:t>
            </a:r>
          </a:p>
          <a:p>
            <a:pPr>
              <a:buNone/>
            </a:pPr>
            <a:r>
              <a:rPr lang="tr-TR" sz="2400" dirty="0"/>
              <a:t>• Haftada en az üç kez yineleyen öfke nöbetleridir.</a:t>
            </a:r>
          </a:p>
          <a:p>
            <a:endParaRPr lang="tr-TR" sz="2400" dirty="0"/>
          </a:p>
        </p:txBody>
      </p:sp>
      <p:pic>
        <p:nvPicPr>
          <p:cNvPr id="6" name="İçerik Yer Tutucusu 3">
            <a:extLst>
              <a:ext uri="{FF2B5EF4-FFF2-40B4-BE49-F238E27FC236}">
                <a16:creationId xmlns:a16="http://schemas.microsoft.com/office/drawing/2014/main" id="{DC689AF2-268F-4734-98FB-A70B768DA726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991892" y="1405935"/>
            <a:ext cx="716214" cy="716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15046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1D3FA55-85AA-4AA2-A247-26FB4D487B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dirty="0" err="1"/>
              <a:t>Premenstrüel</a:t>
            </a:r>
            <a:r>
              <a:rPr lang="tr-TR" sz="2800" dirty="0"/>
              <a:t> </a:t>
            </a:r>
            <a:r>
              <a:rPr lang="tr-TR" sz="2800" dirty="0" err="1"/>
              <a:t>Disforik</a:t>
            </a:r>
            <a:r>
              <a:rPr lang="tr-TR" sz="2800" dirty="0"/>
              <a:t> Bozukluk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5ACFA7F-D9F4-4FC3-8C1A-E490C533CD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sz="2400" dirty="0"/>
              <a:t>• Semptomlar; belirgin çökkün </a:t>
            </a:r>
            <a:r>
              <a:rPr lang="tr-TR" sz="2400" dirty="0" err="1"/>
              <a:t>duygudurum</a:t>
            </a:r>
            <a:r>
              <a:rPr lang="tr-TR" sz="2400" dirty="0"/>
              <a:t>, </a:t>
            </a:r>
            <a:r>
              <a:rPr lang="tr-TR" sz="2400" dirty="0" err="1"/>
              <a:t>anksiyete</a:t>
            </a:r>
            <a:r>
              <a:rPr lang="tr-TR" sz="2400" dirty="0"/>
              <a:t>,</a:t>
            </a:r>
            <a:r>
              <a:rPr lang="tr-TR" sz="2400" dirty="0" err="1"/>
              <a:t>emosyonel</a:t>
            </a:r>
            <a:r>
              <a:rPr lang="tr-TR" sz="2400" dirty="0"/>
              <a:t> </a:t>
            </a:r>
            <a:r>
              <a:rPr lang="tr-TR" sz="2400" dirty="0" err="1"/>
              <a:t>labilite</a:t>
            </a:r>
            <a:r>
              <a:rPr lang="tr-TR" sz="2400" dirty="0"/>
              <a:t>, ilgi kaybıdır.</a:t>
            </a:r>
          </a:p>
          <a:p>
            <a:pPr>
              <a:buNone/>
            </a:pPr>
            <a:r>
              <a:rPr lang="tr-TR" sz="2400" dirty="0"/>
              <a:t>• Düzenli olarak </a:t>
            </a:r>
            <a:r>
              <a:rPr lang="tr-TR" sz="2400" dirty="0" err="1"/>
              <a:t>luteal</a:t>
            </a:r>
            <a:r>
              <a:rPr lang="tr-TR" sz="2400" dirty="0"/>
              <a:t> fazın son haftasında başlar, </a:t>
            </a:r>
            <a:r>
              <a:rPr lang="tr-TR" sz="2400" dirty="0" err="1"/>
              <a:t>menstruasyon</a:t>
            </a:r>
            <a:r>
              <a:rPr lang="tr-TR" sz="2400" dirty="0"/>
              <a:t> başladıktan birkaç gün sonra sona erer.</a:t>
            </a:r>
          </a:p>
        </p:txBody>
      </p:sp>
      <p:pic>
        <p:nvPicPr>
          <p:cNvPr id="4" name="İçerik Yer Tutucusu 3">
            <a:extLst>
              <a:ext uri="{FF2B5EF4-FFF2-40B4-BE49-F238E27FC236}">
                <a16:creationId xmlns:a16="http://schemas.microsoft.com/office/drawing/2014/main" id="{DC689AF2-268F-4734-98FB-A70B768DA726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991892" y="1405935"/>
            <a:ext cx="716214" cy="716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849224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DA4B674-A8DD-4BE0-A9FA-B1616EAD1B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dirty="0"/>
              <a:t>Madde / İlaç Kaynaklı Depresif Bozukluk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945F59F-C722-4047-9685-4FE8F3E2B6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6722" y="2392820"/>
            <a:ext cx="8208980" cy="39885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400" dirty="0"/>
              <a:t>• Madde kötüye kullanımı, ilaç veya toksinlerin doğrudan fizyolojik etkileriyle ilişkili belirgin ve inatçı çökkün duygu durumdur.</a:t>
            </a:r>
          </a:p>
          <a:p>
            <a:endParaRPr lang="tr-TR" sz="2400" dirty="0"/>
          </a:p>
        </p:txBody>
      </p:sp>
      <p:pic>
        <p:nvPicPr>
          <p:cNvPr id="6" name="İçerik Yer Tutucusu 3">
            <a:extLst>
              <a:ext uri="{FF2B5EF4-FFF2-40B4-BE49-F238E27FC236}">
                <a16:creationId xmlns:a16="http://schemas.microsoft.com/office/drawing/2014/main" id="{DC689AF2-268F-4734-98FB-A70B768DA726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991892" y="1405935"/>
            <a:ext cx="716214" cy="716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17810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DA4B674-A8DD-4BE0-A9FA-B1616EAD1B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dirty="0"/>
              <a:t>Tedavi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945F59F-C722-4047-9685-4FE8F3E2B6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6722" y="2392820"/>
            <a:ext cx="8208980" cy="3556460"/>
          </a:xfrm>
        </p:spPr>
        <p:txBody>
          <a:bodyPr>
            <a:normAutofit fontScale="25000" lnSpcReduction="20000"/>
          </a:bodyPr>
          <a:lstStyle/>
          <a:p>
            <a:r>
              <a:rPr lang="tr-TR" sz="9600" dirty="0"/>
              <a:t>Güvenli,</a:t>
            </a:r>
          </a:p>
          <a:p>
            <a:r>
              <a:rPr lang="tr-TR" sz="9600" dirty="0"/>
              <a:t> Etkin, </a:t>
            </a:r>
          </a:p>
          <a:p>
            <a:r>
              <a:rPr lang="tr-TR" sz="9600" dirty="0"/>
              <a:t>Ekonomik,</a:t>
            </a:r>
          </a:p>
          <a:p>
            <a:r>
              <a:rPr lang="tr-TR" sz="9600" dirty="0"/>
              <a:t> Kullanımı basit ajanlar seçilmelidir. </a:t>
            </a:r>
          </a:p>
          <a:p>
            <a:endParaRPr lang="tr-TR" sz="9600" dirty="0"/>
          </a:p>
          <a:p>
            <a:pPr>
              <a:buFont typeface="Wingdings" pitchFamily="2" charset="2"/>
              <a:buChar char="v"/>
            </a:pPr>
            <a:r>
              <a:rPr lang="tr-TR" sz="9600" dirty="0"/>
              <a:t> Hastanın yaşı,</a:t>
            </a:r>
          </a:p>
          <a:p>
            <a:pPr>
              <a:buFont typeface="Wingdings" pitchFamily="2" charset="2"/>
              <a:buChar char="v"/>
            </a:pPr>
            <a:r>
              <a:rPr lang="tr-TR" sz="9600" dirty="0"/>
              <a:t>Eşlik eden hastalık,</a:t>
            </a:r>
          </a:p>
          <a:p>
            <a:pPr>
              <a:buFont typeface="Wingdings" pitchFamily="2" charset="2"/>
              <a:buChar char="v"/>
            </a:pPr>
            <a:r>
              <a:rPr lang="tr-TR" sz="9600" dirty="0"/>
              <a:t>Eşlik eden ilaç kullanımı,</a:t>
            </a:r>
          </a:p>
          <a:p>
            <a:pPr>
              <a:buFont typeface="Wingdings" pitchFamily="2" charset="2"/>
              <a:buChar char="v"/>
            </a:pPr>
            <a:r>
              <a:rPr lang="tr-TR" sz="9600" dirty="0"/>
              <a:t> Geçmiş ve mevcut tedavi yanıtı önemlidir.</a:t>
            </a:r>
          </a:p>
          <a:p>
            <a:endParaRPr lang="tr-TR" sz="5550" dirty="0"/>
          </a:p>
        </p:txBody>
      </p:sp>
      <p:pic>
        <p:nvPicPr>
          <p:cNvPr id="6" name="İçerik Yer Tutucusu 3">
            <a:extLst>
              <a:ext uri="{FF2B5EF4-FFF2-40B4-BE49-F238E27FC236}">
                <a16:creationId xmlns:a16="http://schemas.microsoft.com/office/drawing/2014/main" id="{DC689AF2-268F-4734-98FB-A70B768DA726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991892" y="1405935"/>
            <a:ext cx="716214" cy="716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654450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DA4B674-A8DD-4BE0-A9FA-B1616EAD1B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dirty="0"/>
              <a:t>tedavi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945F59F-C722-4047-9685-4FE8F3E2B6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6722" y="2392820"/>
            <a:ext cx="8208980" cy="261125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tr-TR" sz="9600" dirty="0"/>
              <a:t>• İlaç Tedavisi (SSRI,SNRI,TCA,MAO </a:t>
            </a:r>
            <a:r>
              <a:rPr lang="tr-TR" sz="9600" dirty="0" err="1"/>
              <a:t>İnh</a:t>
            </a:r>
            <a:r>
              <a:rPr lang="tr-TR" sz="9600" dirty="0"/>
              <a:t>.)</a:t>
            </a:r>
          </a:p>
          <a:p>
            <a:pPr>
              <a:buNone/>
            </a:pPr>
            <a:r>
              <a:rPr lang="tr-TR" sz="9600" dirty="0"/>
              <a:t>• Psikoterapi </a:t>
            </a:r>
          </a:p>
          <a:p>
            <a:pPr>
              <a:buNone/>
            </a:pPr>
            <a:r>
              <a:rPr lang="tr-TR" sz="9600" dirty="0"/>
              <a:t>• Egzersiz </a:t>
            </a:r>
          </a:p>
          <a:p>
            <a:pPr>
              <a:buNone/>
            </a:pPr>
            <a:r>
              <a:rPr lang="tr-TR" sz="9600" dirty="0"/>
              <a:t>• Kombine tedavi </a:t>
            </a:r>
          </a:p>
          <a:p>
            <a:pPr>
              <a:buNone/>
            </a:pPr>
            <a:r>
              <a:rPr lang="tr-TR" sz="9600" dirty="0"/>
              <a:t>• Elektro </a:t>
            </a:r>
            <a:r>
              <a:rPr lang="tr-TR" sz="9600" dirty="0" err="1"/>
              <a:t>Konvülziv</a:t>
            </a:r>
            <a:r>
              <a:rPr lang="tr-TR" sz="9600" dirty="0"/>
              <a:t> Tedavi (EKT)</a:t>
            </a:r>
          </a:p>
          <a:p>
            <a:endParaRPr lang="tr-TR" sz="5550" dirty="0"/>
          </a:p>
        </p:txBody>
      </p:sp>
      <p:pic>
        <p:nvPicPr>
          <p:cNvPr id="6" name="İçerik Yer Tutucusu 3">
            <a:extLst>
              <a:ext uri="{FF2B5EF4-FFF2-40B4-BE49-F238E27FC236}">
                <a16:creationId xmlns:a16="http://schemas.microsoft.com/office/drawing/2014/main" id="{DC689AF2-268F-4734-98FB-A70B768DA726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991892" y="1405935"/>
            <a:ext cx="716214" cy="716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465389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DA4B674-A8DD-4BE0-A9FA-B1616EAD1B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dirty="0"/>
              <a:t>Tedavinin Hedefleri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945F59F-C722-4047-9685-4FE8F3E2B6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916832"/>
            <a:ext cx="8202174" cy="40324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400" dirty="0"/>
              <a:t>1. İyileşme süresini kısaltmak (genellikle 4-6 hafta),</a:t>
            </a:r>
          </a:p>
          <a:p>
            <a:pPr marL="0" indent="0">
              <a:buNone/>
            </a:pPr>
            <a:r>
              <a:rPr lang="tr-TR" sz="2400" dirty="0"/>
              <a:t>2. </a:t>
            </a:r>
            <a:r>
              <a:rPr lang="tr-TR" sz="2400" dirty="0" err="1"/>
              <a:t>Nüksü</a:t>
            </a:r>
            <a:r>
              <a:rPr lang="tr-TR" sz="2400" dirty="0"/>
              <a:t> engellemek,</a:t>
            </a:r>
          </a:p>
          <a:p>
            <a:pPr marL="0" indent="0">
              <a:buNone/>
            </a:pPr>
            <a:r>
              <a:rPr lang="tr-TR" sz="2400" dirty="0"/>
              <a:t>3. İşlevselliği düzeltmek,</a:t>
            </a:r>
          </a:p>
          <a:p>
            <a:pPr marL="0" indent="0">
              <a:buNone/>
            </a:pPr>
            <a:r>
              <a:rPr lang="tr-TR" sz="2400" dirty="0"/>
              <a:t>4. </a:t>
            </a:r>
            <a:r>
              <a:rPr lang="tr-TR" sz="2400" dirty="0" err="1"/>
              <a:t>Morbidite</a:t>
            </a:r>
            <a:r>
              <a:rPr lang="tr-TR" sz="2400" dirty="0"/>
              <a:t> ve </a:t>
            </a:r>
            <a:r>
              <a:rPr lang="tr-TR" sz="2400" dirty="0" err="1"/>
              <a:t>mortaliteyi</a:t>
            </a:r>
            <a:r>
              <a:rPr lang="tr-TR" sz="2400" dirty="0"/>
              <a:t> azaltmaktır.</a:t>
            </a:r>
          </a:p>
          <a:p>
            <a:endParaRPr lang="tr-TR" sz="2400" dirty="0"/>
          </a:p>
        </p:txBody>
      </p:sp>
      <p:pic>
        <p:nvPicPr>
          <p:cNvPr id="6" name="İçerik Yer Tutucusu 3">
            <a:extLst>
              <a:ext uri="{FF2B5EF4-FFF2-40B4-BE49-F238E27FC236}">
                <a16:creationId xmlns:a16="http://schemas.microsoft.com/office/drawing/2014/main" id="{DC689AF2-268F-4734-98FB-A70B768DA726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991892" y="1405935"/>
            <a:ext cx="716214" cy="716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112938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DA4B674-A8DD-4BE0-A9FA-B1616EAD1B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İlaç Tedavisi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945F59F-C722-4047-9685-4FE8F3E2B6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6722" y="2392820"/>
            <a:ext cx="8208980" cy="261125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tr-TR" sz="9600" dirty="0"/>
          </a:p>
          <a:p>
            <a:pPr marL="0" indent="0">
              <a:buNone/>
            </a:pPr>
            <a:r>
              <a:rPr lang="tr-TR" sz="9600" dirty="0"/>
              <a:t> • </a:t>
            </a:r>
            <a:r>
              <a:rPr lang="tr-TR" sz="9600" dirty="0" err="1"/>
              <a:t>Antidepresan</a:t>
            </a:r>
            <a:r>
              <a:rPr lang="tr-TR" sz="9600" dirty="0"/>
              <a:t> ilaçlar hafif semptomları olan </a:t>
            </a:r>
            <a:r>
              <a:rPr lang="tr-TR" sz="9600" dirty="0" err="1"/>
              <a:t>major</a:t>
            </a:r>
            <a:r>
              <a:rPr lang="tr-TR" sz="9600" dirty="0"/>
              <a:t> depresif  bozukluk için ilk tedavi olarak verilebilir, ancak orta- ciddi   derecedeki semptomları olanlar için mutlaka kullanılmalıdır.</a:t>
            </a:r>
          </a:p>
          <a:p>
            <a:pPr>
              <a:buNone/>
            </a:pPr>
            <a:r>
              <a:rPr lang="tr-TR" sz="9600" dirty="0"/>
              <a:t> </a:t>
            </a:r>
          </a:p>
          <a:p>
            <a:pPr>
              <a:buNone/>
            </a:pPr>
            <a:r>
              <a:rPr lang="tr-TR" sz="9600" dirty="0"/>
              <a:t>• Tedaviye başladıktan 6-8 hafta sonra semptomlarda iyileşme görülmelidir. </a:t>
            </a:r>
          </a:p>
          <a:p>
            <a:pPr>
              <a:buNone/>
            </a:pPr>
            <a:endParaRPr lang="tr-TR" sz="9600" dirty="0"/>
          </a:p>
          <a:p>
            <a:pPr>
              <a:buNone/>
            </a:pPr>
            <a:r>
              <a:rPr lang="tr-TR" sz="9600" dirty="0"/>
              <a:t>• Çalışmalar, idame </a:t>
            </a:r>
            <a:r>
              <a:rPr lang="tr-TR" sz="9600" dirty="0" err="1"/>
              <a:t>antidepresan</a:t>
            </a:r>
            <a:r>
              <a:rPr lang="tr-TR" sz="9600" dirty="0"/>
              <a:t> tedavinin, iyilik halinin devamını sağladığını ve </a:t>
            </a:r>
            <a:r>
              <a:rPr lang="tr-TR" sz="9600" dirty="0" err="1"/>
              <a:t>rekürrensi</a:t>
            </a:r>
            <a:r>
              <a:rPr lang="tr-TR" sz="9600" dirty="0"/>
              <a:t> önlediğini göstermiştir. </a:t>
            </a:r>
          </a:p>
          <a:p>
            <a:endParaRPr lang="tr-TR" sz="5550" dirty="0"/>
          </a:p>
        </p:txBody>
      </p:sp>
      <p:pic>
        <p:nvPicPr>
          <p:cNvPr id="6" name="İçerik Yer Tutucusu 3">
            <a:extLst>
              <a:ext uri="{FF2B5EF4-FFF2-40B4-BE49-F238E27FC236}">
                <a16:creationId xmlns:a16="http://schemas.microsoft.com/office/drawing/2014/main" id="{DC689AF2-268F-4734-98FB-A70B768DA726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991892" y="1405935"/>
            <a:ext cx="716214" cy="716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939974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DA4B674-A8DD-4BE0-A9FA-B1616EAD1B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İlaç Tedavisi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945F59F-C722-4047-9685-4FE8F3E2B6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6722" y="2392820"/>
            <a:ext cx="8208980" cy="261125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tr-TR" sz="9600" dirty="0"/>
              <a:t> • Tedavi etkin süre ve dozda planlanmalıdır.</a:t>
            </a:r>
          </a:p>
          <a:p>
            <a:pPr>
              <a:buNone/>
            </a:pPr>
            <a:r>
              <a:rPr lang="tr-TR" sz="9600" dirty="0"/>
              <a:t> • Tedavi ilk atakta en az 6 ay, 2. atakta 2 yıl sürmelidir.</a:t>
            </a:r>
          </a:p>
          <a:p>
            <a:pPr>
              <a:buNone/>
            </a:pPr>
            <a:r>
              <a:rPr lang="tr-TR" sz="9600" dirty="0"/>
              <a:t> • İlaçlar düşük dozlarda başlanarak basamaklı olarak artırılmalı ve azaltarak sonlandırılmalıdır.</a:t>
            </a:r>
          </a:p>
          <a:p>
            <a:pPr>
              <a:buNone/>
            </a:pPr>
            <a:r>
              <a:rPr lang="tr-TR" sz="9600" dirty="0"/>
              <a:t> • İstenen esas etki geç başlar (3 hafta) .</a:t>
            </a:r>
          </a:p>
          <a:p>
            <a:pPr>
              <a:buNone/>
            </a:pPr>
            <a:r>
              <a:rPr lang="tr-TR" sz="9600" dirty="0"/>
              <a:t> • Daha önceden kullanarak yararlandığı ilaç ilk tercih olmalıdır.</a:t>
            </a:r>
          </a:p>
          <a:p>
            <a:endParaRPr lang="tr-TR" sz="5550" dirty="0"/>
          </a:p>
        </p:txBody>
      </p:sp>
      <p:pic>
        <p:nvPicPr>
          <p:cNvPr id="6" name="İçerik Yer Tutucusu 3">
            <a:extLst>
              <a:ext uri="{FF2B5EF4-FFF2-40B4-BE49-F238E27FC236}">
                <a16:creationId xmlns:a16="http://schemas.microsoft.com/office/drawing/2014/main" id="{DC689AF2-268F-4734-98FB-A70B768DA726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991892" y="1405935"/>
            <a:ext cx="716214" cy="716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978806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DA4B674-A8DD-4BE0-A9FA-B1616EAD1B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İlaç Tedavisi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945F59F-C722-4047-9685-4FE8F3E2B6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6722" y="2392820"/>
            <a:ext cx="8208980" cy="261125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tr-TR" sz="2400" dirty="0"/>
              <a:t> • </a:t>
            </a:r>
            <a:r>
              <a:rPr lang="tr-TR" sz="2400" dirty="0" err="1"/>
              <a:t>Antidepresanların</a:t>
            </a:r>
            <a:r>
              <a:rPr lang="tr-TR" sz="2400" dirty="0"/>
              <a:t> tedavide birbirlerine belirgin üstünlüğü yoktur.</a:t>
            </a:r>
          </a:p>
          <a:p>
            <a:pPr>
              <a:buNone/>
            </a:pPr>
            <a:r>
              <a:rPr lang="tr-TR" sz="2400" dirty="0"/>
              <a:t> • Gebeliğin ilk 3 ayında tek seçenek </a:t>
            </a:r>
            <a:r>
              <a:rPr lang="tr-TR" sz="2400" dirty="0" err="1"/>
              <a:t>EKTdir</a:t>
            </a:r>
            <a:r>
              <a:rPr lang="tr-TR" sz="2400" dirty="0"/>
              <a:t>.</a:t>
            </a:r>
          </a:p>
          <a:p>
            <a:pPr>
              <a:buNone/>
            </a:pPr>
            <a:r>
              <a:rPr lang="tr-TR" sz="2400" dirty="0"/>
              <a:t> • </a:t>
            </a:r>
            <a:r>
              <a:rPr lang="tr-TR" sz="2400" dirty="0" err="1"/>
              <a:t>Antidepresan</a:t>
            </a:r>
            <a:r>
              <a:rPr lang="tr-TR" sz="2400" dirty="0"/>
              <a:t> tedavi sırasında alkol alınmamalıdır.</a:t>
            </a:r>
          </a:p>
          <a:p>
            <a:pPr>
              <a:buNone/>
            </a:pPr>
            <a:r>
              <a:rPr lang="tr-TR" sz="2400" dirty="0"/>
              <a:t> • İlaç tedavisini hastaya açıklamak, beyinde azalmış olan bir maddeyi ilaç olarak verdiğimizi anlatmak ilaç uyumunu artırır.</a:t>
            </a:r>
          </a:p>
        </p:txBody>
      </p:sp>
      <p:pic>
        <p:nvPicPr>
          <p:cNvPr id="6" name="İçerik Yer Tutucusu 3">
            <a:extLst>
              <a:ext uri="{FF2B5EF4-FFF2-40B4-BE49-F238E27FC236}">
                <a16:creationId xmlns:a16="http://schemas.microsoft.com/office/drawing/2014/main" id="{DC689AF2-268F-4734-98FB-A70B768DA726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991892" y="1405935"/>
            <a:ext cx="716214" cy="716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633099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DA4B674-A8DD-4BE0-A9FA-B1616EAD1B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SEVK ENDİKASYONLARI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945F59F-C722-4047-9685-4FE8F3E2B6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6722" y="2392820"/>
            <a:ext cx="8208980" cy="261125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tr-TR" sz="9600" dirty="0"/>
              <a:t>• Klinik belirtiler </a:t>
            </a:r>
            <a:r>
              <a:rPr lang="tr-TR" sz="9600" dirty="0" err="1"/>
              <a:t>psikotik</a:t>
            </a:r>
            <a:r>
              <a:rPr lang="tr-TR" sz="9600" dirty="0"/>
              <a:t> depresyon, </a:t>
            </a:r>
            <a:r>
              <a:rPr lang="tr-TR" sz="9600" dirty="0" err="1"/>
              <a:t>bipolar</a:t>
            </a:r>
            <a:r>
              <a:rPr lang="tr-TR" sz="9600" dirty="0"/>
              <a:t> bozukluğu düşündürüyorsa,</a:t>
            </a:r>
          </a:p>
          <a:p>
            <a:pPr marL="0" indent="0">
              <a:buNone/>
            </a:pPr>
            <a:r>
              <a:rPr lang="tr-TR" sz="9600" dirty="0"/>
              <a:t>• </a:t>
            </a:r>
            <a:r>
              <a:rPr lang="tr-TR" sz="9600" dirty="0" err="1"/>
              <a:t>Intihar</a:t>
            </a:r>
            <a:r>
              <a:rPr lang="tr-TR" sz="9600" dirty="0"/>
              <a:t> girişimi olmuşsa ,</a:t>
            </a:r>
          </a:p>
          <a:p>
            <a:pPr marL="0" indent="0">
              <a:buNone/>
            </a:pPr>
            <a:r>
              <a:rPr lang="tr-TR" sz="9600" dirty="0"/>
              <a:t>• Madde kullanımı veya </a:t>
            </a:r>
            <a:r>
              <a:rPr lang="tr-TR" sz="9600" dirty="0" err="1"/>
              <a:t>demansla</a:t>
            </a:r>
            <a:r>
              <a:rPr lang="tr-TR" sz="9600" dirty="0"/>
              <a:t> </a:t>
            </a:r>
            <a:r>
              <a:rPr lang="tr-TR" sz="9600" dirty="0" err="1"/>
              <a:t>komorbid</a:t>
            </a:r>
            <a:r>
              <a:rPr lang="tr-TR" sz="9600" dirty="0"/>
              <a:t> depresyon mevcutsa, </a:t>
            </a:r>
          </a:p>
          <a:p>
            <a:pPr marL="0" indent="0">
              <a:buNone/>
            </a:pPr>
            <a:r>
              <a:rPr lang="tr-TR" sz="9600" dirty="0"/>
              <a:t>• Farmakolojik tedavi başladıktan sonra 6-8 hafta içinde cevap alınamazsa sevki uygundur.</a:t>
            </a:r>
          </a:p>
          <a:p>
            <a:endParaRPr lang="tr-TR" sz="5550" dirty="0"/>
          </a:p>
        </p:txBody>
      </p:sp>
      <p:pic>
        <p:nvPicPr>
          <p:cNvPr id="6" name="İçerik Yer Tutucusu 3">
            <a:extLst>
              <a:ext uri="{FF2B5EF4-FFF2-40B4-BE49-F238E27FC236}">
                <a16:creationId xmlns:a16="http://schemas.microsoft.com/office/drawing/2014/main" id="{DC689AF2-268F-4734-98FB-A70B768DA726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991892" y="1405935"/>
            <a:ext cx="716214" cy="716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49261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DA4B674-A8DD-4BE0-A9FA-B1616EAD1B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dirty="0"/>
              <a:t>Depresyon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945F59F-C722-4047-9685-4FE8F3E2B6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6722" y="2392820"/>
            <a:ext cx="8208980" cy="3268428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tr-TR" sz="8000" dirty="0"/>
              <a:t>• En yaygın ruhsal hastalıklardan birisidir.</a:t>
            </a:r>
          </a:p>
          <a:p>
            <a:pPr>
              <a:buNone/>
            </a:pPr>
            <a:r>
              <a:rPr lang="tr-TR" sz="8000" dirty="0"/>
              <a:t>• Her yaş grubunda görülebilir. </a:t>
            </a:r>
          </a:p>
          <a:p>
            <a:pPr>
              <a:buNone/>
            </a:pPr>
            <a:r>
              <a:rPr lang="tr-TR" sz="8000" dirty="0"/>
              <a:t>• En sık 25-44 yaş aralığında görülür. </a:t>
            </a:r>
          </a:p>
          <a:p>
            <a:pPr>
              <a:buNone/>
            </a:pPr>
            <a:r>
              <a:rPr lang="tr-TR" sz="8000" dirty="0"/>
              <a:t>• Depresyon kadınlarda erkeklerden iki kat fazla görülür.</a:t>
            </a:r>
          </a:p>
          <a:p>
            <a:pPr>
              <a:buNone/>
            </a:pPr>
            <a:endParaRPr lang="tr-TR" sz="5550" dirty="0"/>
          </a:p>
        </p:txBody>
      </p:sp>
      <p:pic>
        <p:nvPicPr>
          <p:cNvPr id="6" name="İçerik Yer Tutucusu 3">
            <a:extLst>
              <a:ext uri="{FF2B5EF4-FFF2-40B4-BE49-F238E27FC236}">
                <a16:creationId xmlns:a16="http://schemas.microsoft.com/office/drawing/2014/main" id="{DC689AF2-268F-4734-98FB-A70B768DA726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991892" y="1405935"/>
            <a:ext cx="716214" cy="716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216405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1248656-15B5-4780-BE4A-D540A37E3A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7540" y="2048364"/>
            <a:ext cx="7598569" cy="27368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4950" dirty="0"/>
              <a:t>TEŞEKKÜRLER!...</a:t>
            </a:r>
          </a:p>
        </p:txBody>
      </p:sp>
    </p:spTree>
    <p:extLst>
      <p:ext uri="{BB962C8B-B14F-4D97-AF65-F5344CB8AC3E}">
        <p14:creationId xmlns:p14="http://schemas.microsoft.com/office/powerpoint/2010/main" val="29173584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DA4B674-A8DD-4BE0-A9FA-B1616EAD1B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dirty="0"/>
              <a:t>Depresyon nedir?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945F59F-C722-4047-9685-4FE8F3E2B6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6722" y="1844824"/>
            <a:ext cx="8208980" cy="43110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sz="2400" dirty="0"/>
              <a:t>• Depresyon bir hastalıktır, karakter zayıflığı değildir. </a:t>
            </a:r>
          </a:p>
          <a:p>
            <a:pPr>
              <a:buNone/>
            </a:pPr>
            <a:r>
              <a:rPr lang="tr-TR" sz="2400" dirty="0"/>
              <a:t>• Bakım verenlerin, arkadaşların ve ailenin desteği, depresyonun iyileşmesini kolaylaştırır. </a:t>
            </a:r>
          </a:p>
          <a:p>
            <a:pPr>
              <a:buNone/>
            </a:pPr>
            <a:r>
              <a:rPr lang="tr-TR" sz="2400" dirty="0"/>
              <a:t>	İyileşme zaman alabileceğinden sabır ve çaba gereklidir.</a:t>
            </a:r>
          </a:p>
          <a:p>
            <a:pPr>
              <a:buNone/>
            </a:pPr>
            <a:r>
              <a:rPr lang="tr-TR" sz="2400" dirty="0"/>
              <a:t> • Stres, depresyonun kötüleşmesine sebep olabilir.</a:t>
            </a:r>
          </a:p>
          <a:p>
            <a:endParaRPr lang="tr-TR" sz="5550" dirty="0"/>
          </a:p>
        </p:txBody>
      </p:sp>
      <p:pic>
        <p:nvPicPr>
          <p:cNvPr id="6" name="İçerik Yer Tutucusu 3">
            <a:extLst>
              <a:ext uri="{FF2B5EF4-FFF2-40B4-BE49-F238E27FC236}">
                <a16:creationId xmlns:a16="http://schemas.microsoft.com/office/drawing/2014/main" id="{DC689AF2-268F-4734-98FB-A70B768DA726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991892" y="1405935"/>
            <a:ext cx="716214" cy="716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67359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DA4B674-A8DD-4BE0-A9FA-B1616EAD1B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dirty="0"/>
              <a:t>Depresyon nedir?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945F59F-C722-4047-9685-4FE8F3E2B6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5894" y="2395118"/>
            <a:ext cx="8208980" cy="3844492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tr-TR" sz="9600" dirty="0"/>
              <a:t> • Depresyon, süreğen bir üzüntü ve günlük işlevlerin en az iki hafta boyunca yerine getirilememesi, beraberinde normalde yapmaktan keyif alınan etkinliklere olan ilginin kaybolması ile tanımlanan bir hastalıktır.</a:t>
            </a:r>
          </a:p>
          <a:p>
            <a:pPr>
              <a:buNone/>
            </a:pPr>
            <a:r>
              <a:rPr lang="tr-TR" sz="9600" dirty="0"/>
              <a:t> • Çocukluk çağındaki depresyon belirtileri ve bulguları, başkalarından uzaklaşma, sinirlilik, aşırı ağlama, okulda konsantrasyon zorluğu, iştahta değişiklik veya az ya da çok uyuma belirtilerini içerir.</a:t>
            </a:r>
          </a:p>
          <a:p>
            <a:pPr>
              <a:buNone/>
            </a:pPr>
            <a:r>
              <a:rPr lang="tr-TR" sz="9600" dirty="0"/>
              <a:t> • Küçük çocuklar, oyuna olan ilgisini kaybedebilir. Yaşı daha büyük olan çocuklar normalde almayacakları riskleri alabilir. </a:t>
            </a:r>
          </a:p>
          <a:p>
            <a:pPr>
              <a:buNone/>
            </a:pPr>
            <a:r>
              <a:rPr lang="tr-TR" sz="9600" dirty="0"/>
              <a:t> • Depresyon hem önlenebilir, hem de tedavi edilebilir. Hangi tedavinin en iyi tedavi olduğu ve depresyonun süresi depresyonun şiddetine bağlıdır. </a:t>
            </a:r>
          </a:p>
          <a:p>
            <a:endParaRPr lang="tr-TR" sz="5550" dirty="0"/>
          </a:p>
        </p:txBody>
      </p:sp>
      <p:pic>
        <p:nvPicPr>
          <p:cNvPr id="6" name="İçerik Yer Tutucusu 3">
            <a:extLst>
              <a:ext uri="{FF2B5EF4-FFF2-40B4-BE49-F238E27FC236}">
                <a16:creationId xmlns:a16="http://schemas.microsoft.com/office/drawing/2014/main" id="{DC689AF2-268F-4734-98FB-A70B768DA726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991892" y="1405935"/>
            <a:ext cx="716214" cy="716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8237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DA4B674-A8DD-4BE0-A9FA-B1616EAD1B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dirty="0"/>
              <a:t>Kimler Risk Altındadır?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945F59F-C722-4047-9685-4FE8F3E2B6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6722" y="2392820"/>
            <a:ext cx="8208980" cy="391650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tr-TR" sz="9600" dirty="0"/>
              <a:t>• Kadın cinsiyet</a:t>
            </a:r>
          </a:p>
          <a:p>
            <a:pPr>
              <a:buNone/>
            </a:pPr>
            <a:r>
              <a:rPr lang="tr-TR" sz="9600" dirty="0"/>
              <a:t>• Kadın için 35-45 yaş arası, erkek için &gt;55 yaş </a:t>
            </a:r>
          </a:p>
          <a:p>
            <a:pPr>
              <a:buNone/>
            </a:pPr>
            <a:r>
              <a:rPr lang="tr-TR" sz="9600" dirty="0"/>
              <a:t>• Stresli yaşam olayları </a:t>
            </a:r>
          </a:p>
          <a:p>
            <a:pPr>
              <a:buNone/>
            </a:pPr>
            <a:r>
              <a:rPr lang="tr-TR" sz="9600" dirty="0"/>
              <a:t>• Sosyal desteğin olmaması </a:t>
            </a:r>
          </a:p>
          <a:p>
            <a:pPr>
              <a:buNone/>
            </a:pPr>
            <a:r>
              <a:rPr lang="tr-TR" sz="9600" dirty="0"/>
              <a:t>• Depresyon öyküsü </a:t>
            </a:r>
          </a:p>
          <a:p>
            <a:pPr>
              <a:buNone/>
            </a:pPr>
            <a:r>
              <a:rPr lang="tr-TR" sz="9600" dirty="0"/>
              <a:t>• Ailede depresyon ya da </a:t>
            </a:r>
            <a:r>
              <a:rPr lang="tr-TR" sz="9600" dirty="0" err="1"/>
              <a:t>suisid</a:t>
            </a:r>
            <a:r>
              <a:rPr lang="tr-TR" sz="9600" dirty="0"/>
              <a:t> </a:t>
            </a:r>
          </a:p>
          <a:p>
            <a:pPr>
              <a:buNone/>
            </a:pPr>
            <a:r>
              <a:rPr lang="tr-TR" sz="9600" dirty="0"/>
              <a:t>• Tıbbi </a:t>
            </a:r>
            <a:r>
              <a:rPr lang="tr-TR" sz="9600" dirty="0" err="1"/>
              <a:t>komorbidite</a:t>
            </a:r>
            <a:r>
              <a:rPr lang="tr-TR" sz="9600" dirty="0"/>
              <a:t> (eşlik eden hastalıklar) </a:t>
            </a:r>
          </a:p>
          <a:p>
            <a:pPr>
              <a:buNone/>
            </a:pPr>
            <a:r>
              <a:rPr lang="tr-TR" sz="9600" dirty="0"/>
              <a:t>• Düşük </a:t>
            </a:r>
            <a:r>
              <a:rPr lang="tr-TR" sz="9600" dirty="0" err="1"/>
              <a:t>sosyo</a:t>
            </a:r>
            <a:r>
              <a:rPr lang="tr-TR" sz="9600" dirty="0"/>
              <a:t>-ekonomik düzey </a:t>
            </a:r>
          </a:p>
          <a:p>
            <a:pPr>
              <a:buNone/>
            </a:pPr>
            <a:r>
              <a:rPr lang="tr-TR" sz="9600" dirty="0"/>
              <a:t>• Alkol/madde kullanımı </a:t>
            </a:r>
          </a:p>
          <a:p>
            <a:pPr>
              <a:buNone/>
            </a:pPr>
            <a:r>
              <a:rPr lang="tr-TR" sz="9600" dirty="0"/>
              <a:t>• </a:t>
            </a:r>
            <a:r>
              <a:rPr lang="tr-TR" sz="9600" dirty="0" err="1"/>
              <a:t>Postpartum</a:t>
            </a:r>
            <a:r>
              <a:rPr lang="tr-TR" sz="9600" dirty="0"/>
              <a:t> dönem </a:t>
            </a:r>
          </a:p>
          <a:p>
            <a:pPr>
              <a:buNone/>
            </a:pPr>
            <a:r>
              <a:rPr lang="tr-TR" sz="9600" dirty="0"/>
              <a:t>• Eşlik eden </a:t>
            </a:r>
            <a:r>
              <a:rPr lang="tr-TR" sz="9600" dirty="0" err="1"/>
              <a:t>anksiyete</a:t>
            </a:r>
            <a:endParaRPr lang="tr-TR" sz="9600" dirty="0"/>
          </a:p>
          <a:p>
            <a:endParaRPr lang="tr-TR" sz="5550" dirty="0"/>
          </a:p>
        </p:txBody>
      </p:sp>
      <p:pic>
        <p:nvPicPr>
          <p:cNvPr id="6" name="İçerik Yer Tutucusu 3">
            <a:extLst>
              <a:ext uri="{FF2B5EF4-FFF2-40B4-BE49-F238E27FC236}">
                <a16:creationId xmlns:a16="http://schemas.microsoft.com/office/drawing/2014/main" id="{DC689AF2-268F-4734-98FB-A70B768DA726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991892" y="1405935"/>
            <a:ext cx="716214" cy="716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80505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DA4B674-A8DD-4BE0-A9FA-B1616EAD1B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dirty="0"/>
              <a:t>Depresyon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945F59F-C722-4047-9685-4FE8F3E2B6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6722" y="2122149"/>
            <a:ext cx="8208980" cy="3329915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tr-TR" sz="9600" dirty="0"/>
              <a:t>• İlk depresyon atağı sıklıkla ekonomik problemler, işsizlik, ciddi aile dinamikleri bozulması (boşanma,..) gibi </a:t>
            </a:r>
            <a:r>
              <a:rPr lang="tr-TR" sz="9600" dirty="0" err="1"/>
              <a:t>psikososyal</a:t>
            </a:r>
            <a:r>
              <a:rPr lang="tr-TR" sz="9600" dirty="0"/>
              <a:t> yüklenmelerle tetiklenir.</a:t>
            </a:r>
          </a:p>
          <a:p>
            <a:pPr>
              <a:buNone/>
            </a:pPr>
            <a:r>
              <a:rPr lang="tr-TR" sz="9600" dirty="0"/>
              <a:t>• Ülkemizde ruhsal sorunlar en sık bedensel (psikosomatik) yakınmalarla dile getirilir. </a:t>
            </a:r>
          </a:p>
          <a:p>
            <a:pPr>
              <a:buNone/>
            </a:pPr>
            <a:r>
              <a:rPr lang="tr-TR" sz="9600" dirty="0"/>
              <a:t>• Ruhsal sorunu olan hastaların yarıdan çoğu tedavi için ilk olarak birinci basamağa başvurur.</a:t>
            </a:r>
          </a:p>
          <a:p>
            <a:pPr>
              <a:buNone/>
            </a:pPr>
            <a:r>
              <a:rPr lang="tr-TR" sz="9600" dirty="0"/>
              <a:t> • Birinci basamakta tedavi edilmeden psikiyatriste gitmesi önerilen her dört hastadan yalnızca biri gider.</a:t>
            </a:r>
          </a:p>
          <a:p>
            <a:endParaRPr lang="tr-TR" sz="5550" dirty="0"/>
          </a:p>
        </p:txBody>
      </p:sp>
      <p:pic>
        <p:nvPicPr>
          <p:cNvPr id="6" name="İçerik Yer Tutucusu 3">
            <a:extLst>
              <a:ext uri="{FF2B5EF4-FFF2-40B4-BE49-F238E27FC236}">
                <a16:creationId xmlns:a16="http://schemas.microsoft.com/office/drawing/2014/main" id="{DC689AF2-268F-4734-98FB-A70B768DA726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991892" y="1405935"/>
            <a:ext cx="716214" cy="716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75212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DA4B674-A8DD-4BE0-A9FA-B1616EAD1B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800" dirty="0"/>
              <a:t>epidemiyoloji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945F59F-C722-4047-9685-4FE8F3E2B6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2214554"/>
            <a:ext cx="8208980" cy="2817584"/>
          </a:xfrm>
        </p:spPr>
        <p:txBody>
          <a:bodyPr>
            <a:normAutofit fontScale="250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tr-TR" sz="9600" dirty="0">
                <a:solidFill>
                  <a:schemeClr val="tx1"/>
                </a:solidFill>
                <a:cs typeface="Arial" pitchFamily="34" charset="0"/>
              </a:rPr>
              <a:t>DSÖ, depresyonun yaygınlığının yetişkin nüfusta %5 civarında olduğunu belirtmiştir.</a:t>
            </a:r>
            <a:endParaRPr lang="tr-TR" sz="38400" dirty="0">
              <a:solidFill>
                <a:schemeClr val="tx1"/>
              </a:solidFill>
              <a:cs typeface="Arial" pitchFamily="34" charset="0"/>
            </a:endParaRPr>
          </a:p>
          <a:p>
            <a:pPr>
              <a:buNone/>
            </a:pPr>
            <a:r>
              <a:rPr lang="tr-TR" sz="9600" dirty="0"/>
              <a:t> • Kalıtımsal etkenler önemlidir. Ailevi </a:t>
            </a:r>
            <a:r>
              <a:rPr lang="tr-TR" sz="9600" dirty="0" err="1"/>
              <a:t>yüklülüğü</a:t>
            </a:r>
            <a:r>
              <a:rPr lang="tr-TR" sz="9600" dirty="0"/>
              <a:t> olanlarda depresyon 1.5-3 kat daha fazladır.</a:t>
            </a:r>
          </a:p>
          <a:p>
            <a:pPr>
              <a:buNone/>
            </a:pPr>
            <a:r>
              <a:rPr lang="tr-TR" sz="9600" dirty="0"/>
              <a:t> • Yaşlı nüfusta (&gt; 65 yaş) en sık rastlanan psikiyatrik sorundur. </a:t>
            </a:r>
          </a:p>
          <a:p>
            <a:pPr>
              <a:buNone/>
            </a:pPr>
            <a:r>
              <a:rPr lang="tr-TR" sz="9600" dirty="0"/>
              <a:t> • Yaşlı nüfusun % 10-15’inde anlamlı derecede depresif semptom vardır.</a:t>
            </a:r>
          </a:p>
          <a:p>
            <a:endParaRPr lang="tr-TR" sz="5550" dirty="0"/>
          </a:p>
        </p:txBody>
      </p:sp>
      <p:pic>
        <p:nvPicPr>
          <p:cNvPr id="6" name="İçerik Yer Tutucusu 3">
            <a:extLst>
              <a:ext uri="{FF2B5EF4-FFF2-40B4-BE49-F238E27FC236}">
                <a16:creationId xmlns:a16="http://schemas.microsoft.com/office/drawing/2014/main" id="{DC689AF2-268F-4734-98FB-A70B768DA726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991892" y="1405935"/>
            <a:ext cx="716214" cy="716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55066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DA4B674-A8DD-4BE0-A9FA-B1616EAD1B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dirty="0"/>
              <a:t>İntihar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945F59F-C722-4047-9685-4FE8F3E2B6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6722" y="2392820"/>
            <a:ext cx="8208980" cy="261125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tr-TR" sz="9600" dirty="0"/>
              <a:t>• Depresyonda intihar riski yüksektir (% 15) .</a:t>
            </a:r>
          </a:p>
          <a:p>
            <a:pPr>
              <a:buNone/>
            </a:pPr>
            <a:r>
              <a:rPr lang="tr-TR" sz="9600" dirty="0"/>
              <a:t>• İntihar edenlerin % 40-50’ sinde, tanı konmamış ya da yetersiz tedavi edilmiş </a:t>
            </a:r>
            <a:r>
              <a:rPr lang="tr-TR" sz="9600" dirty="0" err="1"/>
              <a:t>depresif</a:t>
            </a:r>
            <a:r>
              <a:rPr lang="tr-TR" sz="9600" dirty="0"/>
              <a:t> bozukluk bulunmaktadır.</a:t>
            </a:r>
          </a:p>
          <a:p>
            <a:pPr>
              <a:buNone/>
            </a:pPr>
            <a:r>
              <a:rPr lang="tr-TR" sz="9600" dirty="0"/>
              <a:t>• Kadınlarda intihar girişimi erkeklerden fazla iken;özellikle erkeklerde ve yaşlılarda ölümle sonuçlanan intihar girişimleri fazladır .</a:t>
            </a:r>
          </a:p>
          <a:p>
            <a:pPr>
              <a:buNone/>
            </a:pPr>
            <a:r>
              <a:rPr lang="tr-TR" sz="9600" dirty="0"/>
              <a:t>• Gençlerde intihar gittikçe artmakta, yaşlılarda ve kadınlarda azalmaktadır.</a:t>
            </a:r>
          </a:p>
          <a:p>
            <a:endParaRPr lang="tr-TR" sz="5550" dirty="0"/>
          </a:p>
        </p:txBody>
      </p:sp>
      <p:pic>
        <p:nvPicPr>
          <p:cNvPr id="6" name="İçerik Yer Tutucusu 3">
            <a:extLst>
              <a:ext uri="{FF2B5EF4-FFF2-40B4-BE49-F238E27FC236}">
                <a16:creationId xmlns:a16="http://schemas.microsoft.com/office/drawing/2014/main" id="{DC689AF2-268F-4734-98FB-A70B768DA726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991892" y="1405935"/>
            <a:ext cx="716214" cy="716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3616107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r Payı">
  <a:themeElements>
    <a:clrScheme name="Kar Payı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Kar Payı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Kar Payı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ppt/theme/theme2.xml><?xml version="1.0" encoding="utf-8"?>
<a:theme xmlns:a="http://schemas.openxmlformats.org/drawingml/2006/main" name="Gökyüzü">
  <a:themeElements>
    <a:clrScheme name="Gökyüzü">
      <a:dk1>
        <a:sysClr val="windowText" lastClr="000000"/>
      </a:dk1>
      <a:lt1>
        <a:sysClr val="window" lastClr="FFFFFF"/>
      </a:lt1>
      <a:dk2>
        <a:srgbClr val="104C7E"/>
      </a:dk2>
      <a:lt2>
        <a:srgbClr val="EBEBEB"/>
      </a:lt2>
      <a:accent1>
        <a:srgbClr val="94CE67"/>
      </a:accent1>
      <a:accent2>
        <a:srgbClr val="49D1CD"/>
      </a:accent2>
      <a:accent3>
        <a:srgbClr val="61A5D6"/>
      </a:accent3>
      <a:accent4>
        <a:srgbClr val="9D8CD3"/>
      </a:accent4>
      <a:accent5>
        <a:srgbClr val="E45C8A"/>
      </a:accent5>
      <a:accent6>
        <a:srgbClr val="F98C61"/>
      </a:accent6>
      <a:hlink>
        <a:srgbClr val="AAF172"/>
      </a:hlink>
      <a:folHlink>
        <a:srgbClr val="E7F19A"/>
      </a:folHlink>
    </a:clrScheme>
    <a:fontScheme name="Gökyüzü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ökyüzü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E44E6A2F-09CD-4BE0-B42D-107FF03CEED6}"/>
    </a:ext>
  </a:extLst>
</a:theme>
</file>

<file path=ppt/theme/theme3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481</TotalTime>
  <Words>1384</Words>
  <Application>Microsoft Macintosh PowerPoint</Application>
  <PresentationFormat>Ekran Gösterisi (4:3)</PresentationFormat>
  <Paragraphs>175</Paragraphs>
  <Slides>30</Slides>
  <Notes>2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30</vt:i4>
      </vt:variant>
    </vt:vector>
  </HeadingPairs>
  <TitlesOfParts>
    <vt:vector size="39" baseType="lpstr">
      <vt:lpstr>Arial</vt:lpstr>
      <vt:lpstr>Calibri</vt:lpstr>
      <vt:lpstr>Calibri Light</vt:lpstr>
      <vt:lpstr>Garamond</vt:lpstr>
      <vt:lpstr>Gill Sans MT</vt:lpstr>
      <vt:lpstr>Wingdings</vt:lpstr>
      <vt:lpstr>Wingdings 2</vt:lpstr>
      <vt:lpstr>Kar Payı</vt:lpstr>
      <vt:lpstr>Gökyüzü</vt:lpstr>
      <vt:lpstr>DEPRESYON</vt:lpstr>
      <vt:lpstr>Aile Hekimleri</vt:lpstr>
      <vt:lpstr>Depresyon</vt:lpstr>
      <vt:lpstr>Depresyon nedir?</vt:lpstr>
      <vt:lpstr>Depresyon nedir?</vt:lpstr>
      <vt:lpstr>Kimler Risk Altındadır?</vt:lpstr>
      <vt:lpstr>Depresyon</vt:lpstr>
      <vt:lpstr>epidemiyoloji</vt:lpstr>
      <vt:lpstr>İntihar</vt:lpstr>
      <vt:lpstr>intihar</vt:lpstr>
      <vt:lpstr>intihar</vt:lpstr>
      <vt:lpstr>Ciddi İntihar Düşüncesi belirtileri</vt:lpstr>
      <vt:lpstr>İntihar Risk Grupları</vt:lpstr>
      <vt:lpstr>Nüks</vt:lpstr>
      <vt:lpstr>Depresyon şüphesi</vt:lpstr>
      <vt:lpstr>depresyon Alt Grupları (DSM V)</vt:lpstr>
      <vt:lpstr>Major depresif bozukluk</vt:lpstr>
      <vt:lpstr>Semptomlar (DSM V)</vt:lpstr>
      <vt:lpstr>Distimik Bozukluk</vt:lpstr>
      <vt:lpstr>Yıkıcı Duygudurumu Düzenleyememe Bozukluğu</vt:lpstr>
      <vt:lpstr>Premenstrüel Disforik Bozukluk</vt:lpstr>
      <vt:lpstr>Madde / İlaç Kaynaklı Depresif Bozukluk</vt:lpstr>
      <vt:lpstr>Tedavi</vt:lpstr>
      <vt:lpstr>tedavi</vt:lpstr>
      <vt:lpstr>Tedavinin Hedefleri</vt:lpstr>
      <vt:lpstr>İlaç Tedavisi</vt:lpstr>
      <vt:lpstr>İlaç Tedavisi</vt:lpstr>
      <vt:lpstr>İlaç Tedavisi</vt:lpstr>
      <vt:lpstr>SEVK ENDİKASYONLARI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DEPRESYON</dc:title>
  <dc:creator>CASPER</dc:creator>
  <cp:lastModifiedBy>selda Tekiner</cp:lastModifiedBy>
  <cp:revision>27</cp:revision>
  <dcterms:created xsi:type="dcterms:W3CDTF">2021-04-03T09:26:10Z</dcterms:created>
  <dcterms:modified xsi:type="dcterms:W3CDTF">2021-04-28T16:01:36Z</dcterms:modified>
</cp:coreProperties>
</file>