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3/22/2020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tcfdergisi.ankara.edu.tr/index.php/dtcf/article/view/5908" TargetMode="External"/><Relationship Id="rId2" Type="http://schemas.openxmlformats.org/officeDocument/2006/relationships/hyperlink" Target="http://dx.doi.org/10.33171/dtcfjournal.2019.59.1.1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doi.org/10.1080/07374836.2000.1052377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58D5DC4-F26D-4E8A-98D5-8E5D8108A5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TRANSLATION REVIEW</a:t>
            </a:r>
            <a:endParaRPr lang="en-GB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538658E-E34E-4192-A7F6-89C4ED9B5A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080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0368A2D-A314-4DFB-A610-A39B8F033E91}"/>
              </a:ext>
            </a:extLst>
          </p:cNvPr>
          <p:cNvSpPr/>
          <p:nvPr/>
        </p:nvSpPr>
        <p:spPr>
          <a:xfrm>
            <a:off x="3378814" y="243512"/>
            <a:ext cx="6096000" cy="63709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 err="1"/>
              <a:t>Şıpıtık</a:t>
            </a:r>
            <a:r>
              <a:rPr lang="tr-TR" sz="2400" dirty="0"/>
              <a:t> terliğe mi benzer yoksa</a:t>
            </a:r>
            <a:br>
              <a:rPr lang="tr-TR" sz="2400" dirty="0"/>
            </a:br>
            <a:r>
              <a:rPr lang="tr-TR" sz="2400" dirty="0" err="1"/>
              <a:t>Yoksa</a:t>
            </a:r>
            <a:r>
              <a:rPr lang="tr-TR" sz="2400" dirty="0"/>
              <a:t> kandil çöreğine mi,</a:t>
            </a:r>
            <a:br>
              <a:rPr lang="tr-TR" sz="2400" dirty="0"/>
            </a:br>
            <a:r>
              <a:rPr lang="tr-TR" sz="2400" dirty="0"/>
              <a:t>Hacıyağına mı benzer dersin kokusu</a:t>
            </a:r>
            <a:br>
              <a:rPr lang="tr-TR" sz="2400" dirty="0"/>
            </a:br>
            <a:r>
              <a:rPr lang="tr-TR" sz="2400" dirty="0"/>
              <a:t>Yoksa leylâk çiçeğine mi?</a:t>
            </a:r>
            <a:br>
              <a:rPr lang="tr-TR" sz="2400" dirty="0"/>
            </a:br>
            <a:r>
              <a:rPr lang="tr-TR" sz="2400" dirty="0"/>
              <a:t>Çalı gibi dikenli mi, batar mı eline,</a:t>
            </a:r>
            <a:br>
              <a:rPr lang="tr-TR" sz="2400" dirty="0"/>
            </a:br>
            <a:r>
              <a:rPr lang="tr-TR" sz="2400" dirty="0"/>
              <a:t>Andırır mı yoksa pufla yastıkları,</a:t>
            </a:r>
            <a:br>
              <a:rPr lang="tr-TR" sz="2400" dirty="0"/>
            </a:br>
            <a:r>
              <a:rPr lang="tr-TR" sz="2400" dirty="0"/>
              <a:t>Keskin mi kenarı yoksa yatar mı eline?</a:t>
            </a:r>
            <a:br>
              <a:rPr lang="tr-TR" sz="2400" dirty="0"/>
            </a:br>
            <a:r>
              <a:rPr lang="tr-TR" sz="2400" dirty="0" err="1"/>
              <a:t>Alla’sen</a:t>
            </a:r>
            <a:r>
              <a:rPr lang="tr-TR" sz="2400" dirty="0"/>
              <a:t> söyle nedir aşkın aslı astarı!</a:t>
            </a:r>
          </a:p>
          <a:p>
            <a:endParaRPr lang="tr-TR" sz="2400" dirty="0"/>
          </a:p>
          <a:p>
            <a:r>
              <a:rPr lang="tr-TR" sz="2400" dirty="0"/>
              <a:t>Tarih kitapları dokundurur geçer</a:t>
            </a:r>
            <a:br>
              <a:rPr lang="tr-TR" sz="2400" dirty="0"/>
            </a:br>
            <a:r>
              <a:rPr lang="tr-TR" sz="2400" dirty="0"/>
              <a:t>Köşesinde kenarında,</a:t>
            </a:r>
            <a:br>
              <a:rPr lang="tr-TR" sz="2400" dirty="0"/>
            </a:br>
            <a:r>
              <a:rPr lang="tr-TR" sz="2400" dirty="0"/>
              <a:t>Hele bir lafı açılmaya görsün</a:t>
            </a:r>
            <a:br>
              <a:rPr lang="tr-TR" sz="2400" dirty="0"/>
            </a:br>
            <a:r>
              <a:rPr lang="tr-TR" sz="2400" dirty="0"/>
              <a:t>Şirket vapurlarında;</a:t>
            </a:r>
            <a:br>
              <a:rPr lang="tr-TR" sz="2400" dirty="0"/>
            </a:br>
            <a:r>
              <a:rPr lang="tr-TR" sz="2400" dirty="0"/>
              <a:t>Eksik olmaz gazetelerin, bilhassa</a:t>
            </a:r>
            <a:br>
              <a:rPr lang="tr-TR" sz="2400" dirty="0"/>
            </a:br>
            <a:r>
              <a:rPr lang="tr-TR" sz="2400" dirty="0"/>
              <a:t>İntihar haberlerinde,</a:t>
            </a:r>
            <a:br>
              <a:rPr lang="tr-TR" sz="2400" dirty="0"/>
            </a:br>
            <a:r>
              <a:rPr lang="tr-TR" sz="2400" dirty="0"/>
              <a:t>Mâniler düzmüşler gördüm üstüne</a:t>
            </a:r>
            <a:br>
              <a:rPr lang="tr-TR" sz="2400" dirty="0"/>
            </a:br>
            <a:r>
              <a:rPr lang="tr-TR" sz="2400" dirty="0"/>
              <a:t>Telefon rehberlerinde. 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48030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D71E5C5-7C64-413B-A85F-B51A84F44A08}"/>
              </a:ext>
            </a:extLst>
          </p:cNvPr>
          <p:cNvSpPr/>
          <p:nvPr/>
        </p:nvSpPr>
        <p:spPr>
          <a:xfrm>
            <a:off x="2637183" y="1721631"/>
            <a:ext cx="731519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There is a proverb – ‘Translation is like a woman: If she is beautiful, she is not faithful; if she is faithful, she is not beautiful.’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8764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8561D91-FC8A-4533-9851-35C3BD605B4D}"/>
              </a:ext>
            </a:extLst>
          </p:cNvPr>
          <p:cNvSpPr/>
          <p:nvPr/>
        </p:nvSpPr>
        <p:spPr>
          <a:xfrm>
            <a:off x="935664" y="487025"/>
            <a:ext cx="5311041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/>
              <a:t>Does it look like a pair of pyjamas,</a:t>
            </a:r>
            <a:br>
              <a:rPr lang="en-GB" sz="2200" dirty="0"/>
            </a:br>
            <a:r>
              <a:rPr lang="en-GB" sz="2200" dirty="0"/>
              <a:t>Or the ham at a temperance hotel?</a:t>
            </a:r>
            <a:br>
              <a:rPr lang="en-GB" sz="2200" dirty="0"/>
            </a:br>
            <a:r>
              <a:rPr lang="en-GB" sz="2200" dirty="0"/>
              <a:t>Does its odour remind one of llamas,</a:t>
            </a:r>
            <a:br>
              <a:rPr lang="en-GB" sz="2200" dirty="0"/>
            </a:br>
            <a:r>
              <a:rPr lang="en-GB" sz="2200" dirty="0"/>
              <a:t>Or has it a comforting smell?</a:t>
            </a:r>
            <a:br>
              <a:rPr lang="en-GB" sz="2200" dirty="0"/>
            </a:br>
            <a:r>
              <a:rPr lang="en-GB" sz="2200" dirty="0"/>
              <a:t>Is it prickly to touch as a hedge is,</a:t>
            </a:r>
            <a:br>
              <a:rPr lang="en-GB" sz="2200" dirty="0"/>
            </a:br>
            <a:r>
              <a:rPr lang="en-GB" sz="2200" dirty="0"/>
              <a:t>Or soft as eiderdown fluff?</a:t>
            </a:r>
            <a:br>
              <a:rPr lang="en-GB" sz="2200" dirty="0"/>
            </a:br>
            <a:r>
              <a:rPr lang="en-GB" sz="2200" dirty="0"/>
              <a:t>Is it sharp or quite smooth at the edges?</a:t>
            </a:r>
            <a:br>
              <a:rPr lang="en-GB" sz="2200" dirty="0"/>
            </a:br>
            <a:r>
              <a:rPr lang="en-GB" sz="2200" dirty="0"/>
              <a:t>O tell me the truth about love.</a:t>
            </a:r>
            <a:endParaRPr lang="tr-TR" sz="2200" dirty="0"/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2200" dirty="0"/>
            </a:br>
            <a:r>
              <a:rPr lang="en-GB" sz="2200" dirty="0"/>
              <a:t>Our history books refer to it</a:t>
            </a:r>
            <a:br>
              <a:rPr lang="en-GB" sz="2200" dirty="0"/>
            </a:br>
            <a:r>
              <a:rPr lang="en-GB" sz="2200" dirty="0"/>
              <a:t>In cryptic little notes,</a:t>
            </a:r>
            <a:br>
              <a:rPr lang="en-GB" sz="2200" dirty="0"/>
            </a:br>
            <a:r>
              <a:rPr lang="en-GB" sz="2200" dirty="0"/>
              <a:t>It's quite a common topic on</a:t>
            </a:r>
            <a:br>
              <a:rPr lang="en-GB" sz="2200" dirty="0"/>
            </a:br>
            <a:r>
              <a:rPr lang="en-GB" sz="2200" dirty="0"/>
              <a:t>The Transatlantic boats;</a:t>
            </a:r>
            <a:br>
              <a:rPr lang="en-GB" sz="2200" dirty="0"/>
            </a:br>
            <a:r>
              <a:rPr lang="en-GB" sz="2200" dirty="0"/>
              <a:t>I've found the subject mentioned in</a:t>
            </a:r>
            <a:br>
              <a:rPr lang="en-GB" sz="2200" dirty="0"/>
            </a:br>
            <a:r>
              <a:rPr lang="en-GB" sz="2200" dirty="0"/>
              <a:t>Accounts of suicides,</a:t>
            </a:r>
            <a:br>
              <a:rPr lang="en-GB" sz="2200" dirty="0"/>
            </a:br>
            <a:r>
              <a:rPr lang="en-GB" sz="2200" dirty="0"/>
              <a:t>And even seen it scribbled on</a:t>
            </a:r>
            <a:br>
              <a:rPr lang="en-GB" sz="2200" dirty="0"/>
            </a:br>
            <a:r>
              <a:rPr lang="en-GB" sz="2200" dirty="0"/>
              <a:t>The back of railway-guides.</a:t>
            </a:r>
            <a:endParaRPr lang="tr-TR" sz="22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88424A8-2D5B-4B81-81DB-0C888691EB04}"/>
              </a:ext>
            </a:extLst>
          </p:cNvPr>
          <p:cNvSpPr/>
          <p:nvPr/>
        </p:nvSpPr>
        <p:spPr>
          <a:xfrm>
            <a:off x="6602664" y="487025"/>
            <a:ext cx="5311041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dirty="0" err="1"/>
              <a:t>Şıpıtık</a:t>
            </a:r>
            <a:r>
              <a:rPr lang="tr-TR" sz="2200" dirty="0"/>
              <a:t> terliğe mi benzer yoksa</a:t>
            </a:r>
            <a:br>
              <a:rPr lang="tr-TR" sz="2200" dirty="0"/>
            </a:br>
            <a:r>
              <a:rPr lang="tr-TR" sz="2200" dirty="0" err="1"/>
              <a:t>Yoksa</a:t>
            </a:r>
            <a:r>
              <a:rPr lang="tr-TR" sz="2200" dirty="0"/>
              <a:t> kandil çöreğine mi,</a:t>
            </a:r>
            <a:br>
              <a:rPr lang="tr-TR" sz="2200" dirty="0"/>
            </a:br>
            <a:r>
              <a:rPr lang="tr-TR" sz="2200" dirty="0"/>
              <a:t>Hacıyağına mı benzer dersin kokusu</a:t>
            </a:r>
            <a:br>
              <a:rPr lang="tr-TR" sz="2200" dirty="0"/>
            </a:br>
            <a:r>
              <a:rPr lang="tr-TR" sz="2200" dirty="0"/>
              <a:t>Yoksa leylâk çiçeğine mi?</a:t>
            </a:r>
            <a:br>
              <a:rPr lang="tr-TR" sz="2200" dirty="0"/>
            </a:br>
            <a:r>
              <a:rPr lang="tr-TR" sz="2200" dirty="0"/>
              <a:t>Çalı gibi dikenli mi, batar mı eline,</a:t>
            </a:r>
            <a:br>
              <a:rPr lang="tr-TR" sz="2200" dirty="0"/>
            </a:br>
            <a:r>
              <a:rPr lang="tr-TR" sz="2200" dirty="0"/>
              <a:t>Andırır mı yoksa pufla yastıkları,</a:t>
            </a:r>
            <a:br>
              <a:rPr lang="tr-TR" sz="2200" dirty="0"/>
            </a:br>
            <a:r>
              <a:rPr lang="tr-TR" sz="2200" dirty="0"/>
              <a:t>Keskin mi kenarı yoksa yatar mı eline?</a:t>
            </a:r>
            <a:br>
              <a:rPr lang="tr-TR" sz="2200" dirty="0"/>
            </a:br>
            <a:r>
              <a:rPr lang="tr-TR" sz="2200" dirty="0" err="1"/>
              <a:t>Alla’sen</a:t>
            </a:r>
            <a:r>
              <a:rPr lang="tr-TR" sz="2200" dirty="0"/>
              <a:t> söyle nedir aşkın aslı astarı!</a:t>
            </a:r>
          </a:p>
          <a:p>
            <a:endParaRPr lang="tr-TR" sz="2200" dirty="0"/>
          </a:p>
          <a:p>
            <a:r>
              <a:rPr lang="tr-TR" sz="2200" dirty="0"/>
              <a:t>Tarih kitapları dokundurur geçer</a:t>
            </a:r>
            <a:br>
              <a:rPr lang="tr-TR" sz="2200" dirty="0"/>
            </a:br>
            <a:r>
              <a:rPr lang="tr-TR" sz="2200" dirty="0"/>
              <a:t>Köşesinde kenarında,</a:t>
            </a:r>
            <a:br>
              <a:rPr lang="tr-TR" sz="2200" dirty="0"/>
            </a:br>
            <a:r>
              <a:rPr lang="tr-TR" sz="2200" dirty="0"/>
              <a:t>Hele bir lafı açılmaya görsün</a:t>
            </a:r>
            <a:br>
              <a:rPr lang="tr-TR" sz="2200" dirty="0"/>
            </a:br>
            <a:r>
              <a:rPr lang="tr-TR" sz="2200" dirty="0"/>
              <a:t>Şirket vapurlarında;</a:t>
            </a:r>
            <a:br>
              <a:rPr lang="tr-TR" sz="2200" dirty="0"/>
            </a:br>
            <a:r>
              <a:rPr lang="tr-TR" sz="2200" dirty="0"/>
              <a:t>Eksik olmaz gazetelerin, bilhassa</a:t>
            </a:r>
            <a:br>
              <a:rPr lang="tr-TR" sz="2200" dirty="0"/>
            </a:br>
            <a:r>
              <a:rPr lang="tr-TR" sz="2200" dirty="0"/>
              <a:t>İntihar haberlerinde,</a:t>
            </a:r>
            <a:br>
              <a:rPr lang="tr-TR" sz="2200" dirty="0"/>
            </a:br>
            <a:r>
              <a:rPr lang="tr-TR" sz="2200" dirty="0"/>
              <a:t>Mâniler düzmüşler gördüm üstüne</a:t>
            </a:r>
            <a:br>
              <a:rPr lang="tr-TR" sz="2200" dirty="0"/>
            </a:br>
            <a:r>
              <a:rPr lang="tr-TR" sz="2200" dirty="0"/>
              <a:t>Telefon rehberlerinde. 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3035796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887B4A3-7BFC-40FB-8DEF-7475F3E7F997}"/>
              </a:ext>
            </a:extLst>
          </p:cNvPr>
          <p:cNvSpPr/>
          <p:nvPr/>
        </p:nvSpPr>
        <p:spPr>
          <a:xfrm>
            <a:off x="1148317" y="654183"/>
            <a:ext cx="98457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900000">
              <a:buFont typeface="Arial" panose="020B0604020202020204" pitchFamily="34" charset="0"/>
              <a:buChar char="•"/>
            </a:pPr>
            <a:r>
              <a:rPr lang="tr-TR" sz="2800" dirty="0" err="1"/>
              <a:t>Elbir</a:t>
            </a:r>
            <a:r>
              <a:rPr lang="tr-TR" sz="2800" dirty="0"/>
              <a:t>, Belgin N. «‘</a:t>
            </a:r>
            <a:r>
              <a:rPr lang="en-GB" sz="2800" dirty="0"/>
              <a:t>A Passionate Syntax for Passionate Subject Matter’: W. B. Yeats’s «In Irish Airman Foresees his Death» and Its Turkish Translation</a:t>
            </a:r>
            <a:r>
              <a:rPr lang="tr-TR" sz="2800" dirty="0"/>
              <a:t>,» </a:t>
            </a:r>
            <a:r>
              <a:rPr lang="tr-TR" sz="2800" i="1" dirty="0"/>
              <a:t>DTCF </a:t>
            </a:r>
            <a:r>
              <a:rPr lang="tr-TR" sz="2800" i="1" dirty="0" err="1"/>
              <a:t>Journal</a:t>
            </a:r>
            <a:r>
              <a:rPr lang="tr-TR" sz="2800" dirty="0"/>
              <a:t>, 59.1 (2019), </a:t>
            </a:r>
            <a:r>
              <a:rPr lang="tr-TR" sz="2800" dirty="0" err="1"/>
              <a:t>pp</a:t>
            </a:r>
            <a:r>
              <a:rPr lang="tr-TR" sz="2800" dirty="0"/>
              <a:t>. 1-19. </a:t>
            </a:r>
            <a:r>
              <a:rPr lang="en-GB" sz="2800" dirty="0"/>
              <a:t>DOI: </a:t>
            </a:r>
            <a:r>
              <a:rPr lang="en-GB" sz="2800" u="sng" dirty="0">
                <a:hlinkClick r:id="rId2"/>
              </a:rPr>
              <a:t>http://dx.doi.org/10.33171/dtcfjournal.2019.59.1.1</a:t>
            </a:r>
            <a:endParaRPr lang="tr-TR" sz="2800" u="sng" dirty="0"/>
          </a:p>
          <a:p>
            <a:r>
              <a:rPr lang="en-GB" sz="2800" dirty="0">
                <a:hlinkClick r:id="rId3"/>
              </a:rPr>
              <a:t>http://www.dtcfdergisi.ankara.edu.tr/index.php/dtcf/article/view/5908</a:t>
            </a:r>
            <a:endParaRPr lang="tr-TR" sz="2800" dirty="0"/>
          </a:p>
          <a:p>
            <a:pPr indent="-900000">
              <a:buFont typeface="Arial" panose="020B0604020202020204" pitchFamily="34" charset="0"/>
              <a:buChar char="•"/>
            </a:pPr>
            <a:r>
              <a:rPr lang="en-GB" sz="2800" dirty="0"/>
              <a:t>Rainer Schulte</a:t>
            </a:r>
            <a:r>
              <a:rPr lang="tr-TR" sz="2800" dirty="0"/>
              <a:t>. «</a:t>
            </a:r>
            <a:r>
              <a:rPr lang="en-GB" sz="2800" dirty="0"/>
              <a:t>Editorial: Reflections on the Art and Craft of Reviewing Translations,</a:t>
            </a:r>
            <a:r>
              <a:rPr lang="tr-TR" sz="2800" dirty="0"/>
              <a:t>»</a:t>
            </a:r>
            <a:r>
              <a:rPr lang="en-GB" sz="2800" dirty="0"/>
              <a:t> </a:t>
            </a:r>
            <a:r>
              <a:rPr lang="en-GB" sz="2800" i="1" dirty="0"/>
              <a:t>Translation Review</a:t>
            </a:r>
            <a:r>
              <a:rPr lang="en-GB" sz="2800" dirty="0"/>
              <a:t>, 60:1</a:t>
            </a:r>
            <a:r>
              <a:rPr lang="tr-TR" sz="2800" dirty="0"/>
              <a:t> (2000)</a:t>
            </a:r>
            <a:r>
              <a:rPr lang="en-GB" sz="2800" dirty="0"/>
              <a:t>, 1-4, DOI: </a:t>
            </a:r>
            <a:r>
              <a:rPr lang="en-GB" sz="2800" dirty="0">
                <a:hlinkClick r:id="rId4"/>
              </a:rPr>
              <a:t>10.1080/07374836.2000.10523773</a:t>
            </a:r>
            <a:r>
              <a:rPr lang="en-GB" sz="2800" dirty="0"/>
              <a:t> </a:t>
            </a:r>
          </a:p>
          <a:p>
            <a:pPr indent="-900000"/>
            <a:r>
              <a:rPr lang="en-GB" sz="2800" dirty="0"/>
              <a:t>https://www.tandfonline.com/doi/abs/10.1080/07374836.2000.10523773?src=recsys</a:t>
            </a:r>
          </a:p>
        </p:txBody>
      </p:sp>
    </p:spTree>
    <p:extLst>
      <p:ext uri="{BB962C8B-B14F-4D97-AF65-F5344CB8AC3E}">
        <p14:creationId xmlns:p14="http://schemas.microsoft.com/office/powerpoint/2010/main" val="2929715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2D251F"/>
      </a:dk2>
      <a:lt2>
        <a:srgbClr val="FAE9C5"/>
      </a:lt2>
      <a:accent1>
        <a:srgbClr val="ED3846"/>
      </a:accent1>
      <a:accent2>
        <a:srgbClr val="F87184"/>
      </a:accent2>
      <a:accent3>
        <a:srgbClr val="EC9DA9"/>
      </a:accent3>
      <a:accent4>
        <a:srgbClr val="ECC190"/>
      </a:accent4>
      <a:accent5>
        <a:srgbClr val="FFB268"/>
      </a:accent5>
      <a:accent6>
        <a:srgbClr val="F98657"/>
      </a:accent6>
      <a:hlink>
        <a:srgbClr val="B97669"/>
      </a:hlink>
      <a:folHlink>
        <a:srgbClr val="9E94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BCCF8060-3FCB-4641-B728-8A589529B13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85</TotalTime>
  <Words>98</Words>
  <Application>Microsoft Office PowerPoint</Application>
  <PresentationFormat>Geniş ekran</PresentationFormat>
  <Paragraphs>14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MS Shell Dlg 2</vt:lpstr>
      <vt:lpstr>Times New Roman</vt:lpstr>
      <vt:lpstr>Wingdings</vt:lpstr>
      <vt:lpstr>Wingdings 3</vt:lpstr>
      <vt:lpstr>Madison</vt:lpstr>
      <vt:lpstr>TRANSLATION REVIEW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 REVIEW</dc:title>
  <dc:creator>Funda</dc:creator>
  <cp:lastModifiedBy>Funda</cp:lastModifiedBy>
  <cp:revision>7</cp:revision>
  <dcterms:created xsi:type="dcterms:W3CDTF">2019-12-24T18:16:21Z</dcterms:created>
  <dcterms:modified xsi:type="dcterms:W3CDTF">2020-03-22T19:25:02Z</dcterms:modified>
</cp:coreProperties>
</file>