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8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6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EB399-20CC-4682-8F1A-391B438B1EBC}" type="doc">
      <dgm:prSet loTypeId="urn:microsoft.com/office/officeart/2005/8/layout/chart3" loCatId="relationship" qsTypeId="urn:microsoft.com/office/officeart/2005/8/quickstyle/simple1" qsCatId="simple" csTypeId="urn:microsoft.com/office/officeart/2005/8/colors/accent0_1" csCatId="mainScheme" phldr="1"/>
      <dgm:spPr/>
    </dgm:pt>
    <dgm:pt modelId="{C4ABBA5D-B060-4E87-AC48-B12895824676}">
      <dgm:prSet phldrT="[Metin]"/>
      <dgm:spPr/>
      <dgm:t>
        <a:bodyPr/>
        <a:lstStyle/>
        <a:p>
          <a:r>
            <a:rPr lang="en-GB" dirty="0" err="1" smtClean="0"/>
            <a:t>Özel</a:t>
          </a:r>
          <a:r>
            <a:rPr lang="en-GB" dirty="0" smtClean="0"/>
            <a:t> </a:t>
          </a:r>
          <a:r>
            <a:rPr lang="en-GB" dirty="0" err="1" smtClean="0"/>
            <a:t>Maliyetler</a:t>
          </a:r>
          <a:endParaRPr lang="tr-TR" dirty="0"/>
        </a:p>
      </dgm:t>
    </dgm:pt>
    <dgm:pt modelId="{E269002F-F547-4F74-8AB4-9F08DBD77618}" type="parTrans" cxnId="{734C3211-9C4E-4235-93E1-9D2473A5BDD0}">
      <dgm:prSet/>
      <dgm:spPr/>
      <dgm:t>
        <a:bodyPr/>
        <a:lstStyle/>
        <a:p>
          <a:endParaRPr lang="tr-TR"/>
        </a:p>
      </dgm:t>
    </dgm:pt>
    <dgm:pt modelId="{5B1C315E-116F-4CA8-9CC1-5374C8F69AD9}" type="sibTrans" cxnId="{734C3211-9C4E-4235-93E1-9D2473A5BDD0}">
      <dgm:prSet/>
      <dgm:spPr/>
      <dgm:t>
        <a:bodyPr/>
        <a:lstStyle/>
        <a:p>
          <a:endParaRPr lang="tr-TR"/>
        </a:p>
      </dgm:t>
    </dgm:pt>
    <dgm:pt modelId="{B7CEF038-BABB-4F2B-B6A2-6278844773AA}">
      <dgm:prSet phldrT="[Metin]"/>
      <dgm:spPr/>
      <dgm:t>
        <a:bodyPr/>
        <a:lstStyle/>
        <a:p>
          <a:r>
            <a:rPr lang="en-GB" dirty="0" err="1" smtClean="0"/>
            <a:t>Toplumsal</a:t>
          </a:r>
          <a:r>
            <a:rPr lang="en-GB" dirty="0" smtClean="0"/>
            <a:t> </a:t>
          </a:r>
          <a:r>
            <a:rPr lang="en-GB" dirty="0" err="1" smtClean="0"/>
            <a:t>Maliyetler</a:t>
          </a:r>
          <a:endParaRPr lang="tr-TR" dirty="0"/>
        </a:p>
      </dgm:t>
    </dgm:pt>
    <dgm:pt modelId="{19BE53C3-2331-4E70-B11A-F1A2D1D46B52}" type="parTrans" cxnId="{89DB3353-16F5-426A-BAFB-392A74763758}">
      <dgm:prSet/>
      <dgm:spPr/>
      <dgm:t>
        <a:bodyPr/>
        <a:lstStyle/>
        <a:p>
          <a:endParaRPr lang="tr-TR"/>
        </a:p>
      </dgm:t>
    </dgm:pt>
    <dgm:pt modelId="{2BD883B2-1DEC-49E0-9032-BBBBCBF1A56E}" type="sibTrans" cxnId="{89DB3353-16F5-426A-BAFB-392A74763758}">
      <dgm:prSet/>
      <dgm:spPr/>
      <dgm:t>
        <a:bodyPr/>
        <a:lstStyle/>
        <a:p>
          <a:endParaRPr lang="tr-TR"/>
        </a:p>
      </dgm:t>
    </dgm:pt>
    <dgm:pt modelId="{1983ABDE-3583-4AA2-BDC7-9D41AA0ED684}">
      <dgm:prSet phldrT="[Metin]"/>
      <dgm:spPr/>
      <dgm:t>
        <a:bodyPr/>
        <a:lstStyle/>
        <a:p>
          <a:r>
            <a:rPr lang="en-GB" dirty="0" err="1" smtClean="0"/>
            <a:t>Epistemik</a:t>
          </a:r>
          <a:r>
            <a:rPr lang="en-GB" dirty="0" smtClean="0"/>
            <a:t> </a:t>
          </a:r>
          <a:r>
            <a:rPr lang="en-GB" dirty="0" err="1" smtClean="0"/>
            <a:t>Maliyetler</a:t>
          </a:r>
          <a:endParaRPr lang="tr-TR" dirty="0"/>
        </a:p>
      </dgm:t>
    </dgm:pt>
    <dgm:pt modelId="{18586606-1CE2-4285-9757-24B7E2850427}" type="parTrans" cxnId="{C62E931B-4DA7-4E34-A95F-41358783AC6E}">
      <dgm:prSet/>
      <dgm:spPr/>
      <dgm:t>
        <a:bodyPr/>
        <a:lstStyle/>
        <a:p>
          <a:endParaRPr lang="tr-TR"/>
        </a:p>
      </dgm:t>
    </dgm:pt>
    <dgm:pt modelId="{513088FC-3F3C-4DFE-AE5B-5A88D916A224}" type="sibTrans" cxnId="{C62E931B-4DA7-4E34-A95F-41358783AC6E}">
      <dgm:prSet/>
      <dgm:spPr/>
      <dgm:t>
        <a:bodyPr/>
        <a:lstStyle/>
        <a:p>
          <a:endParaRPr lang="tr-TR"/>
        </a:p>
      </dgm:t>
    </dgm:pt>
    <dgm:pt modelId="{61AC0FCB-176C-464F-84A5-D12E5536ECDE}" type="pres">
      <dgm:prSet presAssocID="{C98EB399-20CC-4682-8F1A-391B438B1EBC}" presName="compositeShape" presStyleCnt="0">
        <dgm:presLayoutVars>
          <dgm:chMax val="7"/>
          <dgm:dir/>
          <dgm:resizeHandles val="exact"/>
        </dgm:presLayoutVars>
      </dgm:prSet>
      <dgm:spPr/>
    </dgm:pt>
    <dgm:pt modelId="{C461E319-9A60-48CD-A75B-004327F79EC2}" type="pres">
      <dgm:prSet presAssocID="{C98EB399-20CC-4682-8F1A-391B438B1EBC}" presName="wedge1" presStyleLbl="node1" presStyleIdx="0" presStyleCnt="3"/>
      <dgm:spPr/>
      <dgm:t>
        <a:bodyPr/>
        <a:lstStyle/>
        <a:p>
          <a:endParaRPr lang="tr-TR"/>
        </a:p>
      </dgm:t>
    </dgm:pt>
    <dgm:pt modelId="{F0F276A9-A72F-4373-AD00-58D84EC5445B}" type="pres">
      <dgm:prSet presAssocID="{C98EB399-20CC-4682-8F1A-391B438B1EB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1858E1-C1CC-4B79-B6AF-9364E0DC1429}" type="pres">
      <dgm:prSet presAssocID="{C98EB399-20CC-4682-8F1A-391B438B1EBC}" presName="wedge2" presStyleLbl="node1" presStyleIdx="1" presStyleCnt="3"/>
      <dgm:spPr/>
      <dgm:t>
        <a:bodyPr/>
        <a:lstStyle/>
        <a:p>
          <a:endParaRPr lang="en-GB"/>
        </a:p>
      </dgm:t>
    </dgm:pt>
    <dgm:pt modelId="{37B01B90-D975-474D-BEB7-66834A77E156}" type="pres">
      <dgm:prSet presAssocID="{C98EB399-20CC-4682-8F1A-391B438B1EB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C752CA-0585-4332-82D9-3BDDD440CEFE}" type="pres">
      <dgm:prSet presAssocID="{C98EB399-20CC-4682-8F1A-391B438B1EBC}" presName="wedge3" presStyleLbl="node1" presStyleIdx="2" presStyleCnt="3"/>
      <dgm:spPr/>
      <dgm:t>
        <a:bodyPr/>
        <a:lstStyle/>
        <a:p>
          <a:endParaRPr lang="tr-TR"/>
        </a:p>
      </dgm:t>
    </dgm:pt>
    <dgm:pt modelId="{6FCE9652-0082-4FB0-A768-BF10AE3FA448}" type="pres">
      <dgm:prSet presAssocID="{C98EB399-20CC-4682-8F1A-391B438B1EB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C7758EC-FD5B-48FE-A507-F9C2CE3E51A8}" type="presOf" srcId="{C4ABBA5D-B060-4E87-AC48-B12895824676}" destId="{F0F276A9-A72F-4373-AD00-58D84EC5445B}" srcOrd="1" destOrd="0" presId="urn:microsoft.com/office/officeart/2005/8/layout/chart3"/>
    <dgm:cxn modelId="{62B96D8B-CFD4-4D38-A9A5-03F1EA0D99F1}" type="presOf" srcId="{C4ABBA5D-B060-4E87-AC48-B12895824676}" destId="{C461E319-9A60-48CD-A75B-004327F79EC2}" srcOrd="0" destOrd="0" presId="urn:microsoft.com/office/officeart/2005/8/layout/chart3"/>
    <dgm:cxn modelId="{89DB3353-16F5-426A-BAFB-392A74763758}" srcId="{C98EB399-20CC-4682-8F1A-391B438B1EBC}" destId="{B7CEF038-BABB-4F2B-B6A2-6278844773AA}" srcOrd="1" destOrd="0" parTransId="{19BE53C3-2331-4E70-B11A-F1A2D1D46B52}" sibTransId="{2BD883B2-1DEC-49E0-9032-BBBBCBF1A56E}"/>
    <dgm:cxn modelId="{518306A3-6D8B-4A33-B352-D4241ECB632D}" type="presOf" srcId="{1983ABDE-3583-4AA2-BDC7-9D41AA0ED684}" destId="{28C752CA-0585-4332-82D9-3BDDD440CEFE}" srcOrd="0" destOrd="0" presId="urn:microsoft.com/office/officeart/2005/8/layout/chart3"/>
    <dgm:cxn modelId="{BE44A681-25C7-4AA6-A3DE-41704244F24B}" type="presOf" srcId="{C98EB399-20CC-4682-8F1A-391B438B1EBC}" destId="{61AC0FCB-176C-464F-84A5-D12E5536ECDE}" srcOrd="0" destOrd="0" presId="urn:microsoft.com/office/officeart/2005/8/layout/chart3"/>
    <dgm:cxn modelId="{09D16D38-E3E4-4D4F-A67E-203A7EA4ABDC}" type="presOf" srcId="{B7CEF038-BABB-4F2B-B6A2-6278844773AA}" destId="{37B01B90-D975-474D-BEB7-66834A77E156}" srcOrd="1" destOrd="0" presId="urn:microsoft.com/office/officeart/2005/8/layout/chart3"/>
    <dgm:cxn modelId="{EEEBBA39-0036-4C58-94E5-6F2A056B215A}" type="presOf" srcId="{1983ABDE-3583-4AA2-BDC7-9D41AA0ED684}" destId="{6FCE9652-0082-4FB0-A768-BF10AE3FA448}" srcOrd="1" destOrd="0" presId="urn:microsoft.com/office/officeart/2005/8/layout/chart3"/>
    <dgm:cxn modelId="{734C3211-9C4E-4235-93E1-9D2473A5BDD0}" srcId="{C98EB399-20CC-4682-8F1A-391B438B1EBC}" destId="{C4ABBA5D-B060-4E87-AC48-B12895824676}" srcOrd="0" destOrd="0" parTransId="{E269002F-F547-4F74-8AB4-9F08DBD77618}" sibTransId="{5B1C315E-116F-4CA8-9CC1-5374C8F69AD9}"/>
    <dgm:cxn modelId="{C62E931B-4DA7-4E34-A95F-41358783AC6E}" srcId="{C98EB399-20CC-4682-8F1A-391B438B1EBC}" destId="{1983ABDE-3583-4AA2-BDC7-9D41AA0ED684}" srcOrd="2" destOrd="0" parTransId="{18586606-1CE2-4285-9757-24B7E2850427}" sibTransId="{513088FC-3F3C-4DFE-AE5B-5A88D916A224}"/>
    <dgm:cxn modelId="{94EA3522-FD1F-4F66-8A85-4EDC210D5FB3}" type="presOf" srcId="{B7CEF038-BABB-4F2B-B6A2-6278844773AA}" destId="{871858E1-C1CC-4B79-B6AF-9364E0DC1429}" srcOrd="0" destOrd="0" presId="urn:microsoft.com/office/officeart/2005/8/layout/chart3"/>
    <dgm:cxn modelId="{56B3677A-A910-4866-A333-9ACF2DDE66AF}" type="presParOf" srcId="{61AC0FCB-176C-464F-84A5-D12E5536ECDE}" destId="{C461E319-9A60-48CD-A75B-004327F79EC2}" srcOrd="0" destOrd="0" presId="urn:microsoft.com/office/officeart/2005/8/layout/chart3"/>
    <dgm:cxn modelId="{C78AA7FE-9900-4440-BCD3-8B0AF02EE559}" type="presParOf" srcId="{61AC0FCB-176C-464F-84A5-D12E5536ECDE}" destId="{F0F276A9-A72F-4373-AD00-58D84EC5445B}" srcOrd="1" destOrd="0" presId="urn:microsoft.com/office/officeart/2005/8/layout/chart3"/>
    <dgm:cxn modelId="{B55D440B-51FD-4002-A92D-12CC0E411167}" type="presParOf" srcId="{61AC0FCB-176C-464F-84A5-D12E5536ECDE}" destId="{871858E1-C1CC-4B79-B6AF-9364E0DC1429}" srcOrd="2" destOrd="0" presId="urn:microsoft.com/office/officeart/2005/8/layout/chart3"/>
    <dgm:cxn modelId="{6BF31C35-E6AE-4408-9C4B-C03EA0706FA7}" type="presParOf" srcId="{61AC0FCB-176C-464F-84A5-D12E5536ECDE}" destId="{37B01B90-D975-474D-BEB7-66834A77E156}" srcOrd="3" destOrd="0" presId="urn:microsoft.com/office/officeart/2005/8/layout/chart3"/>
    <dgm:cxn modelId="{E6E3839D-B185-48F4-9F09-670571B749E9}" type="presParOf" srcId="{61AC0FCB-176C-464F-84A5-D12E5536ECDE}" destId="{28C752CA-0585-4332-82D9-3BDDD440CEFE}" srcOrd="4" destOrd="0" presId="urn:microsoft.com/office/officeart/2005/8/layout/chart3"/>
    <dgm:cxn modelId="{6A5E822C-443B-4198-B519-DAFB87F3501F}" type="presParOf" srcId="{61AC0FCB-176C-464F-84A5-D12E5536ECDE}" destId="{6FCE9652-0082-4FB0-A768-BF10AE3FA44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D6800-3E15-47E9-9A4E-665905A66B46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D4057479-768A-464A-B259-CA825D6A422A}">
      <dgm:prSet phldrT="[Metin]"/>
      <dgm:spPr/>
      <dgm:t>
        <a:bodyPr/>
        <a:lstStyle/>
        <a:p>
          <a:pPr algn="l"/>
          <a:r>
            <a:rPr lang="en-GB" i="0" dirty="0" err="1" smtClean="0"/>
            <a:t>Etik</a:t>
          </a:r>
          <a:endParaRPr lang="tr-TR" i="0" dirty="0"/>
        </a:p>
      </dgm:t>
    </dgm:pt>
    <dgm:pt modelId="{4C31F204-402D-4372-A065-BE53D59489D5}" type="parTrans" cxnId="{FC1DE783-40A5-4A35-B11A-36A951672C2D}">
      <dgm:prSet/>
      <dgm:spPr/>
      <dgm:t>
        <a:bodyPr/>
        <a:lstStyle/>
        <a:p>
          <a:endParaRPr lang="tr-TR"/>
        </a:p>
      </dgm:t>
    </dgm:pt>
    <dgm:pt modelId="{273EA2A0-85C9-43C2-9246-7DB35D239E5D}" type="sibTrans" cxnId="{FC1DE783-40A5-4A35-B11A-36A951672C2D}">
      <dgm:prSet/>
      <dgm:spPr/>
      <dgm:t>
        <a:bodyPr/>
        <a:lstStyle/>
        <a:p>
          <a:endParaRPr lang="tr-TR"/>
        </a:p>
      </dgm:t>
    </dgm:pt>
    <dgm:pt modelId="{86381F79-6DC7-4D3C-BFB0-19A1E51E893B}">
      <dgm:prSet phldrT="[Metin]"/>
      <dgm:spPr/>
      <dgm:t>
        <a:bodyPr/>
        <a:lstStyle/>
        <a:p>
          <a:pPr algn="l"/>
          <a:r>
            <a:rPr lang="en-GB" i="1" dirty="0" err="1" smtClean="0"/>
            <a:t>Doğru</a:t>
          </a:r>
          <a:r>
            <a:rPr lang="en-GB" i="1" dirty="0" smtClean="0"/>
            <a:t> </a:t>
          </a:r>
          <a:r>
            <a:rPr lang="en-GB" i="1" dirty="0" err="1" smtClean="0"/>
            <a:t>nedir</a:t>
          </a:r>
          <a:r>
            <a:rPr lang="en-GB" i="1" dirty="0" smtClean="0"/>
            <a:t>? </a:t>
          </a:r>
          <a:r>
            <a:rPr lang="en-GB" i="1" dirty="0" err="1" smtClean="0"/>
            <a:t>Yanlış</a:t>
          </a:r>
          <a:r>
            <a:rPr lang="en-GB" i="1" dirty="0" smtClean="0"/>
            <a:t> </a:t>
          </a:r>
          <a:r>
            <a:rPr lang="en-GB" i="1" dirty="0" err="1" smtClean="0"/>
            <a:t>nedir</a:t>
          </a:r>
          <a:r>
            <a:rPr lang="en-GB" i="1" dirty="0" smtClean="0"/>
            <a:t>? </a:t>
          </a:r>
          <a:r>
            <a:rPr lang="en-GB" i="1" dirty="0" err="1" smtClean="0"/>
            <a:t>Ahlâk</a:t>
          </a:r>
          <a:r>
            <a:rPr lang="en-GB" i="1" dirty="0" smtClean="0"/>
            <a:t> </a:t>
          </a:r>
          <a:r>
            <a:rPr lang="en-GB" i="1" dirty="0" err="1" smtClean="0"/>
            <a:t>nedir</a:t>
          </a:r>
          <a:r>
            <a:rPr lang="en-GB" i="1" dirty="0" smtClean="0"/>
            <a:t>?</a:t>
          </a:r>
          <a:endParaRPr lang="tr-TR" i="1" dirty="0"/>
        </a:p>
      </dgm:t>
    </dgm:pt>
    <dgm:pt modelId="{6922C610-2811-4D35-A81D-D50D2E388BC5}" type="parTrans" cxnId="{F357A2C2-3F8B-4954-9A8C-708B8F163C27}">
      <dgm:prSet/>
      <dgm:spPr/>
      <dgm:t>
        <a:bodyPr/>
        <a:lstStyle/>
        <a:p>
          <a:endParaRPr lang="tr-TR"/>
        </a:p>
      </dgm:t>
    </dgm:pt>
    <dgm:pt modelId="{50B56E3B-7379-43CD-9497-E3A64DD75DF9}" type="sibTrans" cxnId="{F357A2C2-3F8B-4954-9A8C-708B8F163C27}">
      <dgm:prSet/>
      <dgm:spPr/>
      <dgm:t>
        <a:bodyPr/>
        <a:lstStyle/>
        <a:p>
          <a:endParaRPr lang="tr-TR"/>
        </a:p>
      </dgm:t>
    </dgm:pt>
    <dgm:pt modelId="{9048F0F2-CE83-4C7A-9D3A-BF779644C2BE}">
      <dgm:prSet phldrT="[Metin]"/>
      <dgm:spPr/>
      <dgm:t>
        <a:bodyPr/>
        <a:lstStyle/>
        <a:p>
          <a:pPr algn="l"/>
          <a:r>
            <a:rPr lang="en-GB" dirty="0" err="1" smtClean="0"/>
            <a:t>İş</a:t>
          </a:r>
          <a:r>
            <a:rPr lang="en-GB" dirty="0" smtClean="0"/>
            <a:t> </a:t>
          </a:r>
          <a:r>
            <a:rPr lang="en-GB" dirty="0" err="1" smtClean="0"/>
            <a:t>Etiği</a:t>
          </a:r>
          <a:endParaRPr lang="tr-TR" dirty="0"/>
        </a:p>
      </dgm:t>
    </dgm:pt>
    <dgm:pt modelId="{820E92DF-B180-4B9C-908B-6FB1C840E635}" type="parTrans" cxnId="{7FED38DF-8F28-4946-B0C2-584711A7DF09}">
      <dgm:prSet/>
      <dgm:spPr/>
      <dgm:t>
        <a:bodyPr/>
        <a:lstStyle/>
        <a:p>
          <a:endParaRPr lang="tr-TR"/>
        </a:p>
      </dgm:t>
    </dgm:pt>
    <dgm:pt modelId="{E80DEC06-BED1-4B39-83D6-27F01A018C58}" type="sibTrans" cxnId="{7FED38DF-8F28-4946-B0C2-584711A7DF09}">
      <dgm:prSet/>
      <dgm:spPr/>
      <dgm:t>
        <a:bodyPr/>
        <a:lstStyle/>
        <a:p>
          <a:endParaRPr lang="tr-TR"/>
        </a:p>
      </dgm:t>
    </dgm:pt>
    <dgm:pt modelId="{D90836A1-2B3F-4C4E-8BF1-D460BBF73922}">
      <dgm:prSet phldrT="[Metin]"/>
      <dgm:spPr/>
      <dgm:t>
        <a:bodyPr/>
        <a:lstStyle/>
        <a:p>
          <a:pPr algn="l"/>
          <a:r>
            <a:rPr lang="tr-TR" i="1" dirty="0" smtClean="0"/>
            <a:t>Hesap verilebilirlik, toplumsal sorumluluk vs.</a:t>
          </a:r>
          <a:endParaRPr lang="tr-TR" dirty="0"/>
        </a:p>
      </dgm:t>
    </dgm:pt>
    <dgm:pt modelId="{C740CE3E-F3A8-42E9-86AC-4A45CA6321E2}" type="parTrans" cxnId="{BC048266-8EA1-4B54-B08F-0914AE22D3A2}">
      <dgm:prSet/>
      <dgm:spPr/>
      <dgm:t>
        <a:bodyPr/>
        <a:lstStyle/>
        <a:p>
          <a:endParaRPr lang="tr-TR"/>
        </a:p>
      </dgm:t>
    </dgm:pt>
    <dgm:pt modelId="{834D09EB-87D5-4966-8F9D-2F509736F7A5}" type="sibTrans" cxnId="{BC048266-8EA1-4B54-B08F-0914AE22D3A2}">
      <dgm:prSet/>
      <dgm:spPr/>
      <dgm:t>
        <a:bodyPr/>
        <a:lstStyle/>
        <a:p>
          <a:endParaRPr lang="tr-TR"/>
        </a:p>
      </dgm:t>
    </dgm:pt>
    <dgm:pt modelId="{24BE78B7-21C5-4CDE-8599-A6746C4B273A}">
      <dgm:prSet phldrT="[Metin]"/>
      <dgm:spPr/>
      <dgm:t>
        <a:bodyPr/>
        <a:lstStyle/>
        <a:p>
          <a:pPr algn="l"/>
          <a:r>
            <a:rPr lang="en-GB" dirty="0" err="1" smtClean="0"/>
            <a:t>Araştırma</a:t>
          </a:r>
          <a:r>
            <a:rPr lang="en-GB" dirty="0" smtClean="0"/>
            <a:t> </a:t>
          </a:r>
          <a:r>
            <a:rPr lang="en-GB" dirty="0" err="1" smtClean="0"/>
            <a:t>Etiği</a:t>
          </a:r>
          <a:endParaRPr lang="tr-TR" dirty="0"/>
        </a:p>
      </dgm:t>
    </dgm:pt>
    <dgm:pt modelId="{69FAAB66-549D-409B-8130-9E9211B1E1CE}" type="parTrans" cxnId="{5294C8C6-4857-4B0C-A2C9-EB25058930C3}">
      <dgm:prSet/>
      <dgm:spPr/>
      <dgm:t>
        <a:bodyPr/>
        <a:lstStyle/>
        <a:p>
          <a:endParaRPr lang="tr-TR"/>
        </a:p>
      </dgm:t>
    </dgm:pt>
    <dgm:pt modelId="{33AB2D56-82F9-4693-97E1-350FFC902DC0}" type="sibTrans" cxnId="{5294C8C6-4857-4B0C-A2C9-EB25058930C3}">
      <dgm:prSet/>
      <dgm:spPr/>
      <dgm:t>
        <a:bodyPr/>
        <a:lstStyle/>
        <a:p>
          <a:endParaRPr lang="tr-TR"/>
        </a:p>
      </dgm:t>
    </dgm:pt>
    <dgm:pt modelId="{FB0CDB10-58CF-44CE-9053-50599F60267D}">
      <dgm:prSet phldrT="[Metin]"/>
      <dgm:spPr/>
      <dgm:t>
        <a:bodyPr/>
        <a:lstStyle/>
        <a:p>
          <a:pPr algn="l"/>
          <a:r>
            <a:rPr lang="tr-TR" i="1" smtClean="0"/>
            <a:t>Epistemik dürüstlük, özen, objektiflik (?) vs.</a:t>
          </a:r>
          <a:endParaRPr lang="tr-TR" dirty="0"/>
        </a:p>
      </dgm:t>
    </dgm:pt>
    <dgm:pt modelId="{9E7EAE5F-A112-4465-94EE-040D7B1781C0}" type="parTrans" cxnId="{168BCFD1-5B5A-4188-B7BE-82CA98ECAB81}">
      <dgm:prSet/>
      <dgm:spPr/>
      <dgm:t>
        <a:bodyPr/>
        <a:lstStyle/>
        <a:p>
          <a:endParaRPr lang="tr-TR"/>
        </a:p>
      </dgm:t>
    </dgm:pt>
    <dgm:pt modelId="{F81A7F14-517E-409E-9537-11FAC36463F3}" type="sibTrans" cxnId="{168BCFD1-5B5A-4188-B7BE-82CA98ECAB81}">
      <dgm:prSet/>
      <dgm:spPr/>
      <dgm:t>
        <a:bodyPr/>
        <a:lstStyle/>
        <a:p>
          <a:endParaRPr lang="tr-TR"/>
        </a:p>
      </dgm:t>
    </dgm:pt>
    <dgm:pt modelId="{B5F87369-58CB-49FE-9158-29ACA860057E}">
      <dgm:prSet phldrT="[Metin]"/>
      <dgm:spPr/>
      <dgm:t>
        <a:bodyPr/>
        <a:lstStyle/>
        <a:p>
          <a:r>
            <a:rPr lang="tr-TR" i="1" smtClean="0"/>
            <a:t>Hangi koşullar altında hangi davranış şekli en uygunudur?</a:t>
          </a:r>
          <a:endParaRPr lang="tr-TR" dirty="0"/>
        </a:p>
      </dgm:t>
    </dgm:pt>
    <dgm:pt modelId="{DB31D90E-8774-4D85-9000-CAFADCE21CC7}" type="parTrans" cxnId="{CC9A6D3A-83BF-4988-8DBA-AC0786F70303}">
      <dgm:prSet/>
      <dgm:spPr/>
      <dgm:t>
        <a:bodyPr/>
        <a:lstStyle/>
        <a:p>
          <a:endParaRPr lang="tr-TR"/>
        </a:p>
      </dgm:t>
    </dgm:pt>
    <dgm:pt modelId="{577B2684-E108-4E70-BCE9-EAABDC5C8B79}" type="sibTrans" cxnId="{CC9A6D3A-83BF-4988-8DBA-AC0786F70303}">
      <dgm:prSet/>
      <dgm:spPr/>
      <dgm:t>
        <a:bodyPr/>
        <a:lstStyle/>
        <a:p>
          <a:endParaRPr lang="tr-TR"/>
        </a:p>
      </dgm:t>
    </dgm:pt>
    <dgm:pt modelId="{86FAD45D-0D7D-442C-A165-2723C845F5A6}">
      <dgm:prSet phldrT="[Metin]"/>
      <dgm:spPr/>
      <dgm:t>
        <a:bodyPr/>
        <a:lstStyle/>
        <a:p>
          <a:pPr algn="l"/>
          <a:r>
            <a:rPr lang="en-GB" dirty="0" err="1" smtClean="0"/>
            <a:t>Uygulamalı</a:t>
          </a:r>
          <a:r>
            <a:rPr lang="en-GB" dirty="0" smtClean="0"/>
            <a:t> </a:t>
          </a:r>
          <a:r>
            <a:rPr lang="en-GB" dirty="0" err="1" smtClean="0"/>
            <a:t>Etik</a:t>
          </a:r>
          <a:endParaRPr lang="tr-TR" dirty="0"/>
        </a:p>
      </dgm:t>
    </dgm:pt>
    <dgm:pt modelId="{8A2DD98B-26E1-4FE7-B25A-71C78BD71889}" type="sibTrans" cxnId="{45AF80CF-FD4C-45D0-B6D1-D30D36778280}">
      <dgm:prSet/>
      <dgm:spPr/>
      <dgm:t>
        <a:bodyPr/>
        <a:lstStyle/>
        <a:p>
          <a:endParaRPr lang="tr-TR"/>
        </a:p>
      </dgm:t>
    </dgm:pt>
    <dgm:pt modelId="{13D13BF5-7607-4ABF-9A5E-A611779088BF}" type="parTrans" cxnId="{45AF80CF-FD4C-45D0-B6D1-D30D36778280}">
      <dgm:prSet/>
      <dgm:spPr/>
      <dgm:t>
        <a:bodyPr/>
        <a:lstStyle/>
        <a:p>
          <a:endParaRPr lang="tr-TR"/>
        </a:p>
      </dgm:t>
    </dgm:pt>
    <dgm:pt modelId="{8FC55981-723F-4C3D-B263-9A4ED7A2F12F}" type="pres">
      <dgm:prSet presAssocID="{E03D6800-3E15-47E9-9A4E-665905A66B4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9E19322-D886-41F8-9434-277670EF37F6}" type="pres">
      <dgm:prSet presAssocID="{D4057479-768A-464A-B259-CA825D6A422A}" presName="circle1" presStyleLbl="node1" presStyleIdx="0" presStyleCnt="4"/>
      <dgm:spPr/>
      <dgm:t>
        <a:bodyPr/>
        <a:lstStyle/>
        <a:p>
          <a:endParaRPr lang="tr-TR"/>
        </a:p>
      </dgm:t>
    </dgm:pt>
    <dgm:pt modelId="{7B0DF80C-16F7-4D9E-882F-7A7A87074644}" type="pres">
      <dgm:prSet presAssocID="{D4057479-768A-464A-B259-CA825D6A422A}" presName="space" presStyleCnt="0"/>
      <dgm:spPr/>
      <dgm:t>
        <a:bodyPr/>
        <a:lstStyle/>
        <a:p>
          <a:endParaRPr lang="tr-TR"/>
        </a:p>
      </dgm:t>
    </dgm:pt>
    <dgm:pt modelId="{6AD95DF5-411A-4918-833C-1C1353202756}" type="pres">
      <dgm:prSet presAssocID="{D4057479-768A-464A-B259-CA825D6A422A}" presName="rect1" presStyleLbl="alignAcc1" presStyleIdx="0" presStyleCnt="4"/>
      <dgm:spPr/>
      <dgm:t>
        <a:bodyPr/>
        <a:lstStyle/>
        <a:p>
          <a:endParaRPr lang="en-GB"/>
        </a:p>
      </dgm:t>
    </dgm:pt>
    <dgm:pt modelId="{9681C59B-86AD-4B57-A95E-A64073511AAB}" type="pres">
      <dgm:prSet presAssocID="{86FAD45D-0D7D-442C-A165-2723C845F5A6}" presName="vertSpace2" presStyleLbl="node1" presStyleIdx="0" presStyleCnt="4"/>
      <dgm:spPr/>
    </dgm:pt>
    <dgm:pt modelId="{86491603-A84B-458B-9185-8CFCFED9FA03}" type="pres">
      <dgm:prSet presAssocID="{86FAD45D-0D7D-442C-A165-2723C845F5A6}" presName="circle2" presStyleLbl="node1" presStyleIdx="1" presStyleCnt="4"/>
      <dgm:spPr/>
    </dgm:pt>
    <dgm:pt modelId="{A7D20ECA-59AE-445E-A734-FBEE5487ACB9}" type="pres">
      <dgm:prSet presAssocID="{86FAD45D-0D7D-442C-A165-2723C845F5A6}" presName="rect2" presStyleLbl="alignAcc1" presStyleIdx="1" presStyleCnt="4"/>
      <dgm:spPr/>
      <dgm:t>
        <a:bodyPr/>
        <a:lstStyle/>
        <a:p>
          <a:endParaRPr lang="tr-TR"/>
        </a:p>
      </dgm:t>
    </dgm:pt>
    <dgm:pt modelId="{B5C6CC0F-E36A-4911-8ABD-65BC4B36F965}" type="pres">
      <dgm:prSet presAssocID="{9048F0F2-CE83-4C7A-9D3A-BF779644C2BE}" presName="vertSpace3" presStyleLbl="node1" presStyleIdx="1" presStyleCnt="4"/>
      <dgm:spPr/>
    </dgm:pt>
    <dgm:pt modelId="{E9ED797A-8614-4E5C-9379-DB96CB545FB1}" type="pres">
      <dgm:prSet presAssocID="{9048F0F2-CE83-4C7A-9D3A-BF779644C2BE}" presName="circle3" presStyleLbl="node1" presStyleIdx="2" presStyleCnt="4"/>
      <dgm:spPr/>
    </dgm:pt>
    <dgm:pt modelId="{567D0850-7EBE-4626-964A-BC5E3548726A}" type="pres">
      <dgm:prSet presAssocID="{9048F0F2-CE83-4C7A-9D3A-BF779644C2BE}" presName="rect3" presStyleLbl="alignAcc1" presStyleIdx="2" presStyleCnt="4"/>
      <dgm:spPr/>
      <dgm:t>
        <a:bodyPr/>
        <a:lstStyle/>
        <a:p>
          <a:endParaRPr lang="tr-TR"/>
        </a:p>
      </dgm:t>
    </dgm:pt>
    <dgm:pt modelId="{E570CE46-049F-4D16-A2D9-46C467E7618B}" type="pres">
      <dgm:prSet presAssocID="{24BE78B7-21C5-4CDE-8599-A6746C4B273A}" presName="vertSpace4" presStyleLbl="node1" presStyleIdx="2" presStyleCnt="4"/>
      <dgm:spPr/>
    </dgm:pt>
    <dgm:pt modelId="{C8D02824-DBF2-42B7-98BE-02F83CCD7903}" type="pres">
      <dgm:prSet presAssocID="{24BE78B7-21C5-4CDE-8599-A6746C4B273A}" presName="circle4" presStyleLbl="node1" presStyleIdx="3" presStyleCnt="4"/>
      <dgm:spPr/>
    </dgm:pt>
    <dgm:pt modelId="{0DCC6697-846F-4DF4-A2CE-BF894E86F0D8}" type="pres">
      <dgm:prSet presAssocID="{24BE78B7-21C5-4CDE-8599-A6746C4B273A}" presName="rect4" presStyleLbl="alignAcc1" presStyleIdx="3" presStyleCnt="4"/>
      <dgm:spPr/>
      <dgm:t>
        <a:bodyPr/>
        <a:lstStyle/>
        <a:p>
          <a:endParaRPr lang="tr-TR"/>
        </a:p>
      </dgm:t>
    </dgm:pt>
    <dgm:pt modelId="{B1AF0434-DDF4-4623-88DB-2BFB0016D770}" type="pres">
      <dgm:prSet presAssocID="{D4057479-768A-464A-B259-CA825D6A422A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9FD166-F03F-4273-9ACB-6019F3D63B84}" type="pres">
      <dgm:prSet presAssocID="{D4057479-768A-464A-B259-CA825D6A422A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886827-A4B1-4D1E-A78B-64F4A837D2AD}" type="pres">
      <dgm:prSet presAssocID="{86FAD45D-0D7D-442C-A165-2723C845F5A6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0512C8-14EB-40AC-B45E-E76A957CF12D}" type="pres">
      <dgm:prSet presAssocID="{86FAD45D-0D7D-442C-A165-2723C845F5A6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6655D1-2B2B-4A7F-AF6A-C42F3070857A}" type="pres">
      <dgm:prSet presAssocID="{9048F0F2-CE83-4C7A-9D3A-BF779644C2BE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AC3546-93AD-4ACB-8976-14C4346F23A3}" type="pres">
      <dgm:prSet presAssocID="{9048F0F2-CE83-4C7A-9D3A-BF779644C2BE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EF2B0B-AFA4-4A78-9E9F-F646C79DF789}" type="pres">
      <dgm:prSet presAssocID="{24BE78B7-21C5-4CDE-8599-A6746C4B273A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937CDA-2599-483C-9337-2EFF019357D2}" type="pres">
      <dgm:prSet presAssocID="{24BE78B7-21C5-4CDE-8599-A6746C4B273A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58D147E-F6F0-4A5B-A944-FBD8BA7C419C}" type="presOf" srcId="{9048F0F2-CE83-4C7A-9D3A-BF779644C2BE}" destId="{567D0850-7EBE-4626-964A-BC5E3548726A}" srcOrd="0" destOrd="0" presId="urn:microsoft.com/office/officeart/2005/8/layout/target3"/>
    <dgm:cxn modelId="{6D12EFD0-2F91-40F7-B012-479C66042F41}" type="presOf" srcId="{9048F0F2-CE83-4C7A-9D3A-BF779644C2BE}" destId="{DE6655D1-2B2B-4A7F-AF6A-C42F3070857A}" srcOrd="1" destOrd="0" presId="urn:microsoft.com/office/officeart/2005/8/layout/target3"/>
    <dgm:cxn modelId="{FC1DE783-40A5-4A35-B11A-36A951672C2D}" srcId="{E03D6800-3E15-47E9-9A4E-665905A66B46}" destId="{D4057479-768A-464A-B259-CA825D6A422A}" srcOrd="0" destOrd="0" parTransId="{4C31F204-402D-4372-A065-BE53D59489D5}" sibTransId="{273EA2A0-85C9-43C2-9246-7DB35D239E5D}"/>
    <dgm:cxn modelId="{0055486A-05C2-4C3F-B4A4-D45BEE0E05FD}" type="presOf" srcId="{E03D6800-3E15-47E9-9A4E-665905A66B46}" destId="{8FC55981-723F-4C3D-B263-9A4ED7A2F12F}" srcOrd="0" destOrd="0" presId="urn:microsoft.com/office/officeart/2005/8/layout/target3"/>
    <dgm:cxn modelId="{6C662A08-88E6-4F3A-A08F-6BF7D0C040C6}" type="presOf" srcId="{86FAD45D-0D7D-442C-A165-2723C845F5A6}" destId="{A7D20ECA-59AE-445E-A734-FBEE5487ACB9}" srcOrd="0" destOrd="0" presId="urn:microsoft.com/office/officeart/2005/8/layout/target3"/>
    <dgm:cxn modelId="{9CEE911F-2CD2-4D20-93DD-59A10299860F}" type="presOf" srcId="{24BE78B7-21C5-4CDE-8599-A6746C4B273A}" destId="{8AEF2B0B-AFA4-4A78-9E9F-F646C79DF789}" srcOrd="1" destOrd="0" presId="urn:microsoft.com/office/officeart/2005/8/layout/target3"/>
    <dgm:cxn modelId="{5E289258-0B23-4FFF-AE5C-482AE2C2DAAC}" type="presOf" srcId="{86381F79-6DC7-4D3C-BFB0-19A1E51E893B}" destId="{D39FD166-F03F-4273-9ACB-6019F3D63B84}" srcOrd="0" destOrd="0" presId="urn:microsoft.com/office/officeart/2005/8/layout/target3"/>
    <dgm:cxn modelId="{5294C8C6-4857-4B0C-A2C9-EB25058930C3}" srcId="{E03D6800-3E15-47E9-9A4E-665905A66B46}" destId="{24BE78B7-21C5-4CDE-8599-A6746C4B273A}" srcOrd="3" destOrd="0" parTransId="{69FAAB66-549D-409B-8130-9E9211B1E1CE}" sibTransId="{33AB2D56-82F9-4693-97E1-350FFC902DC0}"/>
    <dgm:cxn modelId="{626C8200-32B6-4951-9D16-0560A8661253}" type="presOf" srcId="{24BE78B7-21C5-4CDE-8599-A6746C4B273A}" destId="{0DCC6697-846F-4DF4-A2CE-BF894E86F0D8}" srcOrd="0" destOrd="0" presId="urn:microsoft.com/office/officeart/2005/8/layout/target3"/>
    <dgm:cxn modelId="{BC048266-8EA1-4B54-B08F-0914AE22D3A2}" srcId="{9048F0F2-CE83-4C7A-9D3A-BF779644C2BE}" destId="{D90836A1-2B3F-4C4E-8BF1-D460BBF73922}" srcOrd="0" destOrd="0" parTransId="{C740CE3E-F3A8-42E9-86AC-4A45CA6321E2}" sibTransId="{834D09EB-87D5-4966-8F9D-2F509736F7A5}"/>
    <dgm:cxn modelId="{CC9A6D3A-83BF-4988-8DBA-AC0786F70303}" srcId="{86FAD45D-0D7D-442C-A165-2723C845F5A6}" destId="{B5F87369-58CB-49FE-9158-29ACA860057E}" srcOrd="0" destOrd="0" parTransId="{DB31D90E-8774-4D85-9000-CAFADCE21CC7}" sibTransId="{577B2684-E108-4E70-BCE9-EAABDC5C8B79}"/>
    <dgm:cxn modelId="{41E58449-E701-40BD-9E39-36117ECAC6A3}" type="presOf" srcId="{D4057479-768A-464A-B259-CA825D6A422A}" destId="{6AD95DF5-411A-4918-833C-1C1353202756}" srcOrd="0" destOrd="0" presId="urn:microsoft.com/office/officeart/2005/8/layout/target3"/>
    <dgm:cxn modelId="{168BCFD1-5B5A-4188-B7BE-82CA98ECAB81}" srcId="{24BE78B7-21C5-4CDE-8599-A6746C4B273A}" destId="{FB0CDB10-58CF-44CE-9053-50599F60267D}" srcOrd="0" destOrd="0" parTransId="{9E7EAE5F-A112-4465-94EE-040D7B1781C0}" sibTransId="{F81A7F14-517E-409E-9537-11FAC36463F3}"/>
    <dgm:cxn modelId="{7FED38DF-8F28-4946-B0C2-584711A7DF09}" srcId="{E03D6800-3E15-47E9-9A4E-665905A66B46}" destId="{9048F0F2-CE83-4C7A-9D3A-BF779644C2BE}" srcOrd="2" destOrd="0" parTransId="{820E92DF-B180-4B9C-908B-6FB1C840E635}" sibTransId="{E80DEC06-BED1-4B39-83D6-27F01A018C58}"/>
    <dgm:cxn modelId="{39095A5C-4EB1-416F-B22B-95CF07F8A17D}" type="presOf" srcId="{B5F87369-58CB-49FE-9158-29ACA860057E}" destId="{E60512C8-14EB-40AC-B45E-E76A957CF12D}" srcOrd="0" destOrd="0" presId="urn:microsoft.com/office/officeart/2005/8/layout/target3"/>
    <dgm:cxn modelId="{2AB6423B-DE4C-491A-A0EA-42440BB93C14}" type="presOf" srcId="{D90836A1-2B3F-4C4E-8BF1-D460BBF73922}" destId="{33AC3546-93AD-4ACB-8976-14C4346F23A3}" srcOrd="0" destOrd="0" presId="urn:microsoft.com/office/officeart/2005/8/layout/target3"/>
    <dgm:cxn modelId="{EBD7A51B-4F0E-4E98-89C2-BB7DE7C57E70}" type="presOf" srcId="{86FAD45D-0D7D-442C-A165-2723C845F5A6}" destId="{F6886827-A4B1-4D1E-A78B-64F4A837D2AD}" srcOrd="1" destOrd="0" presId="urn:microsoft.com/office/officeart/2005/8/layout/target3"/>
    <dgm:cxn modelId="{45AF80CF-FD4C-45D0-B6D1-D30D36778280}" srcId="{E03D6800-3E15-47E9-9A4E-665905A66B46}" destId="{86FAD45D-0D7D-442C-A165-2723C845F5A6}" srcOrd="1" destOrd="0" parTransId="{13D13BF5-7607-4ABF-9A5E-A611779088BF}" sibTransId="{8A2DD98B-26E1-4FE7-B25A-71C78BD71889}"/>
    <dgm:cxn modelId="{1B274994-49F7-4127-85C6-64BA7F83E6E5}" type="presOf" srcId="{FB0CDB10-58CF-44CE-9053-50599F60267D}" destId="{BE937CDA-2599-483C-9337-2EFF019357D2}" srcOrd="0" destOrd="0" presId="urn:microsoft.com/office/officeart/2005/8/layout/target3"/>
    <dgm:cxn modelId="{5DBCC143-FBD7-41E7-AFAA-5E94C4A0B154}" type="presOf" srcId="{D4057479-768A-464A-B259-CA825D6A422A}" destId="{B1AF0434-DDF4-4623-88DB-2BFB0016D770}" srcOrd="1" destOrd="0" presId="urn:microsoft.com/office/officeart/2005/8/layout/target3"/>
    <dgm:cxn modelId="{F357A2C2-3F8B-4954-9A8C-708B8F163C27}" srcId="{D4057479-768A-464A-B259-CA825D6A422A}" destId="{86381F79-6DC7-4D3C-BFB0-19A1E51E893B}" srcOrd="0" destOrd="0" parTransId="{6922C610-2811-4D35-A81D-D50D2E388BC5}" sibTransId="{50B56E3B-7379-43CD-9497-E3A64DD75DF9}"/>
    <dgm:cxn modelId="{B4021185-3FC8-4C30-9E5D-3F37BD77ECD8}" type="presParOf" srcId="{8FC55981-723F-4C3D-B263-9A4ED7A2F12F}" destId="{F9E19322-D886-41F8-9434-277670EF37F6}" srcOrd="0" destOrd="0" presId="urn:microsoft.com/office/officeart/2005/8/layout/target3"/>
    <dgm:cxn modelId="{085B3F76-44AA-49A6-96AA-F0361C99D6E5}" type="presParOf" srcId="{8FC55981-723F-4C3D-B263-9A4ED7A2F12F}" destId="{7B0DF80C-16F7-4D9E-882F-7A7A87074644}" srcOrd="1" destOrd="0" presId="urn:microsoft.com/office/officeart/2005/8/layout/target3"/>
    <dgm:cxn modelId="{861079FE-7F85-4D69-8930-14FA0714F3E0}" type="presParOf" srcId="{8FC55981-723F-4C3D-B263-9A4ED7A2F12F}" destId="{6AD95DF5-411A-4918-833C-1C1353202756}" srcOrd="2" destOrd="0" presId="urn:microsoft.com/office/officeart/2005/8/layout/target3"/>
    <dgm:cxn modelId="{715CF2DF-CA9C-4463-8B81-C9B9F9FC005D}" type="presParOf" srcId="{8FC55981-723F-4C3D-B263-9A4ED7A2F12F}" destId="{9681C59B-86AD-4B57-A95E-A64073511AAB}" srcOrd="3" destOrd="0" presId="urn:microsoft.com/office/officeart/2005/8/layout/target3"/>
    <dgm:cxn modelId="{CB92E9FF-34D0-4414-A841-DD8D9B6F1104}" type="presParOf" srcId="{8FC55981-723F-4C3D-B263-9A4ED7A2F12F}" destId="{86491603-A84B-458B-9185-8CFCFED9FA03}" srcOrd="4" destOrd="0" presId="urn:microsoft.com/office/officeart/2005/8/layout/target3"/>
    <dgm:cxn modelId="{2DA8B7A3-3ABE-47B5-B8F4-80CCDDF343B9}" type="presParOf" srcId="{8FC55981-723F-4C3D-B263-9A4ED7A2F12F}" destId="{A7D20ECA-59AE-445E-A734-FBEE5487ACB9}" srcOrd="5" destOrd="0" presId="urn:microsoft.com/office/officeart/2005/8/layout/target3"/>
    <dgm:cxn modelId="{06E982BF-FC9F-4403-BA96-E2038C56A7D6}" type="presParOf" srcId="{8FC55981-723F-4C3D-B263-9A4ED7A2F12F}" destId="{B5C6CC0F-E36A-4911-8ABD-65BC4B36F965}" srcOrd="6" destOrd="0" presId="urn:microsoft.com/office/officeart/2005/8/layout/target3"/>
    <dgm:cxn modelId="{1F612AC0-5C51-4708-AB86-7E61BF08F00A}" type="presParOf" srcId="{8FC55981-723F-4C3D-B263-9A4ED7A2F12F}" destId="{E9ED797A-8614-4E5C-9379-DB96CB545FB1}" srcOrd="7" destOrd="0" presId="urn:microsoft.com/office/officeart/2005/8/layout/target3"/>
    <dgm:cxn modelId="{95BCD4E1-D744-4F87-B286-26BDEEAB8499}" type="presParOf" srcId="{8FC55981-723F-4C3D-B263-9A4ED7A2F12F}" destId="{567D0850-7EBE-4626-964A-BC5E3548726A}" srcOrd="8" destOrd="0" presId="urn:microsoft.com/office/officeart/2005/8/layout/target3"/>
    <dgm:cxn modelId="{B0ED17A9-7A0C-4E91-AFE4-F02A5F3AD1A4}" type="presParOf" srcId="{8FC55981-723F-4C3D-B263-9A4ED7A2F12F}" destId="{E570CE46-049F-4D16-A2D9-46C467E7618B}" srcOrd="9" destOrd="0" presId="urn:microsoft.com/office/officeart/2005/8/layout/target3"/>
    <dgm:cxn modelId="{3EB49223-EDA0-4E42-9125-01A85EE3309A}" type="presParOf" srcId="{8FC55981-723F-4C3D-B263-9A4ED7A2F12F}" destId="{C8D02824-DBF2-42B7-98BE-02F83CCD7903}" srcOrd="10" destOrd="0" presId="urn:microsoft.com/office/officeart/2005/8/layout/target3"/>
    <dgm:cxn modelId="{23F0FC09-5A81-4354-AC8A-A26D73E4BEFE}" type="presParOf" srcId="{8FC55981-723F-4C3D-B263-9A4ED7A2F12F}" destId="{0DCC6697-846F-4DF4-A2CE-BF894E86F0D8}" srcOrd="11" destOrd="0" presId="urn:microsoft.com/office/officeart/2005/8/layout/target3"/>
    <dgm:cxn modelId="{729381E2-7D12-4D8E-B648-967BB9AF2841}" type="presParOf" srcId="{8FC55981-723F-4C3D-B263-9A4ED7A2F12F}" destId="{B1AF0434-DDF4-4623-88DB-2BFB0016D770}" srcOrd="12" destOrd="0" presId="urn:microsoft.com/office/officeart/2005/8/layout/target3"/>
    <dgm:cxn modelId="{25F7E618-E3D8-466C-AAF7-3ECA4F20B3C5}" type="presParOf" srcId="{8FC55981-723F-4C3D-B263-9A4ED7A2F12F}" destId="{D39FD166-F03F-4273-9ACB-6019F3D63B84}" srcOrd="13" destOrd="0" presId="urn:microsoft.com/office/officeart/2005/8/layout/target3"/>
    <dgm:cxn modelId="{80361275-4378-44D3-9261-3898C2C26A3A}" type="presParOf" srcId="{8FC55981-723F-4C3D-B263-9A4ED7A2F12F}" destId="{F6886827-A4B1-4D1E-A78B-64F4A837D2AD}" srcOrd="14" destOrd="0" presId="urn:microsoft.com/office/officeart/2005/8/layout/target3"/>
    <dgm:cxn modelId="{1A014720-BBFC-4568-A42F-1B65125656DD}" type="presParOf" srcId="{8FC55981-723F-4C3D-B263-9A4ED7A2F12F}" destId="{E60512C8-14EB-40AC-B45E-E76A957CF12D}" srcOrd="15" destOrd="0" presId="urn:microsoft.com/office/officeart/2005/8/layout/target3"/>
    <dgm:cxn modelId="{01AF77D1-CD81-4C95-B62E-10C24775C45B}" type="presParOf" srcId="{8FC55981-723F-4C3D-B263-9A4ED7A2F12F}" destId="{DE6655D1-2B2B-4A7F-AF6A-C42F3070857A}" srcOrd="16" destOrd="0" presId="urn:microsoft.com/office/officeart/2005/8/layout/target3"/>
    <dgm:cxn modelId="{A82292DC-69C8-4B82-BC61-3D5A763E74CA}" type="presParOf" srcId="{8FC55981-723F-4C3D-B263-9A4ED7A2F12F}" destId="{33AC3546-93AD-4ACB-8976-14C4346F23A3}" srcOrd="17" destOrd="0" presId="urn:microsoft.com/office/officeart/2005/8/layout/target3"/>
    <dgm:cxn modelId="{464D7BA9-373F-422F-BF05-70C1909C9FFF}" type="presParOf" srcId="{8FC55981-723F-4C3D-B263-9A4ED7A2F12F}" destId="{8AEF2B0B-AFA4-4A78-9E9F-F646C79DF789}" srcOrd="18" destOrd="0" presId="urn:microsoft.com/office/officeart/2005/8/layout/target3"/>
    <dgm:cxn modelId="{1C5A28B1-1CE7-4D3C-BE0A-38BED9F99BB2}" type="presParOf" srcId="{8FC55981-723F-4C3D-B263-9A4ED7A2F12F}" destId="{BE937CDA-2599-483C-9337-2EFF019357D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73467E-8AAF-46D7-8AE0-182B11BB58C7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 phldr="1"/>
      <dgm:spPr/>
    </dgm:pt>
    <dgm:pt modelId="{717B91D5-4C5B-430D-BF06-0B2B2E75E5CE}">
      <dgm:prSet phldrT="[Metin]"/>
      <dgm:spPr/>
      <dgm:t>
        <a:bodyPr/>
        <a:lstStyle/>
        <a:p>
          <a:r>
            <a:rPr lang="tr-TR" dirty="0" smtClean="0"/>
            <a:t>Araştırma Etiği</a:t>
          </a:r>
          <a:endParaRPr lang="en-US" dirty="0"/>
        </a:p>
      </dgm:t>
    </dgm:pt>
    <dgm:pt modelId="{BDC55B20-F9C5-4014-A748-02DC0CE298FA}" type="parTrans" cxnId="{3019E58A-4330-4A28-B226-197A916598C9}">
      <dgm:prSet/>
      <dgm:spPr/>
      <dgm:t>
        <a:bodyPr/>
        <a:lstStyle/>
        <a:p>
          <a:endParaRPr lang="en-US"/>
        </a:p>
      </dgm:t>
    </dgm:pt>
    <dgm:pt modelId="{EAABEA2D-8D7B-46B5-80A2-840C4526D0F1}" type="sibTrans" cxnId="{3019E58A-4330-4A28-B226-197A916598C9}">
      <dgm:prSet/>
      <dgm:spPr/>
      <dgm:t>
        <a:bodyPr/>
        <a:lstStyle/>
        <a:p>
          <a:endParaRPr lang="en-US"/>
        </a:p>
      </dgm:t>
    </dgm:pt>
    <dgm:pt modelId="{BCA702B1-570D-4B02-9957-C342B84C624C}">
      <dgm:prSet phldrT="[Metin]"/>
      <dgm:spPr/>
      <dgm:t>
        <a:bodyPr/>
        <a:lstStyle/>
        <a:p>
          <a:r>
            <a:rPr lang="tr-TR" dirty="0" smtClean="0"/>
            <a:t>İktisat</a:t>
          </a:r>
          <a:endParaRPr lang="en-US" dirty="0"/>
        </a:p>
      </dgm:t>
    </dgm:pt>
    <dgm:pt modelId="{B849B659-00EE-450B-A3D8-363A0DE16E32}" type="parTrans" cxnId="{78B91D35-3A65-4A0D-AF51-813E11CA13BF}">
      <dgm:prSet/>
      <dgm:spPr/>
      <dgm:t>
        <a:bodyPr/>
        <a:lstStyle/>
        <a:p>
          <a:endParaRPr lang="en-US"/>
        </a:p>
      </dgm:t>
    </dgm:pt>
    <dgm:pt modelId="{0EB73C35-7B53-4063-93F4-8071594253F6}" type="sibTrans" cxnId="{78B91D35-3A65-4A0D-AF51-813E11CA13BF}">
      <dgm:prSet/>
      <dgm:spPr/>
      <dgm:t>
        <a:bodyPr/>
        <a:lstStyle/>
        <a:p>
          <a:endParaRPr lang="en-US"/>
        </a:p>
      </dgm:t>
    </dgm:pt>
    <dgm:pt modelId="{22D656EA-477D-4B52-ACDE-141426D49ADE}">
      <dgm:prSet phldrT="[Metin]"/>
      <dgm:spPr/>
      <dgm:t>
        <a:bodyPr/>
        <a:lstStyle/>
        <a:p>
          <a:r>
            <a:rPr lang="en-GB" dirty="0" err="1" smtClean="0"/>
            <a:t>Kuramsal</a:t>
          </a:r>
          <a:r>
            <a:rPr lang="en-GB" dirty="0" smtClean="0"/>
            <a:t> </a:t>
          </a:r>
          <a:r>
            <a:rPr lang="tr-TR" dirty="0" smtClean="0"/>
            <a:t>Etik</a:t>
          </a:r>
          <a:endParaRPr lang="en-US" dirty="0"/>
        </a:p>
      </dgm:t>
    </dgm:pt>
    <dgm:pt modelId="{31379FB6-0317-406D-9536-0D7CB6FC29BA}" type="parTrans" cxnId="{0578BB39-994D-43FF-AE53-DB1BE0C2E9CF}">
      <dgm:prSet/>
      <dgm:spPr/>
      <dgm:t>
        <a:bodyPr/>
        <a:lstStyle/>
        <a:p>
          <a:endParaRPr lang="en-US"/>
        </a:p>
      </dgm:t>
    </dgm:pt>
    <dgm:pt modelId="{8443F07D-ACE9-42BE-9F61-C0205FDA40F4}" type="sibTrans" cxnId="{0578BB39-994D-43FF-AE53-DB1BE0C2E9CF}">
      <dgm:prSet/>
      <dgm:spPr/>
      <dgm:t>
        <a:bodyPr/>
        <a:lstStyle/>
        <a:p>
          <a:endParaRPr lang="en-US"/>
        </a:p>
      </dgm:t>
    </dgm:pt>
    <dgm:pt modelId="{479953E7-EA33-4951-ADE2-75C5D52A1CB4}" type="pres">
      <dgm:prSet presAssocID="{4E73467E-8AAF-46D7-8AE0-182B11BB58C7}" presName="compositeShape" presStyleCnt="0">
        <dgm:presLayoutVars>
          <dgm:chMax val="7"/>
          <dgm:dir/>
          <dgm:resizeHandles val="exact"/>
        </dgm:presLayoutVars>
      </dgm:prSet>
      <dgm:spPr/>
    </dgm:pt>
    <dgm:pt modelId="{EB2AB261-E500-4A94-AB45-B0F9FC12EF65}" type="pres">
      <dgm:prSet presAssocID="{717B91D5-4C5B-430D-BF06-0B2B2E75E5CE}" presName="circ1" presStyleLbl="vennNode1" presStyleIdx="0" presStyleCnt="3"/>
      <dgm:spPr/>
      <dgm:t>
        <a:bodyPr/>
        <a:lstStyle/>
        <a:p>
          <a:endParaRPr lang="en-US"/>
        </a:p>
      </dgm:t>
    </dgm:pt>
    <dgm:pt modelId="{383215E0-8AE2-4E07-9BE5-75DCA36F10FD}" type="pres">
      <dgm:prSet presAssocID="{717B91D5-4C5B-430D-BF06-0B2B2E75E5C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AC79A-04EC-4F3F-BD71-0C2ED6DCDE3C}" type="pres">
      <dgm:prSet presAssocID="{BCA702B1-570D-4B02-9957-C342B84C624C}" presName="circ2" presStyleLbl="vennNode1" presStyleIdx="1" presStyleCnt="3"/>
      <dgm:spPr/>
      <dgm:t>
        <a:bodyPr/>
        <a:lstStyle/>
        <a:p>
          <a:endParaRPr lang="en-US"/>
        </a:p>
      </dgm:t>
    </dgm:pt>
    <dgm:pt modelId="{0713FC4E-3F30-4453-8F96-CA900DB52607}" type="pres">
      <dgm:prSet presAssocID="{BCA702B1-570D-4B02-9957-C342B84C624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3EC45-04E0-4F66-A19C-FEBEE6AE08E2}" type="pres">
      <dgm:prSet presAssocID="{22D656EA-477D-4B52-ACDE-141426D49ADE}" presName="circ3" presStyleLbl="vennNode1" presStyleIdx="2" presStyleCnt="3"/>
      <dgm:spPr/>
      <dgm:t>
        <a:bodyPr/>
        <a:lstStyle/>
        <a:p>
          <a:endParaRPr lang="tr-TR"/>
        </a:p>
      </dgm:t>
    </dgm:pt>
    <dgm:pt modelId="{A2F4AD6C-26AA-42A0-9A36-BFB2FB194AA1}" type="pres">
      <dgm:prSet presAssocID="{22D656EA-477D-4B52-ACDE-141426D49AD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8B91D35-3A65-4A0D-AF51-813E11CA13BF}" srcId="{4E73467E-8AAF-46D7-8AE0-182B11BB58C7}" destId="{BCA702B1-570D-4B02-9957-C342B84C624C}" srcOrd="1" destOrd="0" parTransId="{B849B659-00EE-450B-A3D8-363A0DE16E32}" sibTransId="{0EB73C35-7B53-4063-93F4-8071594253F6}"/>
    <dgm:cxn modelId="{424203A1-029D-46A3-9E68-A285176AC4F3}" type="presOf" srcId="{BCA702B1-570D-4B02-9957-C342B84C624C}" destId="{0713FC4E-3F30-4453-8F96-CA900DB52607}" srcOrd="1" destOrd="0" presId="urn:microsoft.com/office/officeart/2005/8/layout/venn1"/>
    <dgm:cxn modelId="{BAB81F3A-526B-4D80-B2A7-1F4089E9B10C}" type="presOf" srcId="{717B91D5-4C5B-430D-BF06-0B2B2E75E5CE}" destId="{EB2AB261-E500-4A94-AB45-B0F9FC12EF65}" srcOrd="0" destOrd="0" presId="urn:microsoft.com/office/officeart/2005/8/layout/venn1"/>
    <dgm:cxn modelId="{3301D711-518B-40B0-844E-8592D05EA660}" type="presOf" srcId="{22D656EA-477D-4B52-ACDE-141426D49ADE}" destId="{A2F4AD6C-26AA-42A0-9A36-BFB2FB194AA1}" srcOrd="1" destOrd="0" presId="urn:microsoft.com/office/officeart/2005/8/layout/venn1"/>
    <dgm:cxn modelId="{B6BD9795-7AFF-4E91-A9E3-141E7C47470B}" type="presOf" srcId="{717B91D5-4C5B-430D-BF06-0B2B2E75E5CE}" destId="{383215E0-8AE2-4E07-9BE5-75DCA36F10FD}" srcOrd="1" destOrd="0" presId="urn:microsoft.com/office/officeart/2005/8/layout/venn1"/>
    <dgm:cxn modelId="{0578BB39-994D-43FF-AE53-DB1BE0C2E9CF}" srcId="{4E73467E-8AAF-46D7-8AE0-182B11BB58C7}" destId="{22D656EA-477D-4B52-ACDE-141426D49ADE}" srcOrd="2" destOrd="0" parTransId="{31379FB6-0317-406D-9536-0D7CB6FC29BA}" sibTransId="{8443F07D-ACE9-42BE-9F61-C0205FDA40F4}"/>
    <dgm:cxn modelId="{228D1682-A339-4377-B258-34530C1CF2C4}" type="presOf" srcId="{BCA702B1-570D-4B02-9957-C342B84C624C}" destId="{F22AC79A-04EC-4F3F-BD71-0C2ED6DCDE3C}" srcOrd="0" destOrd="0" presId="urn:microsoft.com/office/officeart/2005/8/layout/venn1"/>
    <dgm:cxn modelId="{BFD6B653-FCF9-404D-9999-49CEA55E5E14}" type="presOf" srcId="{22D656EA-477D-4B52-ACDE-141426D49ADE}" destId="{B173EC45-04E0-4F66-A19C-FEBEE6AE08E2}" srcOrd="0" destOrd="0" presId="urn:microsoft.com/office/officeart/2005/8/layout/venn1"/>
    <dgm:cxn modelId="{3019E58A-4330-4A28-B226-197A916598C9}" srcId="{4E73467E-8AAF-46D7-8AE0-182B11BB58C7}" destId="{717B91D5-4C5B-430D-BF06-0B2B2E75E5CE}" srcOrd="0" destOrd="0" parTransId="{BDC55B20-F9C5-4014-A748-02DC0CE298FA}" sibTransId="{EAABEA2D-8D7B-46B5-80A2-840C4526D0F1}"/>
    <dgm:cxn modelId="{C9C4A30E-0924-4D61-8014-6FEB8BA35A9B}" type="presOf" srcId="{4E73467E-8AAF-46D7-8AE0-182B11BB58C7}" destId="{479953E7-EA33-4951-ADE2-75C5D52A1CB4}" srcOrd="0" destOrd="0" presId="urn:microsoft.com/office/officeart/2005/8/layout/venn1"/>
    <dgm:cxn modelId="{8371B2CE-20EE-4F89-8B92-AF534CB9F8B5}" type="presParOf" srcId="{479953E7-EA33-4951-ADE2-75C5D52A1CB4}" destId="{EB2AB261-E500-4A94-AB45-B0F9FC12EF65}" srcOrd="0" destOrd="0" presId="urn:microsoft.com/office/officeart/2005/8/layout/venn1"/>
    <dgm:cxn modelId="{17385930-1787-4F2F-BEFD-ABB25077DF5F}" type="presParOf" srcId="{479953E7-EA33-4951-ADE2-75C5D52A1CB4}" destId="{383215E0-8AE2-4E07-9BE5-75DCA36F10FD}" srcOrd="1" destOrd="0" presId="urn:microsoft.com/office/officeart/2005/8/layout/venn1"/>
    <dgm:cxn modelId="{8BC56D7A-C2DD-4544-AF79-E560D0EF66E7}" type="presParOf" srcId="{479953E7-EA33-4951-ADE2-75C5D52A1CB4}" destId="{F22AC79A-04EC-4F3F-BD71-0C2ED6DCDE3C}" srcOrd="2" destOrd="0" presId="urn:microsoft.com/office/officeart/2005/8/layout/venn1"/>
    <dgm:cxn modelId="{72F5AD78-C583-455A-B4AA-43DDD120400D}" type="presParOf" srcId="{479953E7-EA33-4951-ADE2-75C5D52A1CB4}" destId="{0713FC4E-3F30-4453-8F96-CA900DB52607}" srcOrd="3" destOrd="0" presId="urn:microsoft.com/office/officeart/2005/8/layout/venn1"/>
    <dgm:cxn modelId="{17EF2725-DE81-473C-B10D-E82E11A6E4E9}" type="presParOf" srcId="{479953E7-EA33-4951-ADE2-75C5D52A1CB4}" destId="{B173EC45-04E0-4F66-A19C-FEBEE6AE08E2}" srcOrd="4" destOrd="0" presId="urn:microsoft.com/office/officeart/2005/8/layout/venn1"/>
    <dgm:cxn modelId="{508DC2CD-2571-4CB0-8438-561D3737F388}" type="presParOf" srcId="{479953E7-EA33-4951-ADE2-75C5D52A1CB4}" destId="{A2F4AD6C-26AA-42A0-9A36-BFB2FB194AA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73467E-8AAF-46D7-8AE0-182B11BB58C7}" type="doc">
      <dgm:prSet loTypeId="urn:microsoft.com/office/officeart/2005/8/layout/venn1" loCatId="relationship" qsTypeId="urn:microsoft.com/office/officeart/2005/8/quickstyle/simple2" qsCatId="simple" csTypeId="urn:microsoft.com/office/officeart/2005/8/colors/accent0_3" csCatId="mainScheme" phldr="1"/>
      <dgm:spPr/>
    </dgm:pt>
    <dgm:pt modelId="{717B91D5-4C5B-430D-BF06-0B2B2E75E5CE}">
      <dgm:prSet phldrT="[Metin]"/>
      <dgm:spPr/>
      <dgm:t>
        <a:bodyPr/>
        <a:lstStyle/>
        <a:p>
          <a:r>
            <a:rPr lang="tr-TR" dirty="0" smtClean="0"/>
            <a:t>Araştırma Etiği</a:t>
          </a:r>
          <a:endParaRPr lang="en-US" dirty="0"/>
        </a:p>
      </dgm:t>
    </dgm:pt>
    <dgm:pt modelId="{BDC55B20-F9C5-4014-A748-02DC0CE298FA}" type="parTrans" cxnId="{3019E58A-4330-4A28-B226-197A916598C9}">
      <dgm:prSet/>
      <dgm:spPr/>
      <dgm:t>
        <a:bodyPr/>
        <a:lstStyle/>
        <a:p>
          <a:endParaRPr lang="en-US"/>
        </a:p>
      </dgm:t>
    </dgm:pt>
    <dgm:pt modelId="{EAABEA2D-8D7B-46B5-80A2-840C4526D0F1}" type="sibTrans" cxnId="{3019E58A-4330-4A28-B226-197A916598C9}">
      <dgm:prSet/>
      <dgm:spPr/>
      <dgm:t>
        <a:bodyPr/>
        <a:lstStyle/>
        <a:p>
          <a:endParaRPr lang="en-US"/>
        </a:p>
      </dgm:t>
    </dgm:pt>
    <dgm:pt modelId="{BCA702B1-570D-4B02-9957-C342B84C624C}">
      <dgm:prSet phldrT="[Metin]"/>
      <dgm:spPr/>
      <dgm:t>
        <a:bodyPr/>
        <a:lstStyle/>
        <a:p>
          <a:r>
            <a:rPr lang="tr-TR" dirty="0" smtClean="0"/>
            <a:t>İktisat</a:t>
          </a:r>
          <a:endParaRPr lang="en-US" dirty="0"/>
        </a:p>
      </dgm:t>
    </dgm:pt>
    <dgm:pt modelId="{B849B659-00EE-450B-A3D8-363A0DE16E32}" type="parTrans" cxnId="{78B91D35-3A65-4A0D-AF51-813E11CA13BF}">
      <dgm:prSet/>
      <dgm:spPr/>
      <dgm:t>
        <a:bodyPr/>
        <a:lstStyle/>
        <a:p>
          <a:endParaRPr lang="en-US"/>
        </a:p>
      </dgm:t>
    </dgm:pt>
    <dgm:pt modelId="{0EB73C35-7B53-4063-93F4-8071594253F6}" type="sibTrans" cxnId="{78B91D35-3A65-4A0D-AF51-813E11CA13BF}">
      <dgm:prSet/>
      <dgm:spPr/>
      <dgm:t>
        <a:bodyPr/>
        <a:lstStyle/>
        <a:p>
          <a:endParaRPr lang="en-US"/>
        </a:p>
      </dgm:t>
    </dgm:pt>
    <dgm:pt modelId="{22D656EA-477D-4B52-ACDE-141426D49ADE}">
      <dgm:prSet phldrT="[Metin]"/>
      <dgm:spPr/>
      <dgm:t>
        <a:bodyPr/>
        <a:lstStyle/>
        <a:p>
          <a:r>
            <a:rPr lang="en-GB" dirty="0" err="1" smtClean="0"/>
            <a:t>Kuramsal</a:t>
          </a:r>
          <a:r>
            <a:rPr lang="en-GB" dirty="0" smtClean="0"/>
            <a:t> </a:t>
          </a:r>
          <a:r>
            <a:rPr lang="tr-TR" dirty="0" smtClean="0"/>
            <a:t>Etik</a:t>
          </a:r>
          <a:endParaRPr lang="en-US" dirty="0"/>
        </a:p>
      </dgm:t>
    </dgm:pt>
    <dgm:pt modelId="{31379FB6-0317-406D-9536-0D7CB6FC29BA}" type="parTrans" cxnId="{0578BB39-994D-43FF-AE53-DB1BE0C2E9CF}">
      <dgm:prSet/>
      <dgm:spPr/>
      <dgm:t>
        <a:bodyPr/>
        <a:lstStyle/>
        <a:p>
          <a:endParaRPr lang="en-US"/>
        </a:p>
      </dgm:t>
    </dgm:pt>
    <dgm:pt modelId="{8443F07D-ACE9-42BE-9F61-C0205FDA40F4}" type="sibTrans" cxnId="{0578BB39-994D-43FF-AE53-DB1BE0C2E9CF}">
      <dgm:prSet/>
      <dgm:spPr/>
      <dgm:t>
        <a:bodyPr/>
        <a:lstStyle/>
        <a:p>
          <a:endParaRPr lang="en-US"/>
        </a:p>
      </dgm:t>
    </dgm:pt>
    <dgm:pt modelId="{479953E7-EA33-4951-ADE2-75C5D52A1CB4}" type="pres">
      <dgm:prSet presAssocID="{4E73467E-8AAF-46D7-8AE0-182B11BB58C7}" presName="compositeShape" presStyleCnt="0">
        <dgm:presLayoutVars>
          <dgm:chMax val="7"/>
          <dgm:dir/>
          <dgm:resizeHandles val="exact"/>
        </dgm:presLayoutVars>
      </dgm:prSet>
      <dgm:spPr/>
    </dgm:pt>
    <dgm:pt modelId="{EB2AB261-E500-4A94-AB45-B0F9FC12EF65}" type="pres">
      <dgm:prSet presAssocID="{717B91D5-4C5B-430D-BF06-0B2B2E75E5CE}" presName="circ1" presStyleLbl="vennNode1" presStyleIdx="0" presStyleCnt="3"/>
      <dgm:spPr/>
      <dgm:t>
        <a:bodyPr/>
        <a:lstStyle/>
        <a:p>
          <a:endParaRPr lang="en-US"/>
        </a:p>
      </dgm:t>
    </dgm:pt>
    <dgm:pt modelId="{383215E0-8AE2-4E07-9BE5-75DCA36F10FD}" type="pres">
      <dgm:prSet presAssocID="{717B91D5-4C5B-430D-BF06-0B2B2E75E5C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AC79A-04EC-4F3F-BD71-0C2ED6DCDE3C}" type="pres">
      <dgm:prSet presAssocID="{BCA702B1-570D-4B02-9957-C342B84C624C}" presName="circ2" presStyleLbl="vennNode1" presStyleIdx="1" presStyleCnt="3"/>
      <dgm:spPr/>
      <dgm:t>
        <a:bodyPr/>
        <a:lstStyle/>
        <a:p>
          <a:endParaRPr lang="en-US"/>
        </a:p>
      </dgm:t>
    </dgm:pt>
    <dgm:pt modelId="{0713FC4E-3F30-4453-8F96-CA900DB52607}" type="pres">
      <dgm:prSet presAssocID="{BCA702B1-570D-4B02-9957-C342B84C624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3EC45-04E0-4F66-A19C-FEBEE6AE08E2}" type="pres">
      <dgm:prSet presAssocID="{22D656EA-477D-4B52-ACDE-141426D49ADE}" presName="circ3" presStyleLbl="vennNode1" presStyleIdx="2" presStyleCnt="3"/>
      <dgm:spPr/>
      <dgm:t>
        <a:bodyPr/>
        <a:lstStyle/>
        <a:p>
          <a:endParaRPr lang="tr-TR"/>
        </a:p>
      </dgm:t>
    </dgm:pt>
    <dgm:pt modelId="{A2F4AD6C-26AA-42A0-9A36-BFB2FB194AA1}" type="pres">
      <dgm:prSet presAssocID="{22D656EA-477D-4B52-ACDE-141426D49AD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728EE0-00E8-4896-9413-139DCF90A8D6}" type="presOf" srcId="{BCA702B1-570D-4B02-9957-C342B84C624C}" destId="{0713FC4E-3F30-4453-8F96-CA900DB52607}" srcOrd="1" destOrd="0" presId="urn:microsoft.com/office/officeart/2005/8/layout/venn1"/>
    <dgm:cxn modelId="{7ACA5861-DF78-418B-80C0-CABC3EB78F6B}" type="presOf" srcId="{717B91D5-4C5B-430D-BF06-0B2B2E75E5CE}" destId="{383215E0-8AE2-4E07-9BE5-75DCA36F10FD}" srcOrd="1" destOrd="0" presId="urn:microsoft.com/office/officeart/2005/8/layout/venn1"/>
    <dgm:cxn modelId="{B6B23154-3C7D-48E7-91E4-BEE770005A79}" type="presOf" srcId="{4E73467E-8AAF-46D7-8AE0-182B11BB58C7}" destId="{479953E7-EA33-4951-ADE2-75C5D52A1CB4}" srcOrd="0" destOrd="0" presId="urn:microsoft.com/office/officeart/2005/8/layout/venn1"/>
    <dgm:cxn modelId="{FF2CAEA5-A310-425D-96C4-061DD314FC61}" type="presOf" srcId="{BCA702B1-570D-4B02-9957-C342B84C624C}" destId="{F22AC79A-04EC-4F3F-BD71-0C2ED6DCDE3C}" srcOrd="0" destOrd="0" presId="urn:microsoft.com/office/officeart/2005/8/layout/venn1"/>
    <dgm:cxn modelId="{653674CE-4F96-48C1-AAA2-0D20B3BED73F}" type="presOf" srcId="{717B91D5-4C5B-430D-BF06-0B2B2E75E5CE}" destId="{EB2AB261-E500-4A94-AB45-B0F9FC12EF65}" srcOrd="0" destOrd="0" presId="urn:microsoft.com/office/officeart/2005/8/layout/venn1"/>
    <dgm:cxn modelId="{78B91D35-3A65-4A0D-AF51-813E11CA13BF}" srcId="{4E73467E-8AAF-46D7-8AE0-182B11BB58C7}" destId="{BCA702B1-570D-4B02-9957-C342B84C624C}" srcOrd="1" destOrd="0" parTransId="{B849B659-00EE-450B-A3D8-363A0DE16E32}" sibTransId="{0EB73C35-7B53-4063-93F4-8071594253F6}"/>
    <dgm:cxn modelId="{0578BB39-994D-43FF-AE53-DB1BE0C2E9CF}" srcId="{4E73467E-8AAF-46D7-8AE0-182B11BB58C7}" destId="{22D656EA-477D-4B52-ACDE-141426D49ADE}" srcOrd="2" destOrd="0" parTransId="{31379FB6-0317-406D-9536-0D7CB6FC29BA}" sibTransId="{8443F07D-ACE9-42BE-9F61-C0205FDA40F4}"/>
    <dgm:cxn modelId="{D02E8B79-66BD-443D-B1CB-4D843046007B}" type="presOf" srcId="{22D656EA-477D-4B52-ACDE-141426D49ADE}" destId="{B173EC45-04E0-4F66-A19C-FEBEE6AE08E2}" srcOrd="0" destOrd="0" presId="urn:microsoft.com/office/officeart/2005/8/layout/venn1"/>
    <dgm:cxn modelId="{A1C3B2D8-9AE1-47E7-84A3-C1DF4A35E64E}" type="presOf" srcId="{22D656EA-477D-4B52-ACDE-141426D49ADE}" destId="{A2F4AD6C-26AA-42A0-9A36-BFB2FB194AA1}" srcOrd="1" destOrd="0" presId="urn:microsoft.com/office/officeart/2005/8/layout/venn1"/>
    <dgm:cxn modelId="{3019E58A-4330-4A28-B226-197A916598C9}" srcId="{4E73467E-8AAF-46D7-8AE0-182B11BB58C7}" destId="{717B91D5-4C5B-430D-BF06-0B2B2E75E5CE}" srcOrd="0" destOrd="0" parTransId="{BDC55B20-F9C5-4014-A748-02DC0CE298FA}" sibTransId="{EAABEA2D-8D7B-46B5-80A2-840C4526D0F1}"/>
    <dgm:cxn modelId="{C11C03BE-2F7B-429D-928B-DEE58D85C2BF}" type="presParOf" srcId="{479953E7-EA33-4951-ADE2-75C5D52A1CB4}" destId="{EB2AB261-E500-4A94-AB45-B0F9FC12EF65}" srcOrd="0" destOrd="0" presId="urn:microsoft.com/office/officeart/2005/8/layout/venn1"/>
    <dgm:cxn modelId="{33F28237-5F0F-44A6-9205-AB3ABC6E741F}" type="presParOf" srcId="{479953E7-EA33-4951-ADE2-75C5D52A1CB4}" destId="{383215E0-8AE2-4E07-9BE5-75DCA36F10FD}" srcOrd="1" destOrd="0" presId="urn:microsoft.com/office/officeart/2005/8/layout/venn1"/>
    <dgm:cxn modelId="{91A5E84C-271D-4021-8BF9-FC257F9827C0}" type="presParOf" srcId="{479953E7-EA33-4951-ADE2-75C5D52A1CB4}" destId="{F22AC79A-04EC-4F3F-BD71-0C2ED6DCDE3C}" srcOrd="2" destOrd="0" presId="urn:microsoft.com/office/officeart/2005/8/layout/venn1"/>
    <dgm:cxn modelId="{8F3F30FB-B4CA-42ED-AB99-5A02617D8344}" type="presParOf" srcId="{479953E7-EA33-4951-ADE2-75C5D52A1CB4}" destId="{0713FC4E-3F30-4453-8F96-CA900DB52607}" srcOrd="3" destOrd="0" presId="urn:microsoft.com/office/officeart/2005/8/layout/venn1"/>
    <dgm:cxn modelId="{63629FAC-46E0-41A4-B667-435F91FA82AF}" type="presParOf" srcId="{479953E7-EA33-4951-ADE2-75C5D52A1CB4}" destId="{B173EC45-04E0-4F66-A19C-FEBEE6AE08E2}" srcOrd="4" destOrd="0" presId="urn:microsoft.com/office/officeart/2005/8/layout/venn1"/>
    <dgm:cxn modelId="{89BD1B2B-2B8D-4335-831D-9ADBEAC7E002}" type="presParOf" srcId="{479953E7-EA33-4951-ADE2-75C5D52A1CB4}" destId="{A2F4AD6C-26AA-42A0-9A36-BFB2FB194AA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1E319-9A60-48CD-A75B-004327F79EC2}">
      <dsp:nvSpPr>
        <dsp:cNvPr id="0" name=""/>
        <dsp:cNvSpPr/>
      </dsp:nvSpPr>
      <dsp:spPr>
        <a:xfrm>
          <a:off x="1089649" y="328612"/>
          <a:ext cx="4089399" cy="4089399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/>
            <a:t>Özel</a:t>
          </a:r>
          <a:r>
            <a:rPr lang="en-GB" sz="2500" kern="1200" dirty="0" smtClean="0"/>
            <a:t> </a:t>
          </a:r>
          <a:r>
            <a:rPr lang="en-GB" sz="2500" kern="1200" dirty="0" err="1" smtClean="0"/>
            <a:t>Maliyetler</a:t>
          </a:r>
          <a:endParaRPr lang="tr-TR" sz="2500" kern="1200" dirty="0"/>
        </a:p>
      </dsp:txBody>
      <dsp:txXfrm>
        <a:off x="3313017" y="1083204"/>
        <a:ext cx="1387474" cy="1363133"/>
      </dsp:txXfrm>
    </dsp:sp>
    <dsp:sp modelId="{871858E1-C1CC-4B79-B6AF-9364E0DC1429}">
      <dsp:nvSpPr>
        <dsp:cNvPr id="0" name=""/>
        <dsp:cNvSpPr/>
      </dsp:nvSpPr>
      <dsp:spPr>
        <a:xfrm>
          <a:off x="878850" y="450320"/>
          <a:ext cx="4089399" cy="4089399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/>
            <a:t>Toplumsal</a:t>
          </a:r>
          <a:r>
            <a:rPr lang="en-GB" sz="2500" kern="1200" dirty="0" smtClean="0"/>
            <a:t> </a:t>
          </a:r>
          <a:r>
            <a:rPr lang="en-GB" sz="2500" kern="1200" dirty="0" err="1" smtClean="0"/>
            <a:t>Maliyetler</a:t>
          </a:r>
          <a:endParaRPr lang="tr-TR" sz="2500" kern="1200" dirty="0"/>
        </a:p>
      </dsp:txBody>
      <dsp:txXfrm>
        <a:off x="1998567" y="3030537"/>
        <a:ext cx="1849966" cy="1265766"/>
      </dsp:txXfrm>
    </dsp:sp>
    <dsp:sp modelId="{28C752CA-0585-4332-82D9-3BDDD440CEFE}">
      <dsp:nvSpPr>
        <dsp:cNvPr id="0" name=""/>
        <dsp:cNvSpPr/>
      </dsp:nvSpPr>
      <dsp:spPr>
        <a:xfrm>
          <a:off x="878850" y="450320"/>
          <a:ext cx="4089399" cy="4089399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/>
            <a:t>Epistemik</a:t>
          </a:r>
          <a:r>
            <a:rPr lang="en-GB" sz="2500" kern="1200" dirty="0" smtClean="0"/>
            <a:t> </a:t>
          </a:r>
          <a:r>
            <a:rPr lang="en-GB" sz="2500" kern="1200" dirty="0" err="1" smtClean="0"/>
            <a:t>Maliyetler</a:t>
          </a:r>
          <a:endParaRPr lang="tr-TR" sz="2500" kern="1200" dirty="0"/>
        </a:p>
      </dsp:txBody>
      <dsp:txXfrm>
        <a:off x="1317000" y="1253595"/>
        <a:ext cx="1387474" cy="1363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19322-D886-41F8-9434-277670EF37F6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95DF5-411A-4918-833C-1C1353202756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i="0" kern="1200" dirty="0" err="1" smtClean="0"/>
            <a:t>Etik</a:t>
          </a:r>
          <a:endParaRPr lang="tr-TR" sz="3300" i="0" kern="1200" dirty="0"/>
        </a:p>
      </dsp:txBody>
      <dsp:txXfrm>
        <a:off x="2262981" y="0"/>
        <a:ext cx="2983309" cy="961767"/>
      </dsp:txXfrm>
    </dsp:sp>
    <dsp:sp modelId="{86491603-A84B-458B-9185-8CFCFED9FA03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20ECA-59AE-445E-A734-FBEE5487ACB9}">
      <dsp:nvSpPr>
        <dsp:cNvPr id="0" name=""/>
        <dsp:cNvSpPr/>
      </dsp:nvSpPr>
      <dsp:spPr>
        <a:xfrm>
          <a:off x="2262981" y="961767"/>
          <a:ext cx="5966618" cy="333789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err="1" smtClean="0"/>
            <a:t>Uygulamalı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Etik</a:t>
          </a:r>
          <a:endParaRPr lang="tr-TR" sz="3300" kern="1200" dirty="0"/>
        </a:p>
      </dsp:txBody>
      <dsp:txXfrm>
        <a:off x="2262981" y="961767"/>
        <a:ext cx="2983309" cy="961767"/>
      </dsp:txXfrm>
    </dsp:sp>
    <dsp:sp modelId="{E9ED797A-8614-4E5C-9379-DB96CB545FB1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D0850-7EBE-4626-964A-BC5E3548726A}">
      <dsp:nvSpPr>
        <dsp:cNvPr id="0" name=""/>
        <dsp:cNvSpPr/>
      </dsp:nvSpPr>
      <dsp:spPr>
        <a:xfrm>
          <a:off x="2262981" y="1923534"/>
          <a:ext cx="5966618" cy="214983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err="1" smtClean="0"/>
            <a:t>İş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Etiği</a:t>
          </a:r>
          <a:endParaRPr lang="tr-TR" sz="3300" kern="1200" dirty="0"/>
        </a:p>
      </dsp:txBody>
      <dsp:txXfrm>
        <a:off x="2262981" y="1923534"/>
        <a:ext cx="2983309" cy="961767"/>
      </dsp:txXfrm>
    </dsp:sp>
    <dsp:sp modelId="{C8D02824-DBF2-42B7-98BE-02F83CCD7903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C6697-846F-4DF4-A2CE-BF894E86F0D8}">
      <dsp:nvSpPr>
        <dsp:cNvPr id="0" name=""/>
        <dsp:cNvSpPr/>
      </dsp:nvSpPr>
      <dsp:spPr>
        <a:xfrm>
          <a:off x="2262981" y="2885301"/>
          <a:ext cx="5966618" cy="96176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err="1" smtClean="0"/>
            <a:t>Araştırma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Etiği</a:t>
          </a:r>
          <a:endParaRPr lang="tr-TR" sz="3300" kern="1200" dirty="0"/>
        </a:p>
      </dsp:txBody>
      <dsp:txXfrm>
        <a:off x="2262981" y="2885301"/>
        <a:ext cx="2983309" cy="961767"/>
      </dsp:txXfrm>
    </dsp:sp>
    <dsp:sp modelId="{D39FD166-F03F-4273-9ACB-6019F3D63B84}">
      <dsp:nvSpPr>
        <dsp:cNvPr id="0" name=""/>
        <dsp:cNvSpPr/>
      </dsp:nvSpPr>
      <dsp:spPr>
        <a:xfrm>
          <a:off x="5246290" y="0"/>
          <a:ext cx="2983309" cy="9617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i="1" kern="1200" dirty="0" err="1" smtClean="0"/>
            <a:t>Doğru</a:t>
          </a:r>
          <a:r>
            <a:rPr lang="en-GB" sz="1900" i="1" kern="1200" dirty="0" smtClean="0"/>
            <a:t> </a:t>
          </a:r>
          <a:r>
            <a:rPr lang="en-GB" sz="1900" i="1" kern="1200" dirty="0" err="1" smtClean="0"/>
            <a:t>nedir</a:t>
          </a:r>
          <a:r>
            <a:rPr lang="en-GB" sz="1900" i="1" kern="1200" dirty="0" smtClean="0"/>
            <a:t>? </a:t>
          </a:r>
          <a:r>
            <a:rPr lang="en-GB" sz="1900" i="1" kern="1200" dirty="0" err="1" smtClean="0"/>
            <a:t>Yanlış</a:t>
          </a:r>
          <a:r>
            <a:rPr lang="en-GB" sz="1900" i="1" kern="1200" dirty="0" smtClean="0"/>
            <a:t> </a:t>
          </a:r>
          <a:r>
            <a:rPr lang="en-GB" sz="1900" i="1" kern="1200" dirty="0" err="1" smtClean="0"/>
            <a:t>nedir</a:t>
          </a:r>
          <a:r>
            <a:rPr lang="en-GB" sz="1900" i="1" kern="1200" dirty="0" smtClean="0"/>
            <a:t>? </a:t>
          </a:r>
          <a:r>
            <a:rPr lang="en-GB" sz="1900" i="1" kern="1200" dirty="0" err="1" smtClean="0"/>
            <a:t>Ahlâk</a:t>
          </a:r>
          <a:r>
            <a:rPr lang="en-GB" sz="1900" i="1" kern="1200" dirty="0" smtClean="0"/>
            <a:t> </a:t>
          </a:r>
          <a:r>
            <a:rPr lang="en-GB" sz="1900" i="1" kern="1200" dirty="0" err="1" smtClean="0"/>
            <a:t>nedir</a:t>
          </a:r>
          <a:r>
            <a:rPr lang="en-GB" sz="1900" i="1" kern="1200" dirty="0" smtClean="0"/>
            <a:t>?</a:t>
          </a:r>
          <a:endParaRPr lang="tr-TR" sz="1900" i="1" kern="1200" dirty="0"/>
        </a:p>
      </dsp:txBody>
      <dsp:txXfrm>
        <a:off x="5246290" y="0"/>
        <a:ext cx="2983309" cy="961767"/>
      </dsp:txXfrm>
    </dsp:sp>
    <dsp:sp modelId="{E60512C8-14EB-40AC-B45E-E76A957CF12D}">
      <dsp:nvSpPr>
        <dsp:cNvPr id="0" name=""/>
        <dsp:cNvSpPr/>
      </dsp:nvSpPr>
      <dsp:spPr>
        <a:xfrm>
          <a:off x="5246290" y="961767"/>
          <a:ext cx="2983309" cy="9617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i="1" kern="1200" smtClean="0"/>
            <a:t>Hangi koşullar altında hangi davranış şekli en uygunudur?</a:t>
          </a:r>
          <a:endParaRPr lang="tr-TR" sz="1900" kern="1200" dirty="0"/>
        </a:p>
      </dsp:txBody>
      <dsp:txXfrm>
        <a:off x="5246290" y="961767"/>
        <a:ext cx="2983309" cy="961767"/>
      </dsp:txXfrm>
    </dsp:sp>
    <dsp:sp modelId="{33AC3546-93AD-4ACB-8976-14C4346F23A3}">
      <dsp:nvSpPr>
        <dsp:cNvPr id="0" name=""/>
        <dsp:cNvSpPr/>
      </dsp:nvSpPr>
      <dsp:spPr>
        <a:xfrm>
          <a:off x="5246290" y="1923534"/>
          <a:ext cx="2983309" cy="9617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i="1" kern="1200" dirty="0" smtClean="0"/>
            <a:t>Hesap verilebilirlik, toplumsal sorumluluk vs.</a:t>
          </a:r>
          <a:endParaRPr lang="tr-TR" sz="1900" kern="1200" dirty="0"/>
        </a:p>
      </dsp:txBody>
      <dsp:txXfrm>
        <a:off x="5246290" y="1923534"/>
        <a:ext cx="2983309" cy="961767"/>
      </dsp:txXfrm>
    </dsp:sp>
    <dsp:sp modelId="{BE937CDA-2599-483C-9337-2EFF019357D2}">
      <dsp:nvSpPr>
        <dsp:cNvPr id="0" name=""/>
        <dsp:cNvSpPr/>
      </dsp:nvSpPr>
      <dsp:spPr>
        <a:xfrm>
          <a:off x="5246290" y="2885301"/>
          <a:ext cx="2983309" cy="9617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i="1" kern="1200" smtClean="0"/>
            <a:t>Epistemik dürüstlük, özen, objektiflik (?) vs.</a:t>
          </a:r>
          <a:endParaRPr lang="tr-TR" sz="1900" kern="1200" dirty="0"/>
        </a:p>
      </dsp:txBody>
      <dsp:txXfrm>
        <a:off x="5246290" y="2885301"/>
        <a:ext cx="2983309" cy="961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AB261-E500-4A94-AB45-B0F9FC12EF65}">
      <dsp:nvSpPr>
        <dsp:cNvPr id="0" name=""/>
        <dsp:cNvSpPr/>
      </dsp:nvSpPr>
      <dsp:spPr>
        <a:xfrm>
          <a:off x="3952398" y="54391"/>
          <a:ext cx="2610802" cy="261080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Araştırma Etiği</a:t>
          </a:r>
          <a:endParaRPr lang="en-US" sz="3300" kern="1200" dirty="0"/>
        </a:p>
      </dsp:txBody>
      <dsp:txXfrm>
        <a:off x="4300505" y="511282"/>
        <a:ext cx="1914588" cy="1174861"/>
      </dsp:txXfrm>
    </dsp:sp>
    <dsp:sp modelId="{F22AC79A-04EC-4F3F-BD71-0C2ED6DCDE3C}">
      <dsp:nvSpPr>
        <dsp:cNvPr id="0" name=""/>
        <dsp:cNvSpPr/>
      </dsp:nvSpPr>
      <dsp:spPr>
        <a:xfrm>
          <a:off x="4894463" y="1686143"/>
          <a:ext cx="2610802" cy="261080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İktisat</a:t>
          </a:r>
          <a:endParaRPr lang="en-US" sz="3300" kern="1200" dirty="0"/>
        </a:p>
      </dsp:txBody>
      <dsp:txXfrm>
        <a:off x="5692933" y="2360600"/>
        <a:ext cx="1566481" cy="1435941"/>
      </dsp:txXfrm>
    </dsp:sp>
    <dsp:sp modelId="{B173EC45-04E0-4F66-A19C-FEBEE6AE08E2}">
      <dsp:nvSpPr>
        <dsp:cNvPr id="0" name=""/>
        <dsp:cNvSpPr/>
      </dsp:nvSpPr>
      <dsp:spPr>
        <a:xfrm>
          <a:off x="3010333" y="1686143"/>
          <a:ext cx="2610802" cy="261080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err="1" smtClean="0"/>
            <a:t>Kuramsal</a:t>
          </a:r>
          <a:r>
            <a:rPr lang="en-GB" sz="3300" kern="1200" dirty="0" smtClean="0"/>
            <a:t> </a:t>
          </a:r>
          <a:r>
            <a:rPr lang="tr-TR" sz="3300" kern="1200" dirty="0" smtClean="0"/>
            <a:t>Etik</a:t>
          </a:r>
          <a:endParaRPr lang="en-US" sz="3300" kern="1200" dirty="0"/>
        </a:p>
      </dsp:txBody>
      <dsp:txXfrm>
        <a:off x="3256184" y="2360600"/>
        <a:ext cx="1566481" cy="14359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1B20-1D79-4081-8E15-539D20D676EE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7E20-9AC8-4B43-B193-A5D529ED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8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1B20-1D79-4081-8E15-539D20D676EE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7E20-9AC8-4B43-B193-A5D529ED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61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1B20-1D79-4081-8E15-539D20D676EE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7E20-9AC8-4B43-B193-A5D529ED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2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1B20-1D79-4081-8E15-539D20D676EE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7E20-9AC8-4B43-B193-A5D529ED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1B20-1D79-4081-8E15-539D20D676EE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7E20-9AC8-4B43-B193-A5D529ED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7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1B20-1D79-4081-8E15-539D20D676EE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7E20-9AC8-4B43-B193-A5D529ED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4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1B20-1D79-4081-8E15-539D20D676EE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7E20-9AC8-4B43-B193-A5D529ED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85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1B20-1D79-4081-8E15-539D20D676EE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7E20-9AC8-4B43-B193-A5D529ED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23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1B20-1D79-4081-8E15-539D20D676EE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7E20-9AC8-4B43-B193-A5D529ED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3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1B20-1D79-4081-8E15-539D20D676EE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7E20-9AC8-4B43-B193-A5D529ED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9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1B20-1D79-4081-8E15-539D20D676EE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7E20-9AC8-4B43-B193-A5D529ED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81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01B20-1D79-4081-8E15-539D20D676EE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57E20-9AC8-4B43-B193-A5D529EDF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earth/research/energy-environment-and-society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nvestopedia.com/video/play/externalit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actioninstitute.org/unintended-consequence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Ahlâk</a:t>
            </a:r>
            <a:r>
              <a:rPr lang="en-GB" dirty="0" smtClean="0"/>
              <a:t> </a:t>
            </a:r>
            <a:r>
              <a:rPr lang="en-GB" dirty="0" err="1" smtClean="0"/>
              <a:t>Nedir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İktisat</a:t>
            </a:r>
            <a:r>
              <a:rPr lang="en-GB" dirty="0" smtClean="0"/>
              <a:t> </a:t>
            </a:r>
            <a:r>
              <a:rPr lang="en-GB" dirty="0" err="1" smtClean="0"/>
              <a:t>Perspektifi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Altug</a:t>
            </a:r>
            <a:r>
              <a:rPr lang="en-GB" dirty="0" smtClean="0"/>
              <a:t> </a:t>
            </a:r>
            <a:r>
              <a:rPr lang="en-GB" dirty="0" err="1" smtClean="0"/>
              <a:t>Yalcintas</a:t>
            </a:r>
            <a:endParaRPr lang="en-GB" dirty="0" smtClean="0"/>
          </a:p>
          <a:p>
            <a:r>
              <a:rPr lang="en-GB" dirty="0" smtClean="0"/>
              <a:t>Ankara </a:t>
            </a:r>
            <a:r>
              <a:rPr lang="en-GB" dirty="0" err="1" smtClean="0"/>
              <a:t>Üniversitesi</a:t>
            </a:r>
            <a:r>
              <a:rPr lang="en-GB" dirty="0" smtClean="0"/>
              <a:t>, </a:t>
            </a:r>
            <a:r>
              <a:rPr lang="en-GB" dirty="0" err="1" smtClean="0"/>
              <a:t>Siyasal</a:t>
            </a:r>
            <a:r>
              <a:rPr lang="en-GB" dirty="0" smtClean="0"/>
              <a:t> </a:t>
            </a:r>
            <a:r>
              <a:rPr lang="en-GB" dirty="0" err="1" smtClean="0"/>
              <a:t>Bilgiler</a:t>
            </a:r>
            <a:r>
              <a:rPr lang="en-GB" dirty="0" smtClean="0"/>
              <a:t> </a:t>
            </a:r>
            <a:r>
              <a:rPr lang="en-GB" dirty="0" err="1" smtClean="0"/>
              <a:t>Fakültesi</a:t>
            </a:r>
            <a:r>
              <a:rPr lang="en-GB" dirty="0" smtClean="0"/>
              <a:t>, </a:t>
            </a:r>
            <a:r>
              <a:rPr lang="en-GB" dirty="0" err="1" smtClean="0"/>
              <a:t>İktisat</a:t>
            </a:r>
            <a:r>
              <a:rPr lang="en-GB" dirty="0" smtClean="0"/>
              <a:t> </a:t>
            </a:r>
            <a:r>
              <a:rPr lang="en-GB" dirty="0" err="1" smtClean="0"/>
              <a:t>Bölümü</a:t>
            </a:r>
            <a:endParaRPr lang="en-GB" dirty="0" smtClean="0"/>
          </a:p>
          <a:p>
            <a:r>
              <a:rPr lang="en-GB">
                <a:hlinkClick r:id="rId2"/>
              </a:rPr>
              <a:t>a</a:t>
            </a:r>
            <a:r>
              <a:rPr lang="en-GB" smtClean="0">
                <a:hlinkClick r:id="rId2"/>
              </a:rPr>
              <a:t>ltug.yalcintas@politics.ankara.edu.tr</a:t>
            </a:r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97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Ahlâk</a:t>
            </a:r>
            <a:r>
              <a:rPr lang="en-GB" dirty="0"/>
              <a:t> </a:t>
            </a:r>
            <a:r>
              <a:rPr lang="en-GB" dirty="0" err="1"/>
              <a:t>Nedir</a:t>
            </a:r>
            <a:r>
              <a:rPr lang="en-GB" dirty="0"/>
              <a:t>?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İktisat</a:t>
            </a:r>
            <a:r>
              <a:rPr lang="en-GB" dirty="0"/>
              <a:t> </a:t>
            </a:r>
            <a:r>
              <a:rPr lang="en-GB" dirty="0" err="1"/>
              <a:t>Perspektifi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965700" cy="49053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 err="1" smtClean="0"/>
              <a:t>Maliyetler</a:t>
            </a:r>
            <a:r>
              <a:rPr lang="en-GB" b="1" dirty="0" smtClean="0"/>
              <a:t> </a:t>
            </a:r>
            <a:r>
              <a:rPr lang="en-GB" b="1" dirty="0" err="1" smtClean="0"/>
              <a:t>Kuramı</a:t>
            </a:r>
            <a:endParaRPr lang="en-GB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dirty="0" err="1" smtClean="0"/>
              <a:t>Negatif</a:t>
            </a:r>
            <a:r>
              <a:rPr lang="en-GB" dirty="0" smtClean="0"/>
              <a:t> </a:t>
            </a:r>
            <a:r>
              <a:rPr lang="en-GB" dirty="0" err="1" smtClean="0"/>
              <a:t>dışsallıkların</a:t>
            </a:r>
            <a:r>
              <a:rPr lang="en-GB" dirty="0" smtClean="0"/>
              <a:t> </a:t>
            </a:r>
            <a:r>
              <a:rPr lang="en-GB" dirty="0" err="1" smtClean="0"/>
              <a:t>ölçümü</a:t>
            </a:r>
            <a:r>
              <a:rPr lang="en-GB" dirty="0" smtClean="0"/>
              <a:t> </a:t>
            </a:r>
            <a:r>
              <a:rPr lang="en-GB" dirty="0" err="1" smtClean="0"/>
              <a:t>için</a:t>
            </a:r>
            <a:r>
              <a:rPr lang="en-GB" dirty="0" smtClean="0"/>
              <a:t> (2) </a:t>
            </a:r>
            <a:r>
              <a:rPr lang="en-GB" dirty="0" err="1" smtClean="0"/>
              <a:t>ve</a:t>
            </a:r>
            <a:r>
              <a:rPr lang="en-GB" dirty="0" smtClean="0"/>
              <a:t> (3) </a:t>
            </a:r>
            <a:r>
              <a:rPr lang="en-GB" dirty="0" err="1" smtClean="0"/>
              <a:t>kullanılır</a:t>
            </a:r>
            <a:r>
              <a:rPr lang="en-GB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dirty="0" err="1" smtClean="0"/>
              <a:t>Toplam</a:t>
            </a:r>
            <a:r>
              <a:rPr lang="en-GB" dirty="0" smtClean="0"/>
              <a:t> </a:t>
            </a:r>
            <a:r>
              <a:rPr lang="en-GB" dirty="0" err="1" smtClean="0"/>
              <a:t>Maliyetler</a:t>
            </a:r>
            <a:r>
              <a:rPr lang="en-GB" dirty="0" smtClean="0"/>
              <a:t>:</a:t>
            </a:r>
            <a:endParaRPr lang="en-GB" dirty="0"/>
          </a:p>
          <a:p>
            <a:pPr marL="514350" indent="-514350">
              <a:lnSpc>
                <a:spcPct val="120000"/>
              </a:lnSpc>
              <a:buAutoNum type="arabicParenBoth"/>
            </a:pPr>
            <a:r>
              <a:rPr lang="en-GB" dirty="0" err="1" smtClean="0"/>
              <a:t>Özel</a:t>
            </a:r>
            <a:r>
              <a:rPr lang="en-GB" dirty="0" smtClean="0"/>
              <a:t> </a:t>
            </a:r>
            <a:r>
              <a:rPr lang="en-GB" dirty="0" err="1" smtClean="0"/>
              <a:t>Maliyetler</a:t>
            </a:r>
            <a:endParaRPr lang="en-GB" dirty="0" smtClean="0"/>
          </a:p>
          <a:p>
            <a:pPr marL="514350" indent="-514350">
              <a:lnSpc>
                <a:spcPct val="120000"/>
              </a:lnSpc>
              <a:buAutoNum type="arabicParenBoth"/>
            </a:pPr>
            <a:r>
              <a:rPr lang="en-GB" b="1" dirty="0" err="1" smtClean="0"/>
              <a:t>Toplumsal</a:t>
            </a:r>
            <a:r>
              <a:rPr lang="en-GB" b="1" dirty="0" smtClean="0"/>
              <a:t> </a:t>
            </a:r>
            <a:r>
              <a:rPr lang="en-GB" b="1" dirty="0" err="1" smtClean="0"/>
              <a:t>Maliyetler</a:t>
            </a:r>
            <a:endParaRPr lang="en-GB" b="1" dirty="0" smtClean="0"/>
          </a:p>
          <a:p>
            <a:pPr marL="514350" indent="-514350">
              <a:lnSpc>
                <a:spcPct val="120000"/>
              </a:lnSpc>
              <a:buAutoNum type="arabicParenBoth"/>
            </a:pPr>
            <a:r>
              <a:rPr lang="en-GB" b="1" dirty="0" err="1" smtClean="0"/>
              <a:t>Epistemik</a:t>
            </a:r>
            <a:r>
              <a:rPr lang="en-GB" b="1" dirty="0" smtClean="0"/>
              <a:t> </a:t>
            </a:r>
            <a:r>
              <a:rPr lang="en-GB" b="1" dirty="0" err="1" smtClean="0"/>
              <a:t>Maliyetler</a:t>
            </a:r>
            <a:endParaRPr lang="en-GB" b="1" dirty="0" smtClean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  <p:graphicFrame>
        <p:nvGraphicFramePr>
          <p:cNvPr id="4" name="Diyagram 3"/>
          <p:cNvGraphicFramePr/>
          <p:nvPr>
            <p:extLst/>
          </p:nvPr>
        </p:nvGraphicFramePr>
        <p:xfrm>
          <a:off x="5638800" y="1358900"/>
          <a:ext cx="6057900" cy="486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ağ Ayraç 5"/>
          <p:cNvSpPr/>
          <p:nvPr/>
        </p:nvSpPr>
        <p:spPr>
          <a:xfrm>
            <a:off x="4603750" y="4518020"/>
            <a:ext cx="330200" cy="685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Ayraç 7"/>
          <p:cNvSpPr/>
          <p:nvPr/>
        </p:nvSpPr>
        <p:spPr>
          <a:xfrm>
            <a:off x="4622800" y="5472110"/>
            <a:ext cx="292100" cy="95409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914900" y="4623591"/>
            <a:ext cx="461665" cy="5207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err="1" smtClean="0"/>
              <a:t>İçsel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914899" y="5615582"/>
            <a:ext cx="461665" cy="667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err="1" smtClean="0"/>
              <a:t>Dışsal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81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Ahlâk</a:t>
            </a:r>
            <a:r>
              <a:rPr lang="en-GB" dirty="0"/>
              <a:t> </a:t>
            </a:r>
            <a:r>
              <a:rPr lang="en-GB" dirty="0" err="1"/>
              <a:t>Nedir</a:t>
            </a:r>
            <a:r>
              <a:rPr lang="en-GB" dirty="0"/>
              <a:t>?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İktisat</a:t>
            </a:r>
            <a:r>
              <a:rPr lang="en-GB" dirty="0"/>
              <a:t> </a:t>
            </a:r>
            <a:r>
              <a:rPr lang="en-GB" dirty="0" err="1"/>
              <a:t>Perspektifi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825624"/>
            <a:ext cx="5588000" cy="49053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 err="1" smtClean="0"/>
              <a:t>Dışsallıklar</a:t>
            </a: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dirty="0" err="1" smtClean="0"/>
              <a:t>Eğer</a:t>
            </a:r>
            <a:r>
              <a:rPr lang="en-GB" dirty="0" smtClean="0"/>
              <a:t> </a:t>
            </a:r>
            <a:r>
              <a:rPr lang="en-GB" dirty="0" err="1" smtClean="0"/>
              <a:t>toplumun</a:t>
            </a:r>
            <a:r>
              <a:rPr lang="en-GB" dirty="0" smtClean="0"/>
              <a:t> </a:t>
            </a:r>
            <a:r>
              <a:rPr lang="en-GB" dirty="0" err="1" smtClean="0"/>
              <a:t>nüfusu</a:t>
            </a:r>
            <a:r>
              <a:rPr lang="en-GB" dirty="0" smtClean="0"/>
              <a:t> = 1 </a:t>
            </a:r>
            <a:r>
              <a:rPr lang="en-GB" dirty="0" smtClean="0">
                <a:cs typeface="Times New Roman" panose="02020603050405020304" pitchFamily="18" charset="0"/>
              </a:rPr>
              <a:t>→ </a:t>
            </a:r>
            <a:r>
              <a:rPr lang="en-GB" dirty="0" err="1" smtClean="0">
                <a:cs typeface="Times New Roman" panose="02020603050405020304" pitchFamily="18" charset="0"/>
              </a:rPr>
              <a:t>toplumsal</a:t>
            </a:r>
            <a:r>
              <a:rPr lang="en-GB" dirty="0" smtClean="0"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cs typeface="Times New Roman" panose="02020603050405020304" pitchFamily="18" charset="0"/>
              </a:rPr>
              <a:t>ve</a:t>
            </a:r>
            <a:r>
              <a:rPr lang="en-GB" dirty="0" smtClean="0"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cs typeface="Times New Roman" panose="02020603050405020304" pitchFamily="18" charset="0"/>
              </a:rPr>
              <a:t>epistemik</a:t>
            </a:r>
            <a:r>
              <a:rPr lang="en-GB" dirty="0" smtClean="0"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cs typeface="Times New Roman" panose="02020603050405020304" pitchFamily="18" charset="0"/>
              </a:rPr>
              <a:t>maliyetler</a:t>
            </a:r>
            <a:r>
              <a:rPr lang="en-GB" dirty="0" smtClean="0">
                <a:cs typeface="Times New Roman" panose="02020603050405020304" pitchFamily="18" charset="0"/>
              </a:rPr>
              <a:t> = 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cs typeface="Times New Roman" panose="02020603050405020304" pitchFamily="18" charset="0"/>
              </a:rPr>
              <a:t>“Robinson Crusoe </a:t>
            </a:r>
            <a:r>
              <a:rPr lang="en-GB" dirty="0" err="1">
                <a:cs typeface="Times New Roman" panose="02020603050405020304" pitchFamily="18" charset="0"/>
              </a:rPr>
              <a:t>İktisadı</a:t>
            </a:r>
            <a:r>
              <a:rPr lang="en-GB" dirty="0" smtClean="0">
                <a:cs typeface="Times New Roman" panose="02020603050405020304" pitchFamily="18" charset="0"/>
              </a:rPr>
              <a:t>”</a:t>
            </a:r>
            <a:endParaRPr lang="en-GB" dirty="0"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2.bp.blogspot.com/_2YZprzJlz_E/SzmhI1yzj4I/AAAAAAAAADM/zSSew1rFKkQ/s320/Robinson+and+Crus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91478"/>
            <a:ext cx="5257767" cy="39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Ahlâk</a:t>
            </a:r>
            <a:r>
              <a:rPr lang="en-GB" dirty="0"/>
              <a:t> </a:t>
            </a:r>
            <a:r>
              <a:rPr lang="en-GB" dirty="0" err="1"/>
              <a:t>Nedir</a:t>
            </a:r>
            <a:r>
              <a:rPr lang="en-GB" dirty="0"/>
              <a:t>?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İktisat</a:t>
            </a:r>
            <a:r>
              <a:rPr lang="en-GB" dirty="0"/>
              <a:t> </a:t>
            </a:r>
            <a:r>
              <a:rPr lang="en-GB" dirty="0" err="1"/>
              <a:t>Perspektifi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2" y="1825624"/>
            <a:ext cx="5330658" cy="49053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 err="1" smtClean="0"/>
              <a:t>Dışsallıklar</a:t>
            </a: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dirty="0" err="1" smtClean="0"/>
              <a:t>Eğer</a:t>
            </a:r>
            <a:r>
              <a:rPr lang="en-GB" dirty="0" smtClean="0"/>
              <a:t> </a:t>
            </a:r>
            <a:r>
              <a:rPr lang="en-GB" dirty="0" err="1" smtClean="0"/>
              <a:t>toplumun</a:t>
            </a:r>
            <a:r>
              <a:rPr lang="en-GB" dirty="0" smtClean="0"/>
              <a:t> </a:t>
            </a:r>
            <a:r>
              <a:rPr lang="en-GB" dirty="0" err="1" smtClean="0"/>
              <a:t>nüfusu</a:t>
            </a:r>
            <a:r>
              <a:rPr lang="en-GB" dirty="0" smtClean="0"/>
              <a:t> &gt; 1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dirty="0" smtClean="0"/>
              <a:t> </a:t>
            </a:r>
            <a:r>
              <a:rPr lang="en-GB" dirty="0" err="1" smtClean="0"/>
              <a:t>dışsallıkların</a:t>
            </a:r>
            <a:r>
              <a:rPr lang="en-GB" dirty="0" smtClean="0"/>
              <a:t> </a:t>
            </a:r>
            <a:r>
              <a:rPr lang="en-GB" dirty="0" err="1" smtClean="0"/>
              <a:t>yarattığı</a:t>
            </a:r>
            <a:r>
              <a:rPr lang="en-GB" dirty="0" smtClean="0"/>
              <a:t> </a:t>
            </a:r>
            <a:r>
              <a:rPr lang="en-GB" dirty="0" err="1" smtClean="0"/>
              <a:t>toplumsal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epistemik</a:t>
            </a:r>
            <a:r>
              <a:rPr lang="en-GB" dirty="0" smtClean="0"/>
              <a:t> </a:t>
            </a:r>
            <a:r>
              <a:rPr lang="en-GB" dirty="0" err="1" smtClean="0"/>
              <a:t>maliyetler</a:t>
            </a:r>
            <a:r>
              <a:rPr lang="en-GB" dirty="0" smtClean="0"/>
              <a:t> &gt; 0</a:t>
            </a:r>
          </a:p>
        </p:txBody>
      </p:sp>
      <p:pic>
        <p:nvPicPr>
          <p:cNvPr id="2052" name="Picture 4" descr="http://www.bu.edu/earth/files/2012/08/banner-energy-environment-soci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690688"/>
            <a:ext cx="5238750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248400" y="5597525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Kaynak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http://www.bu.edu/earth/research/energy-environment-and-society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93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Adam Smith (1723-1790</a:t>
            </a:r>
            <a:r>
              <a:rPr lang="en-GB" dirty="0" smtClean="0"/>
              <a:t>)</a:t>
            </a:r>
            <a:endParaRPr lang="tr-TR" dirty="0"/>
          </a:p>
        </p:txBody>
      </p:sp>
      <p:pic>
        <p:nvPicPr>
          <p:cNvPr id="1026" name="Picture 2" descr="https://www.biography.com/.image/t_share/MTE4MDAzNDEwNjg4NzcxNTk4/adam-smith-9486480-1-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1188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575300" y="1943100"/>
            <a:ext cx="5905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İskoç</a:t>
            </a:r>
            <a:r>
              <a:rPr lang="en-GB" sz="2400" dirty="0" smtClean="0"/>
              <a:t> </a:t>
            </a:r>
            <a:r>
              <a:rPr lang="en-GB" sz="2400" dirty="0" err="1" smtClean="0"/>
              <a:t>Aydınlanmacısı</a:t>
            </a:r>
            <a:r>
              <a:rPr lang="en-GB" sz="2400" dirty="0" smtClean="0"/>
              <a:t> </a:t>
            </a:r>
            <a:r>
              <a:rPr lang="en-GB" sz="2400" dirty="0" err="1" smtClean="0"/>
              <a:t>ve</a:t>
            </a:r>
            <a:r>
              <a:rPr lang="en-GB" sz="2400" dirty="0" smtClean="0"/>
              <a:t> </a:t>
            </a:r>
            <a:r>
              <a:rPr lang="en-GB" sz="2400" b="1" u="sng" dirty="0" err="1" smtClean="0"/>
              <a:t>ahlâk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felsefecisi</a:t>
            </a:r>
            <a:endParaRPr lang="en-GB" sz="24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“</a:t>
            </a:r>
            <a:r>
              <a:rPr lang="en-GB" sz="2400" dirty="0" err="1" smtClean="0"/>
              <a:t>İktisadın</a:t>
            </a:r>
            <a:r>
              <a:rPr lang="en-GB" sz="2400" dirty="0" smtClean="0"/>
              <a:t> </a:t>
            </a:r>
            <a:r>
              <a:rPr lang="en-GB" sz="2400" dirty="0" err="1" smtClean="0"/>
              <a:t>kurucu</a:t>
            </a:r>
            <a:r>
              <a:rPr lang="en-GB" sz="2400" dirty="0" smtClean="0"/>
              <a:t> </a:t>
            </a:r>
            <a:r>
              <a:rPr lang="en-GB" sz="2400" dirty="0" err="1" smtClean="0"/>
              <a:t>babası</a:t>
            </a:r>
            <a:r>
              <a:rPr lang="en-GB" sz="2400" dirty="0" smtClean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The Theory of Moral Sentiments</a:t>
            </a:r>
            <a:r>
              <a:rPr lang="en-GB" sz="2400" dirty="0" smtClean="0"/>
              <a:t> (1759)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The Wealth of Nations</a:t>
            </a:r>
            <a:r>
              <a:rPr lang="en-GB" sz="2400" dirty="0" smtClean="0"/>
              <a:t> (1776)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Bireyleri</a:t>
            </a:r>
            <a:r>
              <a:rPr lang="en-GB" sz="2400" dirty="0" smtClean="0"/>
              <a:t> </a:t>
            </a:r>
            <a:r>
              <a:rPr lang="en-GB" sz="2400" dirty="0" err="1" smtClean="0"/>
              <a:t>özçıkarı</a:t>
            </a:r>
            <a:r>
              <a:rPr lang="en-GB" sz="2400" dirty="0" smtClean="0"/>
              <a:t>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dirty="0" err="1" smtClean="0">
                <a:sym typeface="Wingdings" panose="05000000000000000000" pitchFamily="2" charset="2"/>
              </a:rPr>
              <a:t>Toplumun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çıkarı</a:t>
            </a:r>
            <a:endParaRPr lang="en-GB" sz="24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Kendiliğinden</a:t>
            </a:r>
            <a:r>
              <a:rPr lang="en-GB" sz="2400" dirty="0" smtClean="0"/>
              <a:t> </a:t>
            </a:r>
            <a:r>
              <a:rPr lang="en-GB" sz="2400" dirty="0" err="1" smtClean="0"/>
              <a:t>düzen</a:t>
            </a:r>
            <a:r>
              <a:rPr lang="en-GB" sz="2400" dirty="0" smtClean="0"/>
              <a:t> </a:t>
            </a:r>
            <a:r>
              <a:rPr lang="en-GB" sz="2400" dirty="0" err="1" smtClean="0"/>
              <a:t>ve</a:t>
            </a:r>
            <a:r>
              <a:rPr lang="en-GB" sz="2400" dirty="0" smtClean="0"/>
              <a:t> </a:t>
            </a:r>
            <a:r>
              <a:rPr lang="en-GB" sz="2400" dirty="0" err="1" smtClean="0"/>
              <a:t>toplumsal</a:t>
            </a:r>
            <a:r>
              <a:rPr lang="en-GB" sz="2400" dirty="0" smtClean="0"/>
              <a:t> </a:t>
            </a:r>
            <a:r>
              <a:rPr lang="en-GB" sz="2400" dirty="0" err="1" smtClean="0"/>
              <a:t>harmoni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601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Adam Smith (1723-1790</a:t>
            </a:r>
            <a:r>
              <a:rPr lang="en-GB" dirty="0" smtClean="0"/>
              <a:t>)</a:t>
            </a:r>
            <a:endParaRPr lang="tr-TR" dirty="0"/>
          </a:p>
        </p:txBody>
      </p:sp>
      <p:pic>
        <p:nvPicPr>
          <p:cNvPr id="1026" name="Picture 2" descr="https://www.biography.com/.image/t_share/MTE4MDAzNDEwNjg4NzcxNTk4/adam-smith-9486480-1-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1188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575300" y="1943100"/>
            <a:ext cx="59055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İskoç</a:t>
            </a:r>
            <a:r>
              <a:rPr lang="en-GB" sz="2400" dirty="0" smtClean="0"/>
              <a:t> </a:t>
            </a:r>
            <a:r>
              <a:rPr lang="en-GB" sz="2400" dirty="0" err="1" smtClean="0"/>
              <a:t>Aydınlanmacısı</a:t>
            </a:r>
            <a:r>
              <a:rPr lang="en-GB" sz="2400" dirty="0" smtClean="0"/>
              <a:t> </a:t>
            </a:r>
            <a:r>
              <a:rPr lang="en-GB" sz="2400" dirty="0" err="1" smtClean="0"/>
              <a:t>ve</a:t>
            </a:r>
            <a:r>
              <a:rPr lang="en-GB" sz="2400" dirty="0" smtClean="0"/>
              <a:t> </a:t>
            </a:r>
            <a:r>
              <a:rPr lang="en-GB" sz="2400" b="1" u="sng" dirty="0" err="1" smtClean="0"/>
              <a:t>ahlâk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felsefecisi</a:t>
            </a:r>
            <a:endParaRPr lang="en-GB" sz="24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“</a:t>
            </a:r>
            <a:r>
              <a:rPr lang="en-GB" sz="2400" dirty="0" err="1" smtClean="0"/>
              <a:t>İktisadın</a:t>
            </a:r>
            <a:r>
              <a:rPr lang="en-GB" sz="2400" dirty="0" smtClean="0"/>
              <a:t> </a:t>
            </a:r>
            <a:r>
              <a:rPr lang="en-GB" sz="2400" dirty="0" err="1" smtClean="0"/>
              <a:t>kurucu</a:t>
            </a:r>
            <a:r>
              <a:rPr lang="en-GB" sz="2400" dirty="0" smtClean="0"/>
              <a:t> </a:t>
            </a:r>
            <a:r>
              <a:rPr lang="en-GB" sz="2400" dirty="0" err="1" smtClean="0"/>
              <a:t>babası</a:t>
            </a:r>
            <a:r>
              <a:rPr lang="en-GB" sz="2400" dirty="0" smtClean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The Theory of Moral Sentiments</a:t>
            </a:r>
            <a:r>
              <a:rPr lang="en-GB" sz="2400" dirty="0" smtClean="0"/>
              <a:t> (1759)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The Wealth of Nations</a:t>
            </a:r>
            <a:r>
              <a:rPr lang="en-GB" sz="2400" dirty="0" smtClean="0"/>
              <a:t> (1776)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Bireyleri</a:t>
            </a:r>
            <a:r>
              <a:rPr lang="en-GB" sz="2400" dirty="0" smtClean="0"/>
              <a:t> </a:t>
            </a:r>
            <a:r>
              <a:rPr lang="en-GB" sz="2400" dirty="0" err="1" smtClean="0"/>
              <a:t>özçıkarı</a:t>
            </a:r>
            <a:r>
              <a:rPr lang="en-GB" sz="2400" dirty="0" smtClean="0"/>
              <a:t>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dirty="0" err="1" smtClean="0">
                <a:sym typeface="Wingdings" panose="05000000000000000000" pitchFamily="2" charset="2"/>
              </a:rPr>
              <a:t>Toplumun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çıkarı</a:t>
            </a:r>
            <a:endParaRPr lang="en-GB" sz="24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Kendiliğinden</a:t>
            </a:r>
            <a:r>
              <a:rPr lang="en-GB" sz="2400" dirty="0" smtClean="0"/>
              <a:t> </a:t>
            </a:r>
            <a:r>
              <a:rPr lang="en-GB" sz="2400" dirty="0" err="1" smtClean="0"/>
              <a:t>düzen</a:t>
            </a:r>
            <a:r>
              <a:rPr lang="en-GB" sz="2400" dirty="0" smtClean="0"/>
              <a:t> </a:t>
            </a:r>
            <a:r>
              <a:rPr lang="en-GB" sz="2400" dirty="0" err="1" smtClean="0"/>
              <a:t>ve</a:t>
            </a:r>
            <a:r>
              <a:rPr lang="en-GB" sz="2400" dirty="0" smtClean="0"/>
              <a:t> </a:t>
            </a:r>
            <a:r>
              <a:rPr lang="en-GB" sz="2400" dirty="0" err="1" smtClean="0"/>
              <a:t>toplumsal</a:t>
            </a:r>
            <a:r>
              <a:rPr lang="en-GB" sz="2400" dirty="0" smtClean="0"/>
              <a:t> </a:t>
            </a:r>
            <a:r>
              <a:rPr lang="en-GB" sz="2400" dirty="0" err="1"/>
              <a:t>harmoni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İşlem</a:t>
            </a:r>
            <a:r>
              <a:rPr lang="en-GB" sz="2400" dirty="0" smtClean="0"/>
              <a:t> </a:t>
            </a:r>
            <a:r>
              <a:rPr lang="en-GB" sz="2400" dirty="0" err="1" smtClean="0"/>
              <a:t>maliyetleri</a:t>
            </a:r>
            <a:r>
              <a:rPr lang="en-GB" sz="2400" dirty="0" smtClean="0"/>
              <a:t>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Pozitif</a:t>
            </a:r>
            <a:r>
              <a:rPr lang="en-GB" sz="2400" dirty="0" smtClean="0"/>
              <a:t> </a:t>
            </a:r>
            <a:r>
              <a:rPr lang="en-GB" sz="2400" dirty="0" err="1" smtClean="0"/>
              <a:t>dışsallıklar</a:t>
            </a:r>
            <a:r>
              <a:rPr lang="en-GB" sz="2400" dirty="0" smtClean="0"/>
              <a:t> &gt;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Negatif</a:t>
            </a:r>
            <a:r>
              <a:rPr lang="en-GB" sz="2400" dirty="0" smtClean="0"/>
              <a:t> </a:t>
            </a:r>
            <a:r>
              <a:rPr lang="en-GB" sz="2400" dirty="0" err="1" smtClean="0"/>
              <a:t>dışsallıklar</a:t>
            </a:r>
            <a:r>
              <a:rPr lang="en-GB" sz="2400" dirty="0" smtClean="0"/>
              <a:t> = 0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06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Arthur Cecil Pigou (1877-1959)</a:t>
            </a:r>
            <a:endParaRPr lang="tr-TR" dirty="0"/>
          </a:p>
        </p:txBody>
      </p:sp>
      <p:pic>
        <p:nvPicPr>
          <p:cNvPr id="3074" name="Picture 2" descr="https://upload.wikimedia.org/wikipedia/commons/thumb/0/01/A.C._Pigou.jpg/185px-A.C._Pigo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7531"/>
            <a:ext cx="3060700" cy="464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191000" y="1981200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The Economic of Welfare </a:t>
            </a:r>
            <a:r>
              <a:rPr lang="en-GB" sz="2400" dirty="0" smtClean="0"/>
              <a:t>(1920)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Piyasa</a:t>
            </a:r>
            <a:r>
              <a:rPr lang="en-GB" sz="2400" dirty="0" smtClean="0"/>
              <a:t> </a:t>
            </a:r>
            <a:r>
              <a:rPr lang="en-GB" sz="2400" dirty="0" err="1" smtClean="0"/>
              <a:t>başarısızlığı</a:t>
            </a:r>
            <a:r>
              <a:rPr lang="en-GB" sz="2400" dirty="0" smtClean="0"/>
              <a:t> (</a:t>
            </a:r>
            <a:r>
              <a:rPr lang="en-GB" sz="2400" i="1" dirty="0" smtClean="0"/>
              <a:t>market failure</a:t>
            </a:r>
            <a:r>
              <a:rPr lang="en-GB" sz="2400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>
                <a:sym typeface="Wingdings" panose="05000000000000000000" pitchFamily="2" charset="2"/>
              </a:rPr>
              <a:t>Ekonomiye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devlet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müdahalesi</a:t>
            </a:r>
            <a:r>
              <a:rPr lang="en-GB" sz="2400" dirty="0" smtClean="0">
                <a:sym typeface="Wingdings" panose="05000000000000000000" pitchFamily="2" charset="2"/>
              </a:rPr>
              <a:t> (</a:t>
            </a:r>
            <a:r>
              <a:rPr lang="en-GB" sz="2400" dirty="0" err="1" smtClean="0">
                <a:sym typeface="Wingdings" panose="05000000000000000000" pitchFamily="2" charset="2"/>
              </a:rPr>
              <a:t>örnek</a:t>
            </a:r>
            <a:r>
              <a:rPr lang="en-GB" sz="2400" dirty="0" smtClean="0">
                <a:sym typeface="Wingdings" panose="05000000000000000000" pitchFamily="2" charset="2"/>
              </a:rPr>
              <a:t>: </a:t>
            </a:r>
            <a:r>
              <a:rPr lang="en-GB" sz="2400" dirty="0" err="1" smtClean="0">
                <a:sym typeface="Wingdings" panose="05000000000000000000" pitchFamily="2" charset="2"/>
              </a:rPr>
              <a:t>vergilendirme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ve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teşvikler</a:t>
            </a:r>
            <a:r>
              <a:rPr lang="en-GB" sz="2400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>
                <a:sym typeface="Wingdings" panose="05000000000000000000" pitchFamily="2" charset="2"/>
              </a:rPr>
              <a:t>Refah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ve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çevre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meseleleri</a:t>
            </a:r>
            <a:endParaRPr lang="en-GB" sz="24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ym typeface="Wingdings" panose="05000000000000000000" pitchFamily="2" charset="2"/>
              </a:rPr>
              <a:t>Alfred </a:t>
            </a:r>
            <a:r>
              <a:rPr lang="en-GB" sz="2400" dirty="0" err="1" smtClean="0">
                <a:sym typeface="Wingdings" panose="05000000000000000000" pitchFamily="2" charset="2"/>
              </a:rPr>
              <a:t>Marshall’ın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dışsallıklar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kavramı</a:t>
            </a:r>
            <a:endParaRPr lang="en-GB" sz="24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Negatif</a:t>
            </a:r>
            <a:r>
              <a:rPr lang="en-GB" sz="2400" dirty="0"/>
              <a:t> </a:t>
            </a:r>
            <a:r>
              <a:rPr lang="en-GB" sz="2400" dirty="0" err="1"/>
              <a:t>dışsallıklar</a:t>
            </a:r>
            <a:r>
              <a:rPr lang="en-GB" sz="2400" dirty="0"/>
              <a:t> &gt; </a:t>
            </a:r>
            <a:r>
              <a:rPr lang="en-GB" sz="2400" dirty="0" smtClean="0"/>
              <a:t>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648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Ronald H. Coase (1910-2013)</a:t>
            </a:r>
            <a:endParaRPr lang="tr-TR" dirty="0"/>
          </a:p>
        </p:txBody>
      </p:sp>
      <p:pic>
        <p:nvPicPr>
          <p:cNvPr id="2050" name="Picture 2" descr="https://www.nobelprize.org/nobel_prizes/economic-sciences/laureates/1991/coase_postcar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5944"/>
            <a:ext cx="3327400" cy="470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559300" y="1866900"/>
            <a:ext cx="6794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“The Nature of the Firm” (1937)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“The Theory of Social Costs” (1960)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İsveç</a:t>
            </a:r>
            <a:r>
              <a:rPr lang="en-GB" sz="2400" dirty="0" smtClean="0"/>
              <a:t> </a:t>
            </a:r>
            <a:r>
              <a:rPr lang="en-GB" sz="2400" dirty="0" err="1" smtClean="0"/>
              <a:t>Merkez</a:t>
            </a:r>
            <a:r>
              <a:rPr lang="en-GB" sz="2400" dirty="0" smtClean="0"/>
              <a:t> </a:t>
            </a:r>
            <a:r>
              <a:rPr lang="en-GB" sz="2400" dirty="0" err="1" smtClean="0"/>
              <a:t>Bankasının</a:t>
            </a:r>
            <a:r>
              <a:rPr lang="en-GB" sz="2400" dirty="0" smtClean="0"/>
              <a:t> Alfred Nobel </a:t>
            </a:r>
            <a:r>
              <a:rPr lang="en-GB" sz="2400" dirty="0" err="1" smtClean="0"/>
              <a:t>Onuruna</a:t>
            </a:r>
            <a:r>
              <a:rPr lang="en-GB" sz="2400" dirty="0" smtClean="0"/>
              <a:t> </a:t>
            </a:r>
            <a:r>
              <a:rPr lang="en-GB" sz="2400" dirty="0" err="1" smtClean="0"/>
              <a:t>Verdiği</a:t>
            </a:r>
            <a:r>
              <a:rPr lang="en-GB" sz="2400" dirty="0" smtClean="0"/>
              <a:t> </a:t>
            </a:r>
            <a:r>
              <a:rPr lang="en-GB" sz="2400" dirty="0" err="1" smtClean="0"/>
              <a:t>Ödül</a:t>
            </a:r>
            <a:r>
              <a:rPr lang="en-GB" sz="2400" dirty="0" smtClean="0"/>
              <a:t> 1991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İşlem</a:t>
            </a:r>
            <a:r>
              <a:rPr lang="en-GB" sz="2400" dirty="0" smtClean="0"/>
              <a:t> </a:t>
            </a:r>
            <a:r>
              <a:rPr lang="en-GB" sz="2400" dirty="0" err="1" smtClean="0"/>
              <a:t>maliyetleri</a:t>
            </a:r>
            <a:r>
              <a:rPr lang="en-GB" sz="2400" dirty="0" smtClean="0"/>
              <a:t> &gt;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Dışsallıklar</a:t>
            </a:r>
            <a:r>
              <a:rPr lang="en-GB" sz="2400" dirty="0" smtClean="0"/>
              <a:t> &gt;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Hükümet</a:t>
            </a:r>
            <a:r>
              <a:rPr lang="en-GB" sz="2400" dirty="0" smtClean="0"/>
              <a:t> </a:t>
            </a:r>
            <a:r>
              <a:rPr lang="en-GB" sz="2400" dirty="0" err="1" smtClean="0"/>
              <a:t>başarısızlığı</a:t>
            </a:r>
            <a:r>
              <a:rPr lang="en-GB" sz="2400" dirty="0" smtClean="0"/>
              <a:t> (</a:t>
            </a:r>
            <a:r>
              <a:rPr lang="en-GB" sz="2400" i="1" dirty="0" smtClean="0"/>
              <a:t>government failure</a:t>
            </a:r>
            <a:r>
              <a:rPr lang="en-GB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İşlem</a:t>
            </a:r>
            <a:r>
              <a:rPr lang="en-GB" sz="2400" dirty="0" smtClean="0"/>
              <a:t> </a:t>
            </a:r>
            <a:r>
              <a:rPr lang="en-GB" sz="2400" dirty="0" err="1" smtClean="0"/>
              <a:t>maliyetleri</a:t>
            </a:r>
            <a:r>
              <a:rPr lang="en-GB" sz="2400" dirty="0" smtClean="0"/>
              <a:t> 0 </a:t>
            </a:r>
            <a:r>
              <a:rPr lang="en-GB" sz="2400" dirty="0" err="1" smtClean="0"/>
              <a:t>olsaydı</a:t>
            </a:r>
            <a:r>
              <a:rPr lang="en-GB" sz="2400" dirty="0" smtClean="0"/>
              <a:t>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dirty="0" err="1" smtClean="0">
                <a:sym typeface="Wingdings" panose="05000000000000000000" pitchFamily="2" charset="2"/>
              </a:rPr>
              <a:t>iktisadi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sorunların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çözümünde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devlet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dışı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çözümler</a:t>
            </a:r>
            <a:r>
              <a:rPr lang="en-GB" sz="2400" dirty="0" smtClean="0">
                <a:sym typeface="Wingdings" panose="05000000000000000000" pitchFamily="2" charset="2"/>
              </a:rPr>
              <a:t>: </a:t>
            </a:r>
            <a:r>
              <a:rPr lang="en-GB" sz="2400" dirty="0" err="1" smtClean="0">
                <a:sym typeface="Wingdings" panose="05000000000000000000" pitchFamily="2" charset="2"/>
              </a:rPr>
              <a:t>müzakere</a:t>
            </a:r>
            <a:endParaRPr lang="en-GB" sz="24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>
                <a:sym typeface="Wingdings" panose="05000000000000000000" pitchFamily="2" charset="2"/>
              </a:rPr>
              <a:t>İşlem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maliyetleri</a:t>
            </a:r>
            <a:r>
              <a:rPr lang="en-GB" sz="2400" dirty="0" smtClean="0">
                <a:sym typeface="Wingdings" panose="05000000000000000000" pitchFamily="2" charset="2"/>
              </a:rPr>
              <a:t> &gt; 0  </a:t>
            </a:r>
            <a:r>
              <a:rPr lang="en-GB" sz="2400" dirty="0" err="1" smtClean="0">
                <a:sym typeface="Wingdings" panose="05000000000000000000" pitchFamily="2" charset="2"/>
              </a:rPr>
              <a:t>iktisadi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sorunların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çözümünde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hukuk</a:t>
            </a:r>
            <a:r>
              <a:rPr lang="en-GB" sz="2400" dirty="0" smtClean="0">
                <a:sym typeface="Wingdings" panose="05000000000000000000" pitchFamily="2" charset="2"/>
              </a:rPr>
              <a:t> (</a:t>
            </a:r>
            <a:r>
              <a:rPr lang="en-GB" sz="2400" dirty="0" err="1" smtClean="0">
                <a:sym typeface="Wingdings" panose="05000000000000000000" pitchFamily="2" charset="2"/>
              </a:rPr>
              <a:t>özellikle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mülkiyet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sym typeface="Wingdings" panose="05000000000000000000" pitchFamily="2" charset="2"/>
              </a:rPr>
              <a:t>hakları</a:t>
            </a:r>
            <a:r>
              <a:rPr lang="en-GB" sz="2400" dirty="0" smtClean="0">
                <a:sym typeface="Wingdings" panose="05000000000000000000" pitchFamily="2" charset="2"/>
              </a:rPr>
              <a:t>)</a:t>
            </a:r>
            <a:endParaRPr lang="en-GB" sz="2400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931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5400000">
            <a:off x="4342130" y="3932555"/>
            <a:ext cx="2080895" cy="1166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398770" y="2891790"/>
            <a:ext cx="2080895" cy="1166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Oval 5"/>
          <p:cNvSpPr/>
          <p:nvPr/>
        </p:nvSpPr>
        <p:spPr>
          <a:xfrm rot="5400000">
            <a:off x="4342130" y="1851025"/>
            <a:ext cx="2080895" cy="1166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307715" y="2865755"/>
            <a:ext cx="2080895" cy="1166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062095" y="2266315"/>
            <a:ext cx="2663825" cy="2459355"/>
          </a:xfrm>
          <a:prstGeom prst="ellipse">
            <a:avLst/>
          </a:prstGeom>
          <a:solidFill>
            <a:schemeClr val="bg2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73505" y="3181985"/>
            <a:ext cx="1071880" cy="6051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 Externalities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560435" y="3180080"/>
            <a:ext cx="1071880" cy="4875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12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</a:t>
            </a:r>
            <a:r>
              <a:rPr lang="en-GB" sz="12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Externalities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277360" y="6238875"/>
            <a:ext cx="2379980" cy="4038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Unintended Consequences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375150" y="509905"/>
            <a:ext cx="2033270" cy="4038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Intended Consequences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86070" y="860425"/>
            <a:ext cx="0" cy="539940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06650" y="3482975"/>
            <a:ext cx="6119495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479665" y="5852160"/>
            <a:ext cx="4547235" cy="3867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Devlet</a:t>
            </a: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←</a:t>
            </a:r>
            <a:r>
              <a:rPr lang="en-GB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İktisat</a:t>
            </a: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GB" sz="28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Ahlâk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809105" y="1615440"/>
            <a:ext cx="572770" cy="2997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223635" y="1845945"/>
            <a:ext cx="634365" cy="69596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963670" y="1780540"/>
            <a:ext cx="968375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315335" y="1644015"/>
            <a:ext cx="626745" cy="2997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Ethics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5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Bazı</a:t>
            </a:r>
            <a:r>
              <a:rPr lang="en-GB" dirty="0" smtClean="0"/>
              <a:t> </a:t>
            </a:r>
            <a:r>
              <a:rPr lang="en-GB" dirty="0" err="1" smtClean="0"/>
              <a:t>Kavramlar</a:t>
            </a:r>
            <a:r>
              <a:rPr lang="en-GB" dirty="0" smtClean="0"/>
              <a:t> –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Deontoloji</a:t>
            </a:r>
            <a:r>
              <a:rPr lang="en-GB" dirty="0" smtClean="0"/>
              <a:t> – </a:t>
            </a:r>
            <a:r>
              <a:rPr lang="en-GB" i="1" dirty="0" smtClean="0"/>
              <a:t>Deontology </a:t>
            </a:r>
          </a:p>
          <a:p>
            <a:r>
              <a:rPr lang="en-GB" dirty="0" err="1" smtClean="0"/>
              <a:t>Erdem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Erdem</a:t>
            </a:r>
            <a:r>
              <a:rPr lang="en-GB" dirty="0" smtClean="0"/>
              <a:t> </a:t>
            </a:r>
            <a:r>
              <a:rPr lang="en-GB" dirty="0" err="1" smtClean="0"/>
              <a:t>Ahlâkı</a:t>
            </a:r>
            <a:r>
              <a:rPr lang="en-GB" dirty="0" smtClean="0"/>
              <a:t> – </a:t>
            </a:r>
            <a:r>
              <a:rPr lang="en-GB" i="1" dirty="0" smtClean="0"/>
              <a:t>Virtue and Virtue Ethics</a:t>
            </a:r>
          </a:p>
          <a:p>
            <a:r>
              <a:rPr lang="en-GB" dirty="0" err="1" smtClean="0"/>
              <a:t>Görececilik</a:t>
            </a:r>
            <a:r>
              <a:rPr lang="en-GB" dirty="0" smtClean="0"/>
              <a:t> – </a:t>
            </a:r>
            <a:r>
              <a:rPr lang="en-GB" i="1" dirty="0" smtClean="0"/>
              <a:t>Relativism </a:t>
            </a:r>
          </a:p>
          <a:p>
            <a:r>
              <a:rPr lang="en-GB" dirty="0" err="1" smtClean="0"/>
              <a:t>Sonuççuluk</a:t>
            </a:r>
            <a:r>
              <a:rPr lang="en-GB" dirty="0" smtClean="0"/>
              <a:t> – </a:t>
            </a:r>
            <a:r>
              <a:rPr lang="en-GB" i="1" dirty="0" smtClean="0"/>
              <a:t>Consequentialism </a:t>
            </a:r>
          </a:p>
          <a:p>
            <a:r>
              <a:rPr lang="en-GB" dirty="0" err="1" smtClean="0"/>
              <a:t>Pragmatizm</a:t>
            </a:r>
            <a:r>
              <a:rPr lang="en-GB" dirty="0" smtClean="0"/>
              <a:t> – </a:t>
            </a:r>
            <a:r>
              <a:rPr lang="en-GB" i="1" dirty="0" smtClean="0"/>
              <a:t>Pragmatism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523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7200" dirty="0" err="1" smtClean="0"/>
              <a:t>Refah</a:t>
            </a:r>
            <a:r>
              <a:rPr lang="en-GB" sz="7200" dirty="0" smtClean="0"/>
              <a:t> </a:t>
            </a:r>
            <a:r>
              <a:rPr lang="en-GB" sz="7200" dirty="0" err="1" smtClean="0"/>
              <a:t>iktisadı</a:t>
            </a:r>
            <a:r>
              <a:rPr lang="en-GB" sz="7200" dirty="0" smtClean="0"/>
              <a:t> </a:t>
            </a:r>
            <a:r>
              <a:rPr lang="en-GB" sz="7200" dirty="0" smtClean="0">
                <a:sym typeface="Wingdings" panose="05000000000000000000" pitchFamily="2" charset="2"/>
              </a:rPr>
              <a:t> </a:t>
            </a:r>
            <a:r>
              <a:rPr lang="en-GB" sz="7200" dirty="0" err="1" smtClean="0">
                <a:sym typeface="Wingdings" panose="05000000000000000000" pitchFamily="2" charset="2"/>
              </a:rPr>
              <a:t>Fikri</a:t>
            </a:r>
            <a:r>
              <a:rPr lang="en-GB" sz="7200" dirty="0" smtClean="0">
                <a:sym typeface="Wingdings" panose="05000000000000000000" pitchFamily="2" charset="2"/>
              </a:rPr>
              <a:t> </a:t>
            </a:r>
            <a:r>
              <a:rPr lang="en-GB" sz="7200" dirty="0" err="1" smtClean="0">
                <a:sym typeface="Wingdings" panose="05000000000000000000" pitchFamily="2" charset="2"/>
              </a:rPr>
              <a:t>refah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7200" i="1" dirty="0" smtClean="0"/>
          </a:p>
          <a:p>
            <a:pPr marL="0" indent="0" algn="ctr">
              <a:buNone/>
            </a:pPr>
            <a:r>
              <a:rPr lang="en-GB" sz="7200" i="1" dirty="0" err="1" smtClean="0"/>
              <a:t>Primum</a:t>
            </a:r>
            <a:r>
              <a:rPr lang="en-GB" sz="7200" i="1" dirty="0" smtClean="0"/>
              <a:t> non </a:t>
            </a:r>
            <a:r>
              <a:rPr lang="en-GB" sz="7200" i="1" dirty="0" err="1" smtClean="0"/>
              <a:t>nocere</a:t>
            </a:r>
            <a:endParaRPr lang="en-GB" sz="7200" i="1" dirty="0" smtClean="0"/>
          </a:p>
          <a:p>
            <a:pPr marL="0" indent="0" algn="ctr">
              <a:buNone/>
            </a:pPr>
            <a:r>
              <a:rPr lang="en-GB" sz="7200" dirty="0" smtClean="0"/>
              <a:t>(</a:t>
            </a:r>
            <a:r>
              <a:rPr lang="en-GB" sz="7200" dirty="0" err="1" smtClean="0"/>
              <a:t>Öncelikle</a:t>
            </a:r>
            <a:r>
              <a:rPr lang="en-GB" sz="7200" dirty="0" smtClean="0"/>
              <a:t> </a:t>
            </a:r>
            <a:r>
              <a:rPr lang="en-GB" sz="7200" dirty="0" err="1" smtClean="0"/>
              <a:t>zarar</a:t>
            </a:r>
            <a:r>
              <a:rPr lang="en-GB" sz="7200" dirty="0" smtClean="0"/>
              <a:t> </a:t>
            </a:r>
            <a:r>
              <a:rPr lang="en-GB" sz="7200" dirty="0" err="1" smtClean="0"/>
              <a:t>verme</a:t>
            </a:r>
            <a:r>
              <a:rPr lang="en-GB" sz="7200" dirty="0" smtClean="0"/>
              <a:t>)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640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Bazı</a:t>
            </a:r>
            <a:r>
              <a:rPr lang="en-GB" dirty="0" smtClean="0"/>
              <a:t> </a:t>
            </a:r>
            <a:r>
              <a:rPr lang="en-GB" dirty="0" err="1" smtClean="0"/>
              <a:t>Kavramlar</a:t>
            </a:r>
            <a:r>
              <a:rPr lang="en-GB" dirty="0" smtClean="0"/>
              <a:t> </a:t>
            </a:r>
            <a:r>
              <a:rPr lang="en-GB" dirty="0" smtClean="0"/>
              <a:t>– 1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Dışsallıklar</a:t>
            </a:r>
            <a:r>
              <a:rPr lang="en-GB" dirty="0" smtClean="0"/>
              <a:t> – </a:t>
            </a:r>
            <a:r>
              <a:rPr lang="en-GB" i="1" dirty="0" smtClean="0"/>
              <a:t>Externalities</a:t>
            </a:r>
          </a:p>
          <a:p>
            <a:r>
              <a:rPr lang="en-GB" dirty="0" err="1" smtClean="0"/>
              <a:t>Niyetlenilmemiş</a:t>
            </a:r>
            <a:r>
              <a:rPr lang="en-GB" dirty="0" smtClean="0"/>
              <a:t> </a:t>
            </a:r>
            <a:r>
              <a:rPr lang="en-GB" dirty="0" err="1" smtClean="0"/>
              <a:t>Sonuçlar</a:t>
            </a:r>
            <a:r>
              <a:rPr lang="en-GB" dirty="0" smtClean="0"/>
              <a:t> – </a:t>
            </a:r>
            <a:r>
              <a:rPr lang="en-GB" i="1" dirty="0" smtClean="0"/>
              <a:t>Unintended Consequences</a:t>
            </a:r>
          </a:p>
          <a:p>
            <a:r>
              <a:rPr lang="en-GB" dirty="0" err="1" smtClean="0"/>
              <a:t>İşlem</a:t>
            </a:r>
            <a:r>
              <a:rPr lang="en-GB" dirty="0" smtClean="0"/>
              <a:t> </a:t>
            </a:r>
            <a:r>
              <a:rPr lang="en-GB" dirty="0" err="1" smtClean="0"/>
              <a:t>Maliyetleri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i="1" dirty="0" smtClean="0"/>
              <a:t>Transaction Costs</a:t>
            </a:r>
          </a:p>
          <a:p>
            <a:r>
              <a:rPr lang="en-GB" dirty="0" err="1" smtClean="0"/>
              <a:t>Toplumsal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Epistemik</a:t>
            </a:r>
            <a:r>
              <a:rPr lang="en-GB" dirty="0" smtClean="0"/>
              <a:t> </a:t>
            </a:r>
            <a:r>
              <a:rPr lang="en-GB" dirty="0" err="1" smtClean="0"/>
              <a:t>Maliyetler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i="1" dirty="0" smtClean="0"/>
              <a:t>Social and Epistemic Costs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70375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/>
              <a:t>Ahlâk</a:t>
            </a:r>
            <a:r>
              <a:rPr lang="en-GB" sz="4000" dirty="0" smtClean="0"/>
              <a:t> </a:t>
            </a:r>
            <a:r>
              <a:rPr lang="en-GB" sz="4000" dirty="0" err="1" smtClean="0"/>
              <a:t>iktisat</a:t>
            </a:r>
            <a:r>
              <a:rPr lang="en-GB" sz="4000" dirty="0" smtClean="0"/>
              <a:t> </a:t>
            </a:r>
            <a:r>
              <a:rPr lang="en-GB" sz="4000" dirty="0" err="1" smtClean="0"/>
              <a:t>için</a:t>
            </a:r>
            <a:r>
              <a:rPr lang="en-GB" sz="4000" dirty="0" smtClean="0"/>
              <a:t> ne zaman </a:t>
            </a:r>
            <a:r>
              <a:rPr lang="en-GB" sz="4000" dirty="0" err="1" smtClean="0"/>
              <a:t>bir</a:t>
            </a:r>
            <a:r>
              <a:rPr lang="en-GB" sz="4000" dirty="0" smtClean="0"/>
              <a:t> </a:t>
            </a:r>
            <a:r>
              <a:rPr lang="en-GB" sz="4000" dirty="0" err="1" smtClean="0"/>
              <a:t>sorun</a:t>
            </a:r>
            <a:r>
              <a:rPr lang="en-GB" sz="4000" dirty="0" smtClean="0"/>
              <a:t> </a:t>
            </a:r>
            <a:r>
              <a:rPr lang="en-GB" sz="4000" dirty="0" err="1" smtClean="0"/>
              <a:t>haline</a:t>
            </a:r>
            <a:r>
              <a:rPr lang="en-GB" sz="4000" dirty="0" smtClean="0"/>
              <a:t> </a:t>
            </a:r>
            <a:r>
              <a:rPr lang="en-GB" sz="4000" dirty="0" err="1" smtClean="0"/>
              <a:t>geldi</a:t>
            </a:r>
            <a:r>
              <a:rPr lang="en-GB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53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dirty="0" err="1" smtClean="0"/>
              <a:t>Leon</a:t>
            </a:r>
            <a:r>
              <a:rPr lang="tr-TR" dirty="0" smtClean="0"/>
              <a:t> </a:t>
            </a:r>
            <a:r>
              <a:rPr lang="tr-TR" dirty="0" err="1" smtClean="0"/>
              <a:t>Walras</a:t>
            </a:r>
            <a:r>
              <a:rPr lang="tr-TR" dirty="0" smtClean="0"/>
              <a:t>.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Elements</a:t>
            </a:r>
            <a:r>
              <a:rPr lang="tr-TR" i="1" dirty="0" smtClean="0"/>
              <a:t> of </a:t>
            </a:r>
            <a:r>
              <a:rPr lang="tr-TR" i="1" dirty="0" err="1" smtClean="0"/>
              <a:t>Pure</a:t>
            </a:r>
            <a:r>
              <a:rPr lang="tr-TR" i="1" dirty="0" smtClean="0"/>
              <a:t> </a:t>
            </a:r>
            <a:r>
              <a:rPr lang="tr-TR" i="1" dirty="0" err="1" smtClean="0"/>
              <a:t>Economics</a:t>
            </a:r>
            <a:r>
              <a:rPr lang="tr-TR" dirty="0" smtClean="0"/>
              <a:t> (1874 [2010]: 39):</a:t>
            </a:r>
          </a:p>
          <a:p>
            <a:pPr marL="0" indent="0">
              <a:lnSpc>
                <a:spcPct val="120000"/>
              </a:lnSpc>
              <a:buNone/>
            </a:pPr>
            <a:endParaRPr lang="tr-T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tr-TR" dirty="0" smtClean="0"/>
              <a:t>“….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need</a:t>
            </a:r>
            <a:r>
              <a:rPr lang="tr-TR" dirty="0" smtClean="0"/>
              <a:t> not </a:t>
            </a:r>
            <a:r>
              <a:rPr lang="tr-TR" dirty="0" err="1" smtClean="0"/>
              <a:t>concern</a:t>
            </a:r>
            <a:r>
              <a:rPr lang="tr-TR" dirty="0" smtClean="0"/>
              <a:t> </a:t>
            </a:r>
            <a:r>
              <a:rPr lang="tr-TR" dirty="0" err="1" smtClean="0"/>
              <a:t>ourselves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morality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immorality</a:t>
            </a:r>
            <a:r>
              <a:rPr lang="tr-TR" dirty="0" smtClean="0"/>
              <a:t> of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desire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a </a:t>
            </a:r>
            <a:r>
              <a:rPr lang="tr-TR" dirty="0" err="1" smtClean="0"/>
              <a:t>useful</a:t>
            </a:r>
            <a:r>
              <a:rPr lang="tr-TR" dirty="0" smtClean="0"/>
              <a:t> </a:t>
            </a:r>
            <a:r>
              <a:rPr lang="tr-TR" dirty="0" err="1" smtClean="0"/>
              <a:t>thing</a:t>
            </a:r>
            <a:r>
              <a:rPr lang="tr-TR" dirty="0" smtClean="0"/>
              <a:t> </a:t>
            </a:r>
            <a:r>
              <a:rPr lang="tr-TR" dirty="0" err="1" smtClean="0"/>
              <a:t>answers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serves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satisfy</a:t>
            </a:r>
            <a:r>
              <a:rPr lang="tr-TR" dirty="0" smtClean="0"/>
              <a:t> …”</a:t>
            </a:r>
          </a:p>
          <a:p>
            <a:pPr marL="0" indent="0">
              <a:lnSpc>
                <a:spcPct val="120000"/>
              </a:lnSpc>
              <a:buNone/>
            </a:pPr>
            <a:endParaRPr lang="tr-T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tr-TR" dirty="0" err="1" smtClean="0"/>
              <a:t>Yerleşi</a:t>
            </a:r>
            <a:r>
              <a:rPr lang="en-GB" dirty="0" smtClean="0"/>
              <a:t>k</a:t>
            </a:r>
            <a:r>
              <a:rPr lang="tr-TR" dirty="0" smtClean="0"/>
              <a:t> yanlış görüş: Matematiksel yöntemler kullandığımız sürece değerlere ihtiyacımız yoktur.</a:t>
            </a:r>
          </a:p>
        </p:txBody>
      </p:sp>
    </p:spTree>
    <p:extLst>
      <p:ext uri="{BB962C8B-B14F-4D97-AF65-F5344CB8AC3E}">
        <p14:creationId xmlns:p14="http://schemas.microsoft.com/office/powerpoint/2010/main" val="39820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Hangi</a:t>
            </a:r>
            <a:r>
              <a:rPr lang="en-GB" dirty="0" smtClean="0"/>
              <a:t> </a:t>
            </a:r>
            <a:r>
              <a:rPr lang="en-GB" dirty="0" err="1" smtClean="0"/>
              <a:t>ahlâk</a:t>
            </a:r>
            <a:r>
              <a:rPr lang="en-GB" dirty="0" smtClean="0"/>
              <a:t> </a:t>
            </a:r>
            <a:r>
              <a:rPr lang="en-GB" dirty="0" err="1" smtClean="0"/>
              <a:t>değerlerine</a:t>
            </a:r>
            <a:r>
              <a:rPr lang="en-GB" dirty="0" smtClean="0"/>
              <a:t> </a:t>
            </a:r>
            <a:r>
              <a:rPr lang="en-GB" dirty="0" err="1" smtClean="0"/>
              <a:t>sahip</a:t>
            </a:r>
            <a:r>
              <a:rPr lang="en-GB" dirty="0" smtClean="0"/>
              <a:t> </a:t>
            </a:r>
            <a:r>
              <a:rPr lang="en-GB" dirty="0" err="1" smtClean="0"/>
              <a:t>olmalıyız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932356" cy="49053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 err="1" smtClean="0"/>
              <a:t>Deontoloji</a:t>
            </a:r>
            <a:endParaRPr lang="en-GB" b="1" dirty="0" smtClean="0"/>
          </a:p>
          <a:p>
            <a:pPr>
              <a:lnSpc>
                <a:spcPct val="120000"/>
              </a:lnSpc>
            </a:pPr>
            <a:r>
              <a:rPr lang="en-GB" dirty="0" err="1" smtClean="0"/>
              <a:t>Zorunluluklar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ödevler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err="1" smtClean="0"/>
              <a:t>Kurallar</a:t>
            </a:r>
            <a:r>
              <a:rPr lang="en-GB" dirty="0" smtClean="0"/>
              <a:t>, </a:t>
            </a:r>
            <a:r>
              <a:rPr lang="en-GB" dirty="0" err="1" smtClean="0"/>
              <a:t>ilkeler</a:t>
            </a:r>
            <a:r>
              <a:rPr lang="en-GB" dirty="0" smtClean="0"/>
              <a:t>, </a:t>
            </a:r>
            <a:r>
              <a:rPr lang="en-GB" dirty="0" err="1" smtClean="0"/>
              <a:t>kodlar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err="1" smtClean="0"/>
              <a:t>Yasalar</a:t>
            </a:r>
            <a:endParaRPr lang="en-GB" dirty="0" smtClean="0"/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“</a:t>
            </a:r>
            <a:r>
              <a:rPr lang="en-GB" dirty="0" err="1" smtClean="0"/>
              <a:t>İçkin</a:t>
            </a:r>
            <a:r>
              <a:rPr lang="en-GB" dirty="0" smtClean="0"/>
              <a:t>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dirty="0" err="1" smtClean="0"/>
              <a:t>iyi</a:t>
            </a:r>
            <a:r>
              <a:rPr lang="en-GB" dirty="0" smtClean="0"/>
              <a:t>” (</a:t>
            </a:r>
            <a:r>
              <a:rPr lang="en-GB" i="1" dirty="0" smtClean="0"/>
              <a:t>intrinsically good</a:t>
            </a:r>
            <a:r>
              <a:rPr lang="en-GB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</p:txBody>
      </p:sp>
      <p:pic>
        <p:nvPicPr>
          <p:cNvPr id="3074" name="Picture 2" descr="http://www.skills2.com/images/doth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690688"/>
            <a:ext cx="47625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Hangi</a:t>
            </a:r>
            <a:r>
              <a:rPr lang="en-GB" dirty="0"/>
              <a:t> </a:t>
            </a:r>
            <a:r>
              <a:rPr lang="en-GB" dirty="0" err="1" smtClean="0"/>
              <a:t>ahlâk</a:t>
            </a:r>
            <a:r>
              <a:rPr lang="en-GB" dirty="0" smtClean="0"/>
              <a:t> </a:t>
            </a:r>
            <a:r>
              <a:rPr lang="en-GB" dirty="0" err="1" smtClean="0"/>
              <a:t>değerlerine</a:t>
            </a:r>
            <a:r>
              <a:rPr lang="en-GB" dirty="0" smtClean="0"/>
              <a:t> </a:t>
            </a:r>
            <a:r>
              <a:rPr lang="en-GB" dirty="0" err="1"/>
              <a:t>sahip</a:t>
            </a:r>
            <a:r>
              <a:rPr lang="en-GB" dirty="0"/>
              <a:t> </a:t>
            </a:r>
            <a:r>
              <a:rPr lang="en-GB" dirty="0" err="1"/>
              <a:t>olmalıyız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932356" cy="49053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 err="1" smtClean="0"/>
              <a:t>Sonuçculuk</a:t>
            </a:r>
            <a:endParaRPr lang="en-GB" b="1" dirty="0" smtClean="0"/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err="1" smtClean="0"/>
              <a:t>Amaçlara</a:t>
            </a:r>
            <a:r>
              <a:rPr lang="en-GB" dirty="0" smtClean="0"/>
              <a:t> </a:t>
            </a:r>
            <a:r>
              <a:rPr lang="en-GB" dirty="0" err="1" smtClean="0"/>
              <a:t>göre</a:t>
            </a:r>
            <a:r>
              <a:rPr lang="en-GB" dirty="0" smtClean="0"/>
              <a:t> </a:t>
            </a:r>
            <a:r>
              <a:rPr lang="en-GB" dirty="0" err="1" smtClean="0"/>
              <a:t>araç</a:t>
            </a:r>
            <a:r>
              <a:rPr lang="en-GB" dirty="0" smtClean="0"/>
              <a:t> </a:t>
            </a:r>
            <a:r>
              <a:rPr lang="en-GB" dirty="0" err="1" smtClean="0"/>
              <a:t>seçmek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err="1" smtClean="0"/>
              <a:t>Karar</a:t>
            </a:r>
            <a:r>
              <a:rPr lang="en-GB" dirty="0" smtClean="0"/>
              <a:t> </a:t>
            </a:r>
            <a:r>
              <a:rPr lang="en-GB" dirty="0" err="1" smtClean="0"/>
              <a:t>alırken</a:t>
            </a:r>
            <a:r>
              <a:rPr lang="en-GB" dirty="0" smtClean="0"/>
              <a:t> </a:t>
            </a:r>
            <a:r>
              <a:rPr lang="en-GB" dirty="0" err="1" smtClean="0"/>
              <a:t>sonuçlara</a:t>
            </a:r>
            <a:r>
              <a:rPr lang="en-GB" dirty="0" smtClean="0"/>
              <a:t> </a:t>
            </a:r>
            <a:r>
              <a:rPr lang="en-GB" dirty="0" err="1" smtClean="0"/>
              <a:t>göre</a:t>
            </a:r>
            <a:r>
              <a:rPr lang="en-GB" dirty="0" smtClean="0"/>
              <a:t> </a:t>
            </a:r>
            <a:r>
              <a:rPr lang="en-GB" dirty="0" err="1" smtClean="0"/>
              <a:t>davranmak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err="1" smtClean="0"/>
              <a:t>Önceden</a:t>
            </a:r>
            <a:r>
              <a:rPr lang="en-GB" dirty="0" smtClean="0"/>
              <a:t> </a:t>
            </a:r>
            <a:r>
              <a:rPr lang="en-GB" dirty="0" err="1" smtClean="0"/>
              <a:t>konulmuş</a:t>
            </a:r>
            <a:r>
              <a:rPr lang="en-GB" dirty="0" smtClean="0"/>
              <a:t> </a:t>
            </a:r>
            <a:r>
              <a:rPr lang="en-GB" dirty="0" err="1" smtClean="0"/>
              <a:t>kurallar</a:t>
            </a:r>
            <a:r>
              <a:rPr lang="en-GB" dirty="0" smtClean="0"/>
              <a:t> </a:t>
            </a:r>
            <a:r>
              <a:rPr lang="en-GB" dirty="0" err="1" smtClean="0"/>
              <a:t>yoktur</a:t>
            </a:r>
            <a:endParaRPr lang="en-GB" dirty="0" smtClean="0"/>
          </a:p>
        </p:txBody>
      </p:sp>
      <p:pic>
        <p:nvPicPr>
          <p:cNvPr id="2050" name="Picture 2" descr="http://www.mightyheaton.com/wp-content/uploads/2012/05/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83" y="1825624"/>
            <a:ext cx="5662217" cy="41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Hangi</a:t>
            </a:r>
            <a:r>
              <a:rPr lang="en-GB" dirty="0"/>
              <a:t> </a:t>
            </a:r>
            <a:r>
              <a:rPr lang="en-GB" dirty="0" err="1"/>
              <a:t>ahlâk</a:t>
            </a:r>
            <a:r>
              <a:rPr lang="en-GB" dirty="0"/>
              <a:t> </a:t>
            </a:r>
            <a:r>
              <a:rPr lang="en-GB" dirty="0" err="1"/>
              <a:t>değerlerine</a:t>
            </a:r>
            <a:r>
              <a:rPr lang="en-GB" dirty="0"/>
              <a:t> </a:t>
            </a:r>
            <a:r>
              <a:rPr lang="en-GB" dirty="0" err="1"/>
              <a:t>sahip</a:t>
            </a:r>
            <a:r>
              <a:rPr lang="en-GB" dirty="0"/>
              <a:t> </a:t>
            </a:r>
            <a:r>
              <a:rPr lang="en-GB" dirty="0" err="1"/>
              <a:t>olmalıyız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932356" cy="49053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 err="1" smtClean="0"/>
              <a:t>Görececilik</a:t>
            </a:r>
            <a:endParaRPr lang="en-GB" b="1" dirty="0"/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err="1" smtClean="0"/>
              <a:t>Etik</a:t>
            </a:r>
            <a:r>
              <a:rPr lang="en-GB" dirty="0" smtClean="0"/>
              <a:t> </a:t>
            </a:r>
            <a:r>
              <a:rPr lang="en-GB" dirty="0" err="1" smtClean="0"/>
              <a:t>değerler</a:t>
            </a:r>
            <a:r>
              <a:rPr lang="en-GB" dirty="0" smtClean="0"/>
              <a:t> </a:t>
            </a:r>
            <a:r>
              <a:rPr lang="en-GB" dirty="0" err="1" smtClean="0"/>
              <a:t>kültürlere</a:t>
            </a:r>
            <a:r>
              <a:rPr lang="en-GB" dirty="0" smtClean="0"/>
              <a:t> </a:t>
            </a:r>
            <a:r>
              <a:rPr lang="en-GB" dirty="0" err="1" smtClean="0"/>
              <a:t>göre</a:t>
            </a:r>
            <a:r>
              <a:rPr lang="en-GB" dirty="0" smtClean="0"/>
              <a:t> </a:t>
            </a:r>
            <a:r>
              <a:rPr lang="en-GB" dirty="0" err="1" smtClean="0"/>
              <a:t>değişiklik</a:t>
            </a:r>
            <a:r>
              <a:rPr lang="en-GB" dirty="0" smtClean="0"/>
              <a:t> </a:t>
            </a:r>
            <a:r>
              <a:rPr lang="en-GB" dirty="0" err="1" smtClean="0"/>
              <a:t>gösterir</a:t>
            </a:r>
            <a:r>
              <a:rPr lang="en-GB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GB" dirty="0" err="1" smtClean="0"/>
              <a:t>Önceden</a:t>
            </a:r>
            <a:r>
              <a:rPr lang="en-GB" dirty="0" smtClean="0"/>
              <a:t> </a:t>
            </a:r>
            <a:r>
              <a:rPr lang="en-GB" dirty="0" err="1" smtClean="0"/>
              <a:t>belirlenmiş</a:t>
            </a:r>
            <a:r>
              <a:rPr lang="en-GB" dirty="0" smtClean="0"/>
              <a:t> norm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kurallar</a:t>
            </a:r>
            <a:r>
              <a:rPr lang="en-GB" dirty="0" smtClean="0"/>
              <a:t> </a:t>
            </a:r>
            <a:r>
              <a:rPr lang="en-GB" dirty="0" err="1" smtClean="0"/>
              <a:t>yoktur</a:t>
            </a:r>
            <a:r>
              <a:rPr lang="en-GB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GB" dirty="0" err="1" smtClean="0"/>
              <a:t>Normlar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kurallar</a:t>
            </a:r>
            <a:r>
              <a:rPr lang="en-GB" dirty="0" smtClean="0"/>
              <a:t> her </a:t>
            </a:r>
            <a:r>
              <a:rPr lang="en-GB" dirty="0" err="1" smtClean="0"/>
              <a:t>toplumda</a:t>
            </a:r>
            <a:r>
              <a:rPr lang="en-GB" dirty="0" smtClean="0"/>
              <a:t> </a:t>
            </a:r>
            <a:r>
              <a:rPr lang="en-GB" dirty="0" err="1" smtClean="0"/>
              <a:t>farklıdır</a:t>
            </a:r>
            <a:r>
              <a:rPr lang="en-GB" dirty="0" smtClean="0"/>
              <a:t>.</a:t>
            </a:r>
          </a:p>
        </p:txBody>
      </p:sp>
      <p:pic>
        <p:nvPicPr>
          <p:cNvPr id="1026" name="Picture 2" descr="https://anthropologynet.files.wordpress.com/2007/09/gary-larson-1984-far-side-anthropologis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447799"/>
            <a:ext cx="4606925" cy="528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Hangi</a:t>
            </a:r>
            <a:r>
              <a:rPr lang="en-GB" dirty="0"/>
              <a:t> </a:t>
            </a:r>
            <a:r>
              <a:rPr lang="en-GB" dirty="0" err="1"/>
              <a:t>ahlâk</a:t>
            </a:r>
            <a:r>
              <a:rPr lang="en-GB" dirty="0"/>
              <a:t> </a:t>
            </a:r>
            <a:r>
              <a:rPr lang="en-GB" dirty="0" err="1"/>
              <a:t>değerlerine</a:t>
            </a:r>
            <a:r>
              <a:rPr lang="en-GB" dirty="0"/>
              <a:t> </a:t>
            </a:r>
            <a:r>
              <a:rPr lang="en-GB" dirty="0" err="1"/>
              <a:t>sahip</a:t>
            </a:r>
            <a:r>
              <a:rPr lang="en-GB" dirty="0"/>
              <a:t> </a:t>
            </a:r>
            <a:r>
              <a:rPr lang="en-GB" dirty="0" err="1"/>
              <a:t>olmalıyız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932356" cy="49053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 err="1" smtClean="0"/>
              <a:t>Erdem</a:t>
            </a:r>
            <a:r>
              <a:rPr lang="en-GB" b="1" dirty="0" smtClean="0"/>
              <a:t> </a:t>
            </a:r>
            <a:r>
              <a:rPr lang="en-GB" b="1" dirty="0" err="1" smtClean="0"/>
              <a:t>ahlâkı</a:t>
            </a:r>
            <a:endParaRPr lang="en-GB" b="1" dirty="0"/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err="1" smtClean="0"/>
              <a:t>Karakter</a:t>
            </a:r>
            <a:r>
              <a:rPr lang="en-GB" dirty="0" smtClean="0"/>
              <a:t>, </a:t>
            </a:r>
            <a:r>
              <a:rPr lang="en-GB" dirty="0" err="1" smtClean="0"/>
              <a:t>kişilik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err="1" smtClean="0"/>
              <a:t>Örnek</a:t>
            </a:r>
            <a:r>
              <a:rPr lang="en-GB" dirty="0" smtClean="0"/>
              <a:t>: </a:t>
            </a:r>
            <a:r>
              <a:rPr lang="en-GB" dirty="0" err="1" smtClean="0"/>
              <a:t>dayanışma</a:t>
            </a:r>
            <a:r>
              <a:rPr lang="en-GB" dirty="0" smtClean="0"/>
              <a:t>, </a:t>
            </a:r>
            <a:r>
              <a:rPr lang="en-GB" dirty="0" err="1" smtClean="0"/>
              <a:t>umut</a:t>
            </a:r>
            <a:r>
              <a:rPr lang="en-GB" dirty="0" smtClean="0"/>
              <a:t>, </a:t>
            </a:r>
            <a:r>
              <a:rPr lang="en-GB" dirty="0" err="1" smtClean="0"/>
              <a:t>cesaret</a:t>
            </a:r>
            <a:r>
              <a:rPr lang="en-GB" dirty="0" smtClean="0"/>
              <a:t>, </a:t>
            </a:r>
            <a:r>
              <a:rPr lang="en-GB" dirty="0" err="1" smtClean="0"/>
              <a:t>merak</a:t>
            </a:r>
            <a:r>
              <a:rPr lang="en-GB" dirty="0" smtClean="0"/>
              <a:t>, </a:t>
            </a:r>
            <a:r>
              <a:rPr lang="en-GB" dirty="0" err="1" smtClean="0"/>
              <a:t>inanç</a:t>
            </a:r>
            <a:r>
              <a:rPr lang="en-GB" dirty="0" smtClean="0"/>
              <a:t>, </a:t>
            </a:r>
            <a:r>
              <a:rPr lang="en-GB" dirty="0" err="1" smtClean="0"/>
              <a:t>ileri</a:t>
            </a:r>
            <a:r>
              <a:rPr lang="en-GB" dirty="0" smtClean="0"/>
              <a:t> </a:t>
            </a:r>
            <a:r>
              <a:rPr lang="en-GB" dirty="0" err="1" smtClean="0"/>
              <a:t>görüşlülük</a:t>
            </a:r>
            <a:r>
              <a:rPr lang="en-GB" dirty="0" smtClean="0"/>
              <a:t> (</a:t>
            </a:r>
            <a:r>
              <a:rPr lang="en-GB" dirty="0" err="1" smtClean="0"/>
              <a:t>basiret</a:t>
            </a:r>
            <a:r>
              <a:rPr lang="en-GB" dirty="0" smtClean="0"/>
              <a:t>),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1825624"/>
            <a:ext cx="54102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Hangi</a:t>
            </a:r>
            <a:r>
              <a:rPr lang="en-GB" dirty="0"/>
              <a:t> </a:t>
            </a:r>
            <a:r>
              <a:rPr lang="en-GB" dirty="0" err="1"/>
              <a:t>ahlâk</a:t>
            </a:r>
            <a:r>
              <a:rPr lang="en-GB" dirty="0"/>
              <a:t> </a:t>
            </a:r>
            <a:r>
              <a:rPr lang="en-GB" dirty="0" err="1"/>
              <a:t>değerlerine</a:t>
            </a:r>
            <a:r>
              <a:rPr lang="en-GB" dirty="0"/>
              <a:t> </a:t>
            </a:r>
            <a:r>
              <a:rPr lang="en-GB" dirty="0" err="1"/>
              <a:t>sahip</a:t>
            </a:r>
            <a:r>
              <a:rPr lang="en-GB" dirty="0"/>
              <a:t> </a:t>
            </a:r>
            <a:r>
              <a:rPr lang="en-GB" dirty="0" err="1"/>
              <a:t>olmalıyız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080000" cy="49053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 err="1" smtClean="0"/>
              <a:t>Pragmatizm</a:t>
            </a:r>
            <a:endParaRPr lang="en-GB" b="1" dirty="0"/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err="1" smtClean="0"/>
              <a:t>Etik</a:t>
            </a:r>
            <a:r>
              <a:rPr lang="en-GB" dirty="0" smtClean="0"/>
              <a:t> </a:t>
            </a:r>
            <a:r>
              <a:rPr lang="en-GB" dirty="0" err="1" smtClean="0"/>
              <a:t>değerler</a:t>
            </a:r>
            <a:r>
              <a:rPr lang="en-GB" dirty="0" smtClean="0"/>
              <a:t> </a:t>
            </a:r>
            <a:r>
              <a:rPr lang="en-GB" dirty="0" err="1" smtClean="0"/>
              <a:t>evrimleşir</a:t>
            </a:r>
            <a:r>
              <a:rPr lang="en-GB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GB" dirty="0" err="1" smtClean="0"/>
              <a:t>Hangi</a:t>
            </a:r>
            <a:r>
              <a:rPr lang="en-GB" dirty="0" smtClean="0"/>
              <a:t> </a:t>
            </a:r>
            <a:r>
              <a:rPr lang="en-GB" dirty="0" err="1" smtClean="0"/>
              <a:t>etik</a:t>
            </a:r>
            <a:r>
              <a:rPr lang="en-GB" dirty="0" smtClean="0"/>
              <a:t> </a:t>
            </a:r>
            <a:r>
              <a:rPr lang="en-GB" dirty="0" err="1" smtClean="0"/>
              <a:t>değerlere</a:t>
            </a:r>
            <a:r>
              <a:rPr lang="en-GB" dirty="0" smtClean="0"/>
              <a:t> </a:t>
            </a:r>
            <a:r>
              <a:rPr lang="en-GB" dirty="0" err="1" smtClean="0"/>
              <a:t>sahip</a:t>
            </a:r>
            <a:r>
              <a:rPr lang="en-GB" dirty="0" smtClean="0"/>
              <a:t> </a:t>
            </a:r>
            <a:r>
              <a:rPr lang="en-GB" dirty="0" err="1" smtClean="0"/>
              <a:t>olacağımız</a:t>
            </a:r>
            <a:r>
              <a:rPr lang="en-GB" dirty="0" smtClean="0"/>
              <a:t> </a:t>
            </a:r>
            <a:r>
              <a:rPr lang="en-GB" dirty="0" err="1" smtClean="0"/>
              <a:t>tarihsel</a:t>
            </a:r>
            <a:r>
              <a:rPr lang="en-GB" dirty="0" smtClean="0"/>
              <a:t> </a:t>
            </a:r>
            <a:r>
              <a:rPr lang="en-GB" dirty="0" err="1" smtClean="0"/>
              <a:t>süreçler</a:t>
            </a:r>
            <a:r>
              <a:rPr lang="en-GB" dirty="0" smtClean="0"/>
              <a:t> </a:t>
            </a:r>
            <a:r>
              <a:rPr lang="en-GB" dirty="0" err="1" smtClean="0"/>
              <a:t>sonucunda</a:t>
            </a:r>
            <a:r>
              <a:rPr lang="en-GB" dirty="0" smtClean="0"/>
              <a:t> </a:t>
            </a:r>
            <a:r>
              <a:rPr lang="en-GB" dirty="0" err="1" smtClean="0"/>
              <a:t>belirlenir</a:t>
            </a:r>
            <a:r>
              <a:rPr lang="en-GB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GB" dirty="0" err="1" smtClean="0"/>
              <a:t>İlerleme</a:t>
            </a:r>
            <a:r>
              <a:rPr lang="en-GB" dirty="0" smtClean="0"/>
              <a:t> </a:t>
            </a:r>
            <a:r>
              <a:rPr lang="en-GB" dirty="0" err="1" smtClean="0"/>
              <a:t>mümkündür</a:t>
            </a:r>
            <a:r>
              <a:rPr lang="en-GB" dirty="0" smtClean="0"/>
              <a:t>. </a:t>
            </a:r>
            <a:r>
              <a:rPr lang="en-GB" dirty="0" err="1" smtClean="0"/>
              <a:t>Mükemmellik</a:t>
            </a:r>
            <a:r>
              <a:rPr lang="en-GB" dirty="0" smtClean="0"/>
              <a:t> </a:t>
            </a:r>
            <a:r>
              <a:rPr lang="en-GB" dirty="0" err="1" smtClean="0"/>
              <a:t>mümkün</a:t>
            </a:r>
            <a:r>
              <a:rPr lang="en-GB" dirty="0" smtClean="0"/>
              <a:t> </a:t>
            </a:r>
            <a:r>
              <a:rPr lang="en-GB" dirty="0" err="1" smtClean="0"/>
              <a:t>değildir</a:t>
            </a:r>
            <a:r>
              <a:rPr lang="en-GB" dirty="0" smtClean="0"/>
              <a:t>.</a:t>
            </a: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9105900" y="1968500"/>
            <a:ext cx="0" cy="427990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6731000" y="4064000"/>
            <a:ext cx="49022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8509000" y="1573490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Sonuççuluk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705850" y="6159501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Erdem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648450" y="3627200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Görececilik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0515600" y="3627200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Deontoloji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24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8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Uygulamalı</a:t>
            </a:r>
            <a:r>
              <a:rPr lang="en-GB" dirty="0" smtClean="0"/>
              <a:t> </a:t>
            </a:r>
            <a:r>
              <a:rPr lang="en-GB" dirty="0" err="1" smtClean="0"/>
              <a:t>Etik</a:t>
            </a:r>
            <a:r>
              <a:rPr lang="en-GB" dirty="0" smtClean="0"/>
              <a:t> (</a:t>
            </a:r>
            <a:r>
              <a:rPr lang="en-GB" dirty="0" err="1" smtClean="0"/>
              <a:t>veya</a:t>
            </a:r>
            <a:r>
              <a:rPr lang="en-GB" dirty="0" smtClean="0"/>
              <a:t> Pratik </a:t>
            </a:r>
            <a:r>
              <a:rPr lang="en-GB" dirty="0" err="1" smtClean="0"/>
              <a:t>Etik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991100" cy="4841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 smtClean="0"/>
              <a:t>Somut</a:t>
            </a:r>
            <a:r>
              <a:rPr lang="en-GB" dirty="0" smtClean="0"/>
              <a:t>, </a:t>
            </a:r>
            <a:r>
              <a:rPr lang="en-GB" dirty="0" err="1" smtClean="0"/>
              <a:t>spesifik</a:t>
            </a:r>
            <a:r>
              <a:rPr lang="en-GB" dirty="0" smtClean="0"/>
              <a:t> </a:t>
            </a:r>
            <a:r>
              <a:rPr lang="en-GB" dirty="0" err="1" smtClean="0"/>
              <a:t>vakalardaki</a:t>
            </a:r>
            <a:r>
              <a:rPr lang="en-GB" dirty="0" smtClean="0"/>
              <a:t> </a:t>
            </a:r>
            <a:r>
              <a:rPr lang="en-GB" dirty="0" err="1" smtClean="0"/>
              <a:t>bireysel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toplumsal</a:t>
            </a:r>
            <a:r>
              <a:rPr lang="en-GB" dirty="0" smtClean="0"/>
              <a:t> </a:t>
            </a:r>
            <a:r>
              <a:rPr lang="en-GB" dirty="0" err="1" smtClean="0"/>
              <a:t>tutuma</a:t>
            </a:r>
            <a:r>
              <a:rPr lang="en-GB" dirty="0" smtClean="0"/>
              <a:t> </a:t>
            </a:r>
            <a:r>
              <a:rPr lang="en-GB" dirty="0" err="1" smtClean="0"/>
              <a:t>ilişkin</a:t>
            </a:r>
            <a:r>
              <a:rPr lang="en-GB" dirty="0" smtClean="0"/>
              <a:t> </a:t>
            </a:r>
            <a:r>
              <a:rPr lang="en-GB" dirty="0" err="1" smtClean="0"/>
              <a:t>ilkeler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Sevdiklerime</a:t>
            </a:r>
            <a:r>
              <a:rPr lang="en-GB" dirty="0" smtClean="0"/>
              <a:t> </a:t>
            </a:r>
            <a:r>
              <a:rPr lang="en-GB" dirty="0" err="1" smtClean="0"/>
              <a:t>yalan</a:t>
            </a:r>
            <a:r>
              <a:rPr lang="en-GB" dirty="0" smtClean="0"/>
              <a:t> </a:t>
            </a:r>
            <a:r>
              <a:rPr lang="en-GB" dirty="0" err="1" smtClean="0"/>
              <a:t>söylemeli</a:t>
            </a:r>
            <a:r>
              <a:rPr lang="en-GB" dirty="0" smtClean="0"/>
              <a:t> </a:t>
            </a:r>
            <a:r>
              <a:rPr lang="en-GB" dirty="0" err="1" smtClean="0"/>
              <a:t>miyim</a:t>
            </a:r>
            <a:r>
              <a:rPr lang="en-GB" dirty="0" smtClean="0"/>
              <a:t>? (</a:t>
            </a:r>
            <a:r>
              <a:rPr lang="en-GB" dirty="0" err="1" smtClean="0"/>
              <a:t>Yalan</a:t>
            </a:r>
            <a:r>
              <a:rPr lang="en-GB" dirty="0" smtClean="0"/>
              <a:t> </a:t>
            </a:r>
            <a:r>
              <a:rPr lang="en-GB" dirty="0" err="1" smtClean="0"/>
              <a:t>günah</a:t>
            </a:r>
            <a:r>
              <a:rPr lang="en-GB" dirty="0" smtClean="0"/>
              <a:t> </a:t>
            </a:r>
            <a:r>
              <a:rPr lang="en-GB" dirty="0" err="1" smtClean="0"/>
              <a:t>mıdır</a:t>
            </a:r>
            <a:r>
              <a:rPr lang="en-GB" dirty="0" smtClean="0"/>
              <a:t>?)</a:t>
            </a:r>
          </a:p>
          <a:p>
            <a:r>
              <a:rPr lang="en-GB" dirty="0" err="1" smtClean="0"/>
              <a:t>Adil</a:t>
            </a:r>
            <a:r>
              <a:rPr lang="en-GB" dirty="0" smtClean="0"/>
              <a:t> </a:t>
            </a:r>
            <a:r>
              <a:rPr lang="en-GB" dirty="0" err="1" smtClean="0"/>
              <a:t>davranış</a:t>
            </a:r>
            <a:r>
              <a:rPr lang="en-GB" dirty="0" smtClean="0"/>
              <a:t> </a:t>
            </a:r>
            <a:r>
              <a:rPr lang="en-GB" dirty="0" err="1" smtClean="0"/>
              <a:t>nasıl</a:t>
            </a:r>
            <a:r>
              <a:rPr lang="en-GB" dirty="0" smtClean="0"/>
              <a:t> </a:t>
            </a:r>
            <a:r>
              <a:rPr lang="en-GB" dirty="0" err="1" smtClean="0"/>
              <a:t>olmalıdır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İyi</a:t>
            </a:r>
            <a:r>
              <a:rPr lang="en-GB" dirty="0" smtClean="0"/>
              <a:t> </a:t>
            </a:r>
            <a:r>
              <a:rPr lang="en-GB" dirty="0" err="1" smtClean="0"/>
              <a:t>vatandaş</a:t>
            </a:r>
            <a:r>
              <a:rPr lang="en-GB" dirty="0" smtClean="0"/>
              <a:t> </a:t>
            </a:r>
            <a:r>
              <a:rPr lang="en-GB" dirty="0" err="1" smtClean="0"/>
              <a:t>nasıl</a:t>
            </a:r>
            <a:r>
              <a:rPr lang="en-GB" dirty="0" smtClean="0"/>
              <a:t> </a:t>
            </a:r>
            <a:r>
              <a:rPr lang="en-GB" dirty="0" err="1" smtClean="0"/>
              <a:t>olunur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Toplumdaki</a:t>
            </a:r>
            <a:r>
              <a:rPr lang="en-GB" dirty="0" smtClean="0"/>
              <a:t> </a:t>
            </a:r>
            <a:r>
              <a:rPr lang="en-GB" dirty="0" err="1" smtClean="0"/>
              <a:t>fakirlik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evsizlik</a:t>
            </a:r>
            <a:r>
              <a:rPr lang="en-GB" dirty="0" smtClean="0"/>
              <a:t> </a:t>
            </a:r>
            <a:r>
              <a:rPr lang="en-GB" dirty="0" err="1" smtClean="0"/>
              <a:t>sorununa</a:t>
            </a:r>
            <a:r>
              <a:rPr lang="en-GB" dirty="0" smtClean="0"/>
              <a:t> </a:t>
            </a:r>
            <a:r>
              <a:rPr lang="en-GB" dirty="0" err="1" smtClean="0"/>
              <a:t>karşı</a:t>
            </a:r>
            <a:r>
              <a:rPr lang="en-GB" dirty="0" smtClean="0"/>
              <a:t> </a:t>
            </a:r>
            <a:r>
              <a:rPr lang="en-GB" dirty="0" err="1" smtClean="0"/>
              <a:t>tutumum</a:t>
            </a:r>
            <a:r>
              <a:rPr lang="en-GB" dirty="0" smtClean="0"/>
              <a:t> ne </a:t>
            </a:r>
            <a:r>
              <a:rPr lang="en-GB" dirty="0" err="1" smtClean="0"/>
              <a:t>olmalı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Şeffaflık</a:t>
            </a:r>
            <a:r>
              <a:rPr lang="en-GB" dirty="0" smtClean="0"/>
              <a:t>, </a:t>
            </a:r>
            <a:r>
              <a:rPr lang="en-GB" dirty="0" err="1" smtClean="0"/>
              <a:t>sorumluluk</a:t>
            </a:r>
            <a:r>
              <a:rPr lang="en-GB" dirty="0" smtClean="0"/>
              <a:t>, </a:t>
            </a:r>
            <a:r>
              <a:rPr lang="en-GB" dirty="0" err="1" smtClean="0"/>
              <a:t>hesap</a:t>
            </a:r>
            <a:r>
              <a:rPr lang="en-GB" dirty="0" smtClean="0"/>
              <a:t> </a:t>
            </a:r>
            <a:r>
              <a:rPr lang="en-GB" dirty="0" err="1" smtClean="0"/>
              <a:t>verebilirlik</a:t>
            </a:r>
            <a:r>
              <a:rPr lang="en-GB" dirty="0" smtClean="0"/>
              <a:t>, …</a:t>
            </a:r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90688"/>
            <a:ext cx="5029200" cy="44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Mesleki</a:t>
            </a:r>
            <a:r>
              <a:rPr lang="en-GB" dirty="0" smtClean="0"/>
              <a:t> </a:t>
            </a:r>
            <a:r>
              <a:rPr lang="en-GB" dirty="0" err="1" smtClean="0"/>
              <a:t>Etik</a:t>
            </a:r>
            <a:r>
              <a:rPr lang="en-GB" dirty="0" smtClean="0"/>
              <a:t> (</a:t>
            </a:r>
            <a:r>
              <a:rPr lang="en-GB" dirty="0" err="1" smtClean="0"/>
              <a:t>veya</a:t>
            </a:r>
            <a:r>
              <a:rPr lang="en-GB" dirty="0" smtClean="0"/>
              <a:t> </a:t>
            </a:r>
            <a:r>
              <a:rPr lang="en-GB" dirty="0" err="1" smtClean="0"/>
              <a:t>Meslek</a:t>
            </a:r>
            <a:r>
              <a:rPr lang="en-GB" dirty="0" smtClean="0"/>
              <a:t> </a:t>
            </a:r>
            <a:r>
              <a:rPr lang="en-GB" dirty="0" err="1" smtClean="0"/>
              <a:t>Etiği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İş</a:t>
            </a:r>
            <a:r>
              <a:rPr lang="en-GB" dirty="0" smtClean="0"/>
              <a:t> </a:t>
            </a:r>
            <a:r>
              <a:rPr lang="en-GB" dirty="0" err="1" smtClean="0"/>
              <a:t>Etiği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1690688"/>
            <a:ext cx="5133975" cy="3667125"/>
          </a:xfrm>
        </p:spPr>
      </p:pic>
      <p:sp>
        <p:nvSpPr>
          <p:cNvPr id="3" name="Metin kutusu 2"/>
          <p:cNvSpPr txBox="1"/>
          <p:nvPr/>
        </p:nvSpPr>
        <p:spPr>
          <a:xfrm>
            <a:off x="939800" y="1690688"/>
            <a:ext cx="515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Bir</a:t>
            </a:r>
            <a:r>
              <a:rPr lang="en-GB" sz="2800" dirty="0" smtClean="0"/>
              <a:t> </a:t>
            </a:r>
            <a:r>
              <a:rPr lang="en-GB" sz="2800" dirty="0" err="1" smtClean="0"/>
              <a:t>meslek</a:t>
            </a:r>
            <a:r>
              <a:rPr lang="en-GB" sz="2800" dirty="0" smtClean="0"/>
              <a:t> </a:t>
            </a:r>
            <a:r>
              <a:rPr lang="en-GB" sz="2800" dirty="0" err="1" smtClean="0"/>
              <a:t>içindeki</a:t>
            </a:r>
            <a:r>
              <a:rPr lang="en-GB" sz="2800" dirty="0" smtClean="0"/>
              <a:t> </a:t>
            </a:r>
            <a:r>
              <a:rPr lang="en-GB" sz="2800" dirty="0" err="1" smtClean="0"/>
              <a:t>bireysel</a:t>
            </a:r>
            <a:r>
              <a:rPr lang="en-GB" sz="2800" dirty="0" smtClean="0"/>
              <a:t> </a:t>
            </a:r>
            <a:r>
              <a:rPr lang="en-GB" sz="2800" dirty="0" err="1" smtClean="0"/>
              <a:t>ve</a:t>
            </a:r>
            <a:r>
              <a:rPr lang="en-GB" sz="2800" dirty="0" smtClean="0"/>
              <a:t> </a:t>
            </a:r>
            <a:r>
              <a:rPr lang="en-GB" sz="2800" dirty="0" err="1" smtClean="0"/>
              <a:t>toplumsal</a:t>
            </a:r>
            <a:r>
              <a:rPr lang="en-GB" sz="2800" dirty="0" smtClean="0"/>
              <a:t> </a:t>
            </a:r>
            <a:r>
              <a:rPr lang="en-GB" sz="2800" dirty="0" err="1" smtClean="0"/>
              <a:t>davranışa</a:t>
            </a:r>
            <a:r>
              <a:rPr lang="en-GB" sz="2800" dirty="0" smtClean="0"/>
              <a:t> </a:t>
            </a:r>
            <a:r>
              <a:rPr lang="en-GB" sz="2800" dirty="0" err="1" smtClean="0"/>
              <a:t>dair</a:t>
            </a:r>
            <a:r>
              <a:rPr lang="en-GB" sz="2800" dirty="0" smtClean="0"/>
              <a:t> </a:t>
            </a:r>
            <a:r>
              <a:rPr lang="en-GB" sz="2800" dirty="0" err="1" smtClean="0"/>
              <a:t>kurallar</a:t>
            </a:r>
            <a:endParaRPr lang="en-GB" sz="2800" dirty="0" smtClean="0"/>
          </a:p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/>
              <a:t>Kamuya</a:t>
            </a:r>
            <a:r>
              <a:rPr lang="en-GB" sz="2800" dirty="0" smtClean="0"/>
              <a:t> </a:t>
            </a:r>
            <a:r>
              <a:rPr lang="en-GB" sz="2800" dirty="0" err="1" smtClean="0"/>
              <a:t>ve</a:t>
            </a:r>
            <a:r>
              <a:rPr lang="en-GB" sz="2800" dirty="0" smtClean="0"/>
              <a:t> </a:t>
            </a:r>
            <a:r>
              <a:rPr lang="en-GB" sz="2800" dirty="0" err="1" smtClean="0"/>
              <a:t>paydaşlara</a:t>
            </a:r>
            <a:r>
              <a:rPr lang="en-GB" sz="2800" dirty="0" smtClean="0"/>
              <a:t> </a:t>
            </a:r>
            <a:r>
              <a:rPr lang="en-GB" sz="2800" dirty="0" err="1" smtClean="0"/>
              <a:t>doğru</a:t>
            </a:r>
            <a:r>
              <a:rPr lang="en-GB" sz="2800" dirty="0" smtClean="0"/>
              <a:t> </a:t>
            </a:r>
            <a:r>
              <a:rPr lang="en-GB" sz="2800" dirty="0" err="1" smtClean="0"/>
              <a:t>bilgi</a:t>
            </a:r>
            <a:r>
              <a:rPr lang="en-GB" sz="2800" dirty="0" smtClean="0"/>
              <a:t> </a:t>
            </a:r>
            <a:r>
              <a:rPr lang="en-GB" sz="2800" dirty="0" err="1" smtClean="0"/>
              <a:t>vermek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/>
              <a:t>Kaynakların</a:t>
            </a:r>
            <a:r>
              <a:rPr lang="en-GB" sz="2800" dirty="0" smtClean="0"/>
              <a:t> </a:t>
            </a:r>
            <a:r>
              <a:rPr lang="en-GB" sz="2800" dirty="0" err="1" smtClean="0"/>
              <a:t>verimli</a:t>
            </a:r>
            <a:r>
              <a:rPr lang="en-GB" sz="2800" dirty="0" smtClean="0"/>
              <a:t> </a:t>
            </a:r>
            <a:r>
              <a:rPr lang="en-GB" sz="2800" dirty="0" err="1" smtClean="0"/>
              <a:t>şekilde</a:t>
            </a:r>
            <a:r>
              <a:rPr lang="en-GB" sz="2800" dirty="0" smtClean="0"/>
              <a:t> </a:t>
            </a:r>
            <a:r>
              <a:rPr lang="en-GB" sz="2800" dirty="0" err="1" smtClean="0"/>
              <a:t>kullanılmasını</a:t>
            </a:r>
            <a:r>
              <a:rPr lang="en-GB" sz="2800" dirty="0" smtClean="0"/>
              <a:t> </a:t>
            </a:r>
            <a:r>
              <a:rPr lang="en-GB" sz="2800" dirty="0" err="1" smtClean="0"/>
              <a:t>temin</a:t>
            </a:r>
            <a:r>
              <a:rPr lang="en-GB" sz="2800" dirty="0" smtClean="0"/>
              <a:t> </a:t>
            </a:r>
            <a:r>
              <a:rPr lang="en-GB" sz="2800" dirty="0" err="1" smtClean="0"/>
              <a:t>etmek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/>
              <a:t>Kurum</a:t>
            </a:r>
            <a:r>
              <a:rPr lang="en-GB" sz="2800" dirty="0" smtClean="0"/>
              <a:t> </a:t>
            </a:r>
            <a:r>
              <a:rPr lang="en-GB" sz="2800" dirty="0" err="1" smtClean="0"/>
              <a:t>içi</a:t>
            </a:r>
            <a:r>
              <a:rPr lang="en-GB" sz="2800" dirty="0" smtClean="0"/>
              <a:t> </a:t>
            </a:r>
            <a:r>
              <a:rPr lang="en-GB" sz="2800" dirty="0" err="1" smtClean="0"/>
              <a:t>yükselmelere</a:t>
            </a:r>
            <a:r>
              <a:rPr lang="en-GB" sz="2800" dirty="0" smtClean="0"/>
              <a:t> </a:t>
            </a:r>
            <a:r>
              <a:rPr lang="en-GB" sz="2800" dirty="0" err="1" smtClean="0"/>
              <a:t>ilişkin</a:t>
            </a:r>
            <a:r>
              <a:rPr lang="en-GB" sz="2800" dirty="0" smtClean="0"/>
              <a:t> </a:t>
            </a:r>
            <a:r>
              <a:rPr lang="en-GB" sz="2800" dirty="0" err="1" smtClean="0"/>
              <a:t>adil</a:t>
            </a:r>
            <a:r>
              <a:rPr lang="en-GB" sz="2800" dirty="0" smtClean="0"/>
              <a:t> </a:t>
            </a:r>
            <a:r>
              <a:rPr lang="en-GB" sz="2800" dirty="0" err="1" smtClean="0"/>
              <a:t>ve</a:t>
            </a:r>
            <a:r>
              <a:rPr lang="en-GB" sz="2800" dirty="0" smtClean="0"/>
              <a:t> </a:t>
            </a:r>
            <a:r>
              <a:rPr lang="en-GB" sz="2800" dirty="0" err="1" smtClean="0"/>
              <a:t>hakkaniyetli</a:t>
            </a:r>
            <a:r>
              <a:rPr lang="en-GB" sz="2800" dirty="0" smtClean="0"/>
              <a:t> </a:t>
            </a:r>
            <a:r>
              <a:rPr lang="en-GB" sz="2800" dirty="0" err="1" smtClean="0"/>
              <a:t>olmak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 err="1" smtClean="0"/>
              <a:t>Mobbing</a:t>
            </a:r>
            <a:r>
              <a:rPr lang="en-GB" sz="2800" dirty="0" err="1" smtClean="0"/>
              <a:t>’ten</a:t>
            </a:r>
            <a:r>
              <a:rPr lang="en-GB" sz="2800" dirty="0" smtClean="0"/>
              <a:t> </a:t>
            </a:r>
            <a:r>
              <a:rPr lang="en-GB" sz="2800" dirty="0" err="1" smtClean="0"/>
              <a:t>uzak</a:t>
            </a:r>
            <a:r>
              <a:rPr lang="en-GB" sz="2800" dirty="0" smtClean="0"/>
              <a:t> </a:t>
            </a:r>
            <a:r>
              <a:rPr lang="en-GB" sz="2800" dirty="0" err="1" smtClean="0"/>
              <a:t>durmak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 smtClean="0"/>
              <a:t>Sexual </a:t>
            </a:r>
            <a:r>
              <a:rPr lang="en-GB" sz="2800" i="1" dirty="0" err="1" smtClean="0"/>
              <a:t>harassment</a:t>
            </a:r>
            <a:r>
              <a:rPr lang="en-GB" sz="2800" dirty="0" err="1" smtClean="0"/>
              <a:t>’tan</a:t>
            </a:r>
            <a:r>
              <a:rPr lang="en-GB" sz="2800" dirty="0" smtClean="0"/>
              <a:t> </a:t>
            </a:r>
            <a:r>
              <a:rPr lang="en-GB" sz="2800" dirty="0" err="1" smtClean="0"/>
              <a:t>uzak</a:t>
            </a:r>
            <a:r>
              <a:rPr lang="en-GB" sz="2800" dirty="0" smtClean="0"/>
              <a:t> </a:t>
            </a:r>
            <a:r>
              <a:rPr lang="en-GB" sz="2800" dirty="0" err="1" smtClean="0"/>
              <a:t>durmak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435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Araştırma</a:t>
            </a:r>
            <a:r>
              <a:rPr lang="en-GB" dirty="0" smtClean="0"/>
              <a:t> </a:t>
            </a:r>
            <a:r>
              <a:rPr lang="en-GB" dirty="0" err="1" smtClean="0"/>
              <a:t>Etiği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94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600" dirty="0"/>
              <a:t>Araştırmacı davranışlarının doğurduğu </a:t>
            </a:r>
            <a:r>
              <a:rPr lang="tr-TR" sz="2600" i="1" dirty="0"/>
              <a:t>negatif ve pozitif dışsallıklar</a:t>
            </a:r>
            <a:r>
              <a:rPr lang="tr-TR" sz="2600" dirty="0"/>
              <a:t>la ilgili felsefi çalışma alanı</a:t>
            </a:r>
            <a:r>
              <a:rPr lang="tr-TR" sz="2600" dirty="0" smtClean="0"/>
              <a:t>.</a:t>
            </a:r>
            <a:endParaRPr lang="en-GB" sz="2600" dirty="0" smtClean="0"/>
          </a:p>
          <a:p>
            <a:pPr marL="0" indent="0">
              <a:buNone/>
            </a:pPr>
            <a:endParaRPr lang="tr-TR" sz="1600" dirty="0"/>
          </a:p>
          <a:p>
            <a:r>
              <a:rPr lang="en-GB" sz="2600" dirty="0" err="1" smtClean="0"/>
              <a:t>İntihal</a:t>
            </a:r>
            <a:r>
              <a:rPr lang="en-GB" sz="2600" dirty="0" smtClean="0"/>
              <a:t> </a:t>
            </a:r>
            <a:r>
              <a:rPr lang="en-GB" sz="2600" dirty="0" err="1" smtClean="0"/>
              <a:t>yapmamak</a:t>
            </a:r>
            <a:endParaRPr lang="en-GB" sz="2600" dirty="0" smtClean="0"/>
          </a:p>
          <a:p>
            <a:r>
              <a:rPr lang="en-GB" sz="2600" dirty="0" err="1" smtClean="0"/>
              <a:t>Olmayan</a:t>
            </a:r>
            <a:r>
              <a:rPr lang="en-GB" sz="2600" dirty="0" smtClean="0"/>
              <a:t> </a:t>
            </a:r>
            <a:r>
              <a:rPr lang="en-GB" sz="2600" dirty="0" err="1" smtClean="0"/>
              <a:t>veriyi</a:t>
            </a:r>
            <a:r>
              <a:rPr lang="en-GB" sz="2600" dirty="0" smtClean="0"/>
              <a:t> </a:t>
            </a:r>
            <a:r>
              <a:rPr lang="en-GB" sz="2600" dirty="0" err="1" smtClean="0"/>
              <a:t>varmış</a:t>
            </a:r>
            <a:r>
              <a:rPr lang="en-GB" sz="2600" dirty="0" smtClean="0"/>
              <a:t> </a:t>
            </a:r>
            <a:r>
              <a:rPr lang="en-GB" sz="2600" dirty="0" err="1" smtClean="0"/>
              <a:t>gibi</a:t>
            </a:r>
            <a:r>
              <a:rPr lang="en-GB" sz="2600" dirty="0" smtClean="0"/>
              <a:t> </a:t>
            </a:r>
            <a:r>
              <a:rPr lang="en-GB" sz="2600" dirty="0" err="1" smtClean="0"/>
              <a:t>göstermemek</a:t>
            </a:r>
            <a:endParaRPr lang="en-GB" sz="2600" dirty="0" smtClean="0"/>
          </a:p>
          <a:p>
            <a:r>
              <a:rPr lang="en-GB" sz="2600" dirty="0" smtClean="0"/>
              <a:t>Olan </a:t>
            </a:r>
            <a:r>
              <a:rPr lang="en-GB" sz="2600" dirty="0" err="1" smtClean="0"/>
              <a:t>veriyi</a:t>
            </a:r>
            <a:r>
              <a:rPr lang="en-GB" sz="2600" dirty="0" smtClean="0"/>
              <a:t> </a:t>
            </a:r>
            <a:r>
              <a:rPr lang="en-GB" sz="2600" dirty="0" err="1" smtClean="0"/>
              <a:t>yokmuş</a:t>
            </a:r>
            <a:r>
              <a:rPr lang="en-GB" sz="2600" dirty="0" smtClean="0"/>
              <a:t> </a:t>
            </a:r>
            <a:r>
              <a:rPr lang="en-GB" sz="2600" dirty="0" err="1" smtClean="0"/>
              <a:t>gibi</a:t>
            </a:r>
            <a:r>
              <a:rPr lang="en-GB" sz="2600" dirty="0" smtClean="0"/>
              <a:t> </a:t>
            </a:r>
            <a:r>
              <a:rPr lang="en-GB" sz="2600" dirty="0" err="1" smtClean="0"/>
              <a:t>göstermek</a:t>
            </a:r>
            <a:endParaRPr lang="en-GB" sz="2600" dirty="0"/>
          </a:p>
          <a:p>
            <a:r>
              <a:rPr lang="en-GB" sz="2600" i="1" dirty="0" err="1" smtClean="0"/>
              <a:t>Mobbing</a:t>
            </a:r>
            <a:r>
              <a:rPr lang="en-GB" sz="2600" dirty="0" err="1" smtClean="0"/>
              <a:t>’ten</a:t>
            </a:r>
            <a:r>
              <a:rPr lang="en-GB" sz="2600" dirty="0" smtClean="0"/>
              <a:t> </a:t>
            </a:r>
            <a:r>
              <a:rPr lang="en-GB" sz="2600" dirty="0" err="1"/>
              <a:t>uzak</a:t>
            </a:r>
            <a:r>
              <a:rPr lang="en-GB" sz="2600" dirty="0"/>
              <a:t> </a:t>
            </a:r>
            <a:r>
              <a:rPr lang="en-GB" sz="2600" dirty="0" err="1" smtClean="0"/>
              <a:t>durmak</a:t>
            </a:r>
            <a:endParaRPr lang="en-GB" sz="2600" dirty="0" smtClean="0"/>
          </a:p>
          <a:p>
            <a:r>
              <a:rPr lang="en-GB" sz="2600" i="1" dirty="0" smtClean="0"/>
              <a:t>Sexual </a:t>
            </a:r>
            <a:r>
              <a:rPr lang="en-GB" sz="2600" i="1" dirty="0" err="1"/>
              <a:t>harassment</a:t>
            </a:r>
            <a:r>
              <a:rPr lang="en-GB" sz="2600" dirty="0" err="1"/>
              <a:t>’tan</a:t>
            </a:r>
            <a:r>
              <a:rPr lang="en-GB" sz="2600" dirty="0"/>
              <a:t> </a:t>
            </a:r>
            <a:r>
              <a:rPr lang="en-GB" sz="2600" dirty="0" err="1"/>
              <a:t>uzak</a:t>
            </a:r>
            <a:r>
              <a:rPr lang="en-GB" sz="2600" dirty="0"/>
              <a:t> </a:t>
            </a:r>
            <a:r>
              <a:rPr lang="en-GB" sz="2600" dirty="0" err="1" smtClean="0"/>
              <a:t>durmak</a:t>
            </a:r>
            <a:endParaRPr lang="en-GB" sz="2600" dirty="0"/>
          </a:p>
          <a:p>
            <a:r>
              <a:rPr lang="en-GB" sz="2600" dirty="0" err="1" smtClean="0"/>
              <a:t>Telif</a:t>
            </a:r>
            <a:r>
              <a:rPr lang="en-GB" sz="2600" dirty="0" smtClean="0"/>
              <a:t> </a:t>
            </a:r>
            <a:r>
              <a:rPr lang="en-GB" sz="2600" dirty="0" err="1" smtClean="0"/>
              <a:t>ve</a:t>
            </a:r>
            <a:r>
              <a:rPr lang="en-GB" sz="2600" dirty="0" smtClean="0"/>
              <a:t> </a:t>
            </a:r>
            <a:r>
              <a:rPr lang="en-GB" sz="2600" dirty="0" err="1" smtClean="0"/>
              <a:t>patentler</a:t>
            </a:r>
            <a:r>
              <a:rPr lang="en-GB" sz="2600" dirty="0" smtClean="0"/>
              <a:t> vs. </a:t>
            </a:r>
            <a:r>
              <a:rPr lang="en-GB" sz="2600" dirty="0" err="1" smtClean="0"/>
              <a:t>açık</a:t>
            </a:r>
            <a:r>
              <a:rPr lang="en-GB" sz="2600" dirty="0" smtClean="0"/>
              <a:t> </a:t>
            </a:r>
            <a:r>
              <a:rPr lang="en-GB" sz="2600" smtClean="0"/>
              <a:t>erişim</a:t>
            </a:r>
            <a:endParaRPr lang="tr-TR" sz="2600" dirty="0"/>
          </a:p>
          <a:p>
            <a:endParaRPr lang="en-GB" sz="2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18" y="1703940"/>
            <a:ext cx="6164482" cy="425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Ahlâk</a:t>
            </a:r>
            <a:r>
              <a:rPr lang="en-GB" dirty="0" smtClean="0"/>
              <a:t> </a:t>
            </a:r>
            <a:r>
              <a:rPr lang="en-GB" dirty="0" err="1" smtClean="0"/>
              <a:t>Nedir</a:t>
            </a:r>
            <a:r>
              <a:rPr lang="en-GB" dirty="0" smtClean="0"/>
              <a:t>?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İktisat</a:t>
            </a:r>
            <a:r>
              <a:rPr lang="en-GB" dirty="0" smtClean="0"/>
              <a:t> </a:t>
            </a:r>
            <a:r>
              <a:rPr lang="en-GB" dirty="0" err="1" smtClean="0"/>
              <a:t>Perspektifi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932356" cy="490537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dirty="0"/>
              <a:t>Bireysel davranışlarımızın doğurduğu </a:t>
            </a:r>
            <a:r>
              <a:rPr lang="tr-TR" i="1" u="sng" dirty="0" smtClean="0"/>
              <a:t>dışsallıklar</a:t>
            </a:r>
            <a:r>
              <a:rPr lang="en-GB" i="1" dirty="0" smtClean="0"/>
              <a:t> </a:t>
            </a:r>
            <a:r>
              <a:rPr lang="en-GB" i="1" dirty="0" err="1" smtClean="0"/>
              <a:t>ve</a:t>
            </a:r>
            <a:r>
              <a:rPr lang="en-GB" i="1" dirty="0" smtClean="0"/>
              <a:t> </a:t>
            </a:r>
            <a:r>
              <a:rPr lang="en-GB" i="1" u="sng" dirty="0" err="1" smtClean="0"/>
              <a:t>niyetlenilmemiş</a:t>
            </a:r>
            <a:r>
              <a:rPr lang="en-GB" i="1" u="sng" dirty="0" smtClean="0"/>
              <a:t> </a:t>
            </a:r>
            <a:r>
              <a:rPr lang="en-GB" i="1" u="sng" dirty="0" err="1" smtClean="0"/>
              <a:t>sonuçlar</a:t>
            </a:r>
            <a:r>
              <a:rPr lang="tr-TR" dirty="0" smtClean="0"/>
              <a:t>la </a:t>
            </a:r>
            <a:r>
              <a:rPr lang="tr-TR" dirty="0"/>
              <a:t>ilgili felsefi çalışma alanı.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Plato (MÖ 420’ler-MÖ 347)</a:t>
            </a:r>
          </a:p>
          <a:p>
            <a:r>
              <a:rPr lang="en-GB" dirty="0" smtClean="0"/>
              <a:t>Immanuel Kant (1724-1804)</a:t>
            </a:r>
          </a:p>
          <a:p>
            <a:r>
              <a:rPr lang="en-GB" dirty="0" smtClean="0"/>
              <a:t>Friedrich Nietzsche (1844-1900)</a:t>
            </a:r>
          </a:p>
          <a:p>
            <a:endParaRPr lang="en-GB" dirty="0"/>
          </a:p>
          <a:p>
            <a:r>
              <a:rPr lang="en-GB" dirty="0" smtClean="0"/>
              <a:t>Ethos: </a:t>
            </a:r>
            <a:r>
              <a:rPr lang="en-GB" dirty="0" err="1" smtClean="0"/>
              <a:t>Karakter</a:t>
            </a:r>
            <a:r>
              <a:rPr lang="en-GB" dirty="0" smtClean="0"/>
              <a:t>, </a:t>
            </a:r>
            <a:r>
              <a:rPr lang="en-GB" dirty="0" err="1" smtClean="0"/>
              <a:t>kişilik</a:t>
            </a:r>
            <a:r>
              <a:rPr lang="en-GB" dirty="0" smtClean="0"/>
              <a:t>, </a:t>
            </a:r>
            <a:r>
              <a:rPr lang="en-GB" dirty="0" err="1" smtClean="0"/>
              <a:t>a</a:t>
            </a:r>
            <a:r>
              <a:rPr lang="en-GB" dirty="0" err="1" smtClean="0"/>
              <a:t>lışkanlıklar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Diğer</a:t>
            </a:r>
            <a:r>
              <a:rPr lang="en-GB" dirty="0" smtClean="0"/>
              <a:t> </a:t>
            </a:r>
            <a:r>
              <a:rPr lang="en-GB" dirty="0" err="1" smtClean="0"/>
              <a:t>ilişkili</a:t>
            </a:r>
            <a:r>
              <a:rPr lang="en-GB" dirty="0" smtClean="0"/>
              <a:t> </a:t>
            </a:r>
            <a:r>
              <a:rPr lang="en-GB" dirty="0" err="1" smtClean="0"/>
              <a:t>kavramlar</a:t>
            </a:r>
            <a:r>
              <a:rPr lang="en-GB" dirty="0" smtClean="0"/>
              <a:t>: </a:t>
            </a:r>
            <a:r>
              <a:rPr lang="en-GB" dirty="0" err="1" smtClean="0"/>
              <a:t>adalet</a:t>
            </a:r>
            <a:r>
              <a:rPr lang="en-GB" dirty="0" smtClean="0"/>
              <a:t>, </a:t>
            </a:r>
            <a:r>
              <a:rPr lang="en-GB" dirty="0" err="1" smtClean="0"/>
              <a:t>şuç</a:t>
            </a:r>
            <a:r>
              <a:rPr lang="en-GB" dirty="0" smtClean="0"/>
              <a:t>, </a:t>
            </a:r>
            <a:r>
              <a:rPr lang="en-GB" dirty="0" err="1" smtClean="0"/>
              <a:t>mutluluk</a:t>
            </a:r>
            <a:r>
              <a:rPr lang="en-GB" dirty="0"/>
              <a:t> </a:t>
            </a:r>
            <a:r>
              <a:rPr lang="en-GB" dirty="0" smtClean="0"/>
              <a:t>vs.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1825624"/>
            <a:ext cx="5397500" cy="394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İktisat</a:t>
            </a:r>
            <a:r>
              <a:rPr lang="en-GB" dirty="0" smtClean="0"/>
              <a:t>, </a:t>
            </a:r>
            <a:r>
              <a:rPr lang="tr-TR" dirty="0" smtClean="0"/>
              <a:t>etik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araştırma</a:t>
            </a:r>
            <a:r>
              <a:rPr lang="tr-TR" dirty="0" smtClean="0"/>
              <a:t> </a:t>
            </a:r>
            <a:r>
              <a:rPr lang="en-GB" dirty="0" err="1" smtClean="0"/>
              <a:t>etiği</a:t>
            </a:r>
            <a:r>
              <a:rPr lang="en-GB" dirty="0" smtClean="0"/>
              <a:t> </a:t>
            </a:r>
            <a:r>
              <a:rPr lang="tr-TR" dirty="0" smtClean="0"/>
              <a:t>ilişkisi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75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İktisat</a:t>
            </a:r>
            <a:r>
              <a:rPr lang="en-GB" dirty="0" smtClean="0"/>
              <a:t>, </a:t>
            </a:r>
            <a:r>
              <a:rPr lang="tr-TR" dirty="0" smtClean="0"/>
              <a:t>etik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araştırma</a:t>
            </a:r>
            <a:r>
              <a:rPr lang="en-GB" dirty="0" smtClean="0"/>
              <a:t> </a:t>
            </a:r>
            <a:r>
              <a:rPr lang="en-GB" dirty="0" err="1" smtClean="0"/>
              <a:t>etiği</a:t>
            </a:r>
            <a:r>
              <a:rPr lang="tr-TR" dirty="0" smtClean="0"/>
              <a:t> ilişkisi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Düz Ok Bağlayıcısı 4"/>
          <p:cNvCxnSpPr/>
          <p:nvPr/>
        </p:nvCxnSpPr>
        <p:spPr>
          <a:xfrm>
            <a:off x="6629400" y="2463800"/>
            <a:ext cx="248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387350" y="2054018"/>
            <a:ext cx="246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İktisatta</a:t>
            </a:r>
            <a:r>
              <a:rPr lang="en-GB" dirty="0" smtClean="0"/>
              <a:t> </a:t>
            </a:r>
            <a:r>
              <a:rPr lang="en-GB" dirty="0" err="1" smtClean="0"/>
              <a:t>intihal</a:t>
            </a:r>
            <a:r>
              <a:rPr lang="en-GB" dirty="0" smtClean="0"/>
              <a:t>, </a:t>
            </a:r>
            <a:r>
              <a:rPr lang="en-GB" dirty="0" err="1" smtClean="0"/>
              <a:t>iktisatta</a:t>
            </a:r>
            <a:r>
              <a:rPr lang="en-GB" dirty="0" smtClean="0"/>
              <a:t> </a:t>
            </a:r>
            <a:r>
              <a:rPr lang="en-GB" dirty="0" err="1" smtClean="0"/>
              <a:t>veri</a:t>
            </a:r>
            <a:r>
              <a:rPr lang="en-GB" dirty="0" smtClean="0"/>
              <a:t> </a:t>
            </a:r>
            <a:r>
              <a:rPr lang="en-GB" dirty="0" err="1" smtClean="0"/>
              <a:t>çarpıtma</a:t>
            </a:r>
            <a:r>
              <a:rPr lang="en-GB" dirty="0" smtClean="0"/>
              <a:t>, </a:t>
            </a:r>
            <a:r>
              <a:rPr lang="en-GB" dirty="0" err="1" smtClean="0"/>
              <a:t>hesap</a:t>
            </a:r>
            <a:r>
              <a:rPr lang="en-GB" dirty="0" smtClean="0"/>
              <a:t> </a:t>
            </a:r>
            <a:r>
              <a:rPr lang="en-GB" dirty="0" err="1" smtClean="0"/>
              <a:t>verilebilirlik</a:t>
            </a:r>
            <a:r>
              <a:rPr lang="en-GB" dirty="0" smtClean="0"/>
              <a:t> </a:t>
            </a:r>
            <a:r>
              <a:rPr lang="en-GB" dirty="0" err="1" smtClean="0"/>
              <a:t>meseleleri</a:t>
            </a:r>
            <a:r>
              <a:rPr lang="en-GB" dirty="0" smtClean="0"/>
              <a:t>, </a:t>
            </a:r>
            <a:r>
              <a:rPr lang="en-GB" dirty="0" err="1" smtClean="0"/>
              <a:t>çıkar</a:t>
            </a:r>
            <a:r>
              <a:rPr lang="en-GB" dirty="0" smtClean="0"/>
              <a:t> </a:t>
            </a:r>
            <a:r>
              <a:rPr lang="en-GB" dirty="0" err="1" smtClean="0"/>
              <a:t>çatışmaları</a:t>
            </a:r>
            <a:r>
              <a:rPr lang="en-GB" dirty="0" smtClean="0"/>
              <a:t> ….</a:t>
            </a:r>
            <a:endParaRPr lang="tr-TR" dirty="0"/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2235200" y="5638800"/>
            <a:ext cx="2273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368300" y="5315634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Adalet</a:t>
            </a:r>
            <a:r>
              <a:rPr lang="en-GB" dirty="0" smtClean="0"/>
              <a:t>, </a:t>
            </a:r>
            <a:r>
              <a:rPr lang="en-GB" dirty="0" err="1" smtClean="0"/>
              <a:t>suç</a:t>
            </a:r>
            <a:r>
              <a:rPr lang="en-GB" dirty="0" smtClean="0"/>
              <a:t>, </a:t>
            </a:r>
            <a:r>
              <a:rPr lang="en-GB" dirty="0" err="1" smtClean="0"/>
              <a:t>özgürlükler</a:t>
            </a:r>
            <a:r>
              <a:rPr lang="en-GB" dirty="0" smtClean="0"/>
              <a:t>, </a:t>
            </a:r>
            <a:r>
              <a:rPr lang="en-GB" dirty="0" err="1" smtClean="0"/>
              <a:t>iyi</a:t>
            </a:r>
            <a:r>
              <a:rPr lang="en-GB" dirty="0" smtClean="0"/>
              <a:t>, </a:t>
            </a:r>
            <a:r>
              <a:rPr lang="en-GB" dirty="0" err="1" smtClean="0"/>
              <a:t>kötü</a:t>
            </a:r>
            <a:r>
              <a:rPr lang="en-GB" dirty="0" smtClean="0"/>
              <a:t> …</a:t>
            </a:r>
          </a:p>
        </p:txBody>
      </p:sp>
      <p:cxnSp>
        <p:nvCxnSpPr>
          <p:cNvPr id="12" name="Düz Ok Bağlayıcısı 11"/>
          <p:cNvCxnSpPr/>
          <p:nvPr/>
        </p:nvCxnSpPr>
        <p:spPr>
          <a:xfrm>
            <a:off x="6781800" y="5613400"/>
            <a:ext cx="248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9385300" y="5315634"/>
            <a:ext cx="246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Marjinalizm</a:t>
            </a:r>
            <a:r>
              <a:rPr lang="en-GB" dirty="0" smtClean="0"/>
              <a:t>, </a:t>
            </a:r>
            <a:r>
              <a:rPr lang="en-GB" dirty="0" err="1" smtClean="0"/>
              <a:t>kurumsalcılık</a:t>
            </a:r>
            <a:r>
              <a:rPr lang="en-GB" dirty="0" smtClean="0"/>
              <a:t>, </a:t>
            </a:r>
            <a:r>
              <a:rPr lang="en-GB" dirty="0" err="1" smtClean="0"/>
              <a:t>sosya</a:t>
            </a:r>
            <a:r>
              <a:rPr lang="en-GB" dirty="0" smtClean="0"/>
              <a:t> </a:t>
            </a:r>
            <a:r>
              <a:rPr lang="en-GB" dirty="0" err="1" smtClean="0"/>
              <a:t>devlet</a:t>
            </a:r>
            <a:r>
              <a:rPr lang="en-GB" dirty="0" smtClean="0"/>
              <a:t>, liberalism, </a:t>
            </a:r>
            <a:r>
              <a:rPr lang="en-GB" dirty="0" err="1" smtClean="0"/>
              <a:t>refah</a:t>
            </a:r>
            <a:r>
              <a:rPr lang="en-GB" dirty="0" smtClean="0"/>
              <a:t> </a:t>
            </a:r>
            <a:r>
              <a:rPr lang="en-GB" dirty="0" err="1" smtClean="0"/>
              <a:t>iktisadı</a:t>
            </a:r>
            <a:r>
              <a:rPr lang="en-GB" dirty="0" smtClean="0"/>
              <a:t> …</a:t>
            </a:r>
          </a:p>
        </p:txBody>
      </p:sp>
      <p:cxnSp>
        <p:nvCxnSpPr>
          <p:cNvPr id="15" name="Düz Ok Bağlayıcısı 14"/>
          <p:cNvCxnSpPr/>
          <p:nvPr/>
        </p:nvCxnSpPr>
        <p:spPr>
          <a:xfrm flipH="1" flipV="1">
            <a:off x="2387600" y="3283129"/>
            <a:ext cx="3644900" cy="9713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 flipV="1">
            <a:off x="2997200" y="2857500"/>
            <a:ext cx="3632200" cy="1016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9385300" y="2118836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Akademik</a:t>
            </a:r>
            <a:r>
              <a:rPr lang="en-GB" dirty="0" smtClean="0"/>
              <a:t> </a:t>
            </a:r>
            <a:r>
              <a:rPr lang="en-GB" dirty="0" err="1" smtClean="0"/>
              <a:t>dürüstlük</a:t>
            </a:r>
            <a:r>
              <a:rPr lang="en-GB" dirty="0" smtClean="0"/>
              <a:t>, </a:t>
            </a:r>
            <a:r>
              <a:rPr lang="en-GB" dirty="0" err="1" smtClean="0"/>
              <a:t>hesap</a:t>
            </a:r>
            <a:r>
              <a:rPr lang="en-GB" dirty="0" smtClean="0"/>
              <a:t> </a:t>
            </a:r>
            <a:r>
              <a:rPr lang="en-GB" dirty="0" err="1" smtClean="0"/>
              <a:t>verebilirlik</a:t>
            </a:r>
            <a:r>
              <a:rPr lang="en-GB" dirty="0" smtClean="0"/>
              <a:t>, </a:t>
            </a:r>
            <a:r>
              <a:rPr lang="en-GB" dirty="0" err="1" smtClean="0"/>
              <a:t>şeffaflık</a:t>
            </a:r>
            <a:r>
              <a:rPr lang="en-GB" dirty="0" smtClean="0"/>
              <a:t>, </a:t>
            </a:r>
            <a:r>
              <a:rPr lang="en-GB" dirty="0" err="1" smtClean="0"/>
              <a:t>gizlilik</a:t>
            </a:r>
            <a:r>
              <a:rPr lang="en-GB" dirty="0" smtClean="0"/>
              <a:t>, </a:t>
            </a:r>
            <a:r>
              <a:rPr lang="en-GB" dirty="0" err="1" smtClean="0"/>
              <a:t>saygı</a:t>
            </a:r>
            <a:r>
              <a:rPr lang="en-GB" dirty="0" smtClean="0"/>
              <a:t>, </a:t>
            </a:r>
            <a:r>
              <a:rPr lang="en-GB" dirty="0" err="1" smtClean="0"/>
              <a:t>yaratıcılık</a:t>
            </a:r>
            <a:r>
              <a:rPr lang="en-GB" dirty="0" smtClean="0"/>
              <a:t>, </a:t>
            </a:r>
            <a:r>
              <a:rPr lang="en-GB" dirty="0" err="1" smtClean="0"/>
              <a:t>fikir</a:t>
            </a:r>
            <a:r>
              <a:rPr lang="en-GB" dirty="0" smtClean="0"/>
              <a:t> </a:t>
            </a:r>
            <a:r>
              <a:rPr lang="en-GB" dirty="0" err="1" smtClean="0"/>
              <a:t>değiştirme</a:t>
            </a:r>
            <a:r>
              <a:rPr lang="en-GB" dirty="0" smtClean="0"/>
              <a:t> ….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12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Dışsallıklar</a:t>
            </a:r>
            <a:r>
              <a:rPr lang="en-GB" dirty="0" smtClean="0"/>
              <a:t> (</a:t>
            </a:r>
            <a:r>
              <a:rPr lang="en-GB" i="1" dirty="0" smtClean="0"/>
              <a:t>Externalities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932356" cy="49053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err="1" smtClean="0"/>
              <a:t>Davranışı</a:t>
            </a:r>
            <a:r>
              <a:rPr lang="en-GB" dirty="0" smtClean="0"/>
              <a:t> </a:t>
            </a:r>
            <a:r>
              <a:rPr lang="en-GB" dirty="0" err="1" smtClean="0"/>
              <a:t>yapan</a:t>
            </a:r>
            <a:r>
              <a:rPr lang="en-GB" dirty="0" smtClean="0"/>
              <a:t> </a:t>
            </a:r>
            <a:r>
              <a:rPr lang="en-GB" dirty="0" err="1" smtClean="0"/>
              <a:t>kişi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topluluklar</a:t>
            </a:r>
            <a:r>
              <a:rPr lang="en-GB" dirty="0" smtClean="0"/>
              <a:t> </a:t>
            </a:r>
            <a:r>
              <a:rPr lang="en-GB" dirty="0" err="1" smtClean="0"/>
              <a:t>dışındakilerin</a:t>
            </a:r>
            <a:r>
              <a:rPr lang="en-GB" dirty="0" smtClean="0"/>
              <a:t>  (</a:t>
            </a:r>
            <a:r>
              <a:rPr lang="en-GB" dirty="0" err="1" smtClean="0"/>
              <a:t>yani</a:t>
            </a:r>
            <a:r>
              <a:rPr lang="en-GB" dirty="0" smtClean="0"/>
              <a:t> </a:t>
            </a:r>
            <a:r>
              <a:rPr lang="en-GB" dirty="0" err="1" smtClean="0"/>
              <a:t>üçüncü</a:t>
            </a:r>
            <a:r>
              <a:rPr lang="en-GB" dirty="0" smtClean="0"/>
              <a:t> </a:t>
            </a:r>
            <a:r>
              <a:rPr lang="en-GB" dirty="0" err="1" smtClean="0"/>
              <a:t>kişilerin</a:t>
            </a:r>
            <a:r>
              <a:rPr lang="en-GB" dirty="0" smtClean="0"/>
              <a:t>) </a:t>
            </a:r>
            <a:r>
              <a:rPr lang="en-GB" dirty="0" err="1" smtClean="0"/>
              <a:t>davranışın</a:t>
            </a:r>
            <a:r>
              <a:rPr lang="en-GB" dirty="0" smtClean="0"/>
              <a:t> </a:t>
            </a:r>
            <a:r>
              <a:rPr lang="en-GB" dirty="0" err="1" smtClean="0"/>
              <a:t>sonuçlarına</a:t>
            </a:r>
            <a:r>
              <a:rPr lang="en-GB" dirty="0" smtClean="0"/>
              <a:t> </a:t>
            </a:r>
            <a:r>
              <a:rPr lang="en-GB" dirty="0" err="1" smtClean="0"/>
              <a:t>maruz</a:t>
            </a:r>
            <a:r>
              <a:rPr lang="en-GB" dirty="0" smtClean="0"/>
              <a:t> </a:t>
            </a:r>
            <a:r>
              <a:rPr lang="en-GB" dirty="0" err="1" smtClean="0"/>
              <a:t>kalması</a:t>
            </a:r>
            <a:r>
              <a:rPr lang="en-GB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900" dirty="0"/>
          </a:p>
          <a:p>
            <a:pPr marL="0" indent="0">
              <a:lnSpc>
                <a:spcPct val="120000"/>
              </a:lnSpc>
              <a:buNone/>
            </a:pPr>
            <a:r>
              <a:rPr lang="en-GB" i="1" dirty="0" err="1" smtClean="0"/>
              <a:t>Negatif</a:t>
            </a:r>
            <a:r>
              <a:rPr lang="en-GB" i="1" dirty="0" smtClean="0"/>
              <a:t> </a:t>
            </a:r>
            <a:r>
              <a:rPr lang="en-GB" i="1" dirty="0" err="1" smtClean="0"/>
              <a:t>Dışsallıklar</a:t>
            </a:r>
            <a:r>
              <a:rPr lang="en-GB" dirty="0" smtClean="0"/>
              <a:t>: </a:t>
            </a:r>
            <a:r>
              <a:rPr lang="en-GB" dirty="0" err="1" smtClean="0"/>
              <a:t>çevre</a:t>
            </a:r>
            <a:r>
              <a:rPr lang="en-GB" dirty="0" smtClean="0"/>
              <a:t> </a:t>
            </a:r>
            <a:r>
              <a:rPr lang="en-GB" dirty="0" err="1" smtClean="0"/>
              <a:t>kirliliği</a:t>
            </a:r>
            <a:r>
              <a:rPr lang="en-GB" dirty="0" smtClean="0"/>
              <a:t>, </a:t>
            </a:r>
            <a:r>
              <a:rPr lang="en-GB" dirty="0" err="1" smtClean="0"/>
              <a:t>gürültü</a:t>
            </a:r>
            <a:r>
              <a:rPr lang="en-GB" dirty="0" smtClean="0"/>
              <a:t> </a:t>
            </a:r>
            <a:r>
              <a:rPr lang="en-GB" dirty="0" err="1" smtClean="0"/>
              <a:t>kirliliği</a:t>
            </a:r>
            <a:r>
              <a:rPr lang="en-GB" dirty="0" smtClean="0"/>
              <a:t>, </a:t>
            </a:r>
            <a:r>
              <a:rPr lang="en-GB" dirty="0" err="1" smtClean="0"/>
              <a:t>trafik</a:t>
            </a:r>
            <a:r>
              <a:rPr lang="en-GB" dirty="0" smtClean="0"/>
              <a:t> vs.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9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i="1" dirty="0" err="1" smtClean="0"/>
              <a:t>Pozitif</a:t>
            </a:r>
            <a:r>
              <a:rPr lang="en-GB" i="1" dirty="0" smtClean="0"/>
              <a:t> </a:t>
            </a:r>
            <a:r>
              <a:rPr lang="en-GB" i="1" dirty="0" err="1" smtClean="0"/>
              <a:t>Dışsallıklar</a:t>
            </a:r>
            <a:r>
              <a:rPr lang="en-GB" dirty="0" smtClean="0"/>
              <a:t>: </a:t>
            </a:r>
            <a:r>
              <a:rPr lang="en-GB" dirty="0" err="1" smtClean="0"/>
              <a:t>eğitim</a:t>
            </a:r>
            <a:r>
              <a:rPr lang="en-GB" dirty="0" smtClean="0"/>
              <a:t>, </a:t>
            </a:r>
            <a:r>
              <a:rPr lang="en-GB" dirty="0" err="1" smtClean="0"/>
              <a:t>sağlık</a:t>
            </a:r>
            <a:r>
              <a:rPr lang="en-GB" dirty="0" smtClean="0"/>
              <a:t>, </a:t>
            </a:r>
            <a:r>
              <a:rPr lang="en-GB" dirty="0" err="1" smtClean="0"/>
              <a:t>sosyal</a:t>
            </a:r>
            <a:r>
              <a:rPr lang="en-GB" dirty="0" smtClean="0"/>
              <a:t> </a:t>
            </a:r>
            <a:r>
              <a:rPr lang="en-GB" dirty="0" err="1" smtClean="0"/>
              <a:t>güvenlik</a:t>
            </a:r>
            <a:r>
              <a:rPr lang="en-GB" dirty="0" smtClean="0"/>
              <a:t>, </a:t>
            </a:r>
            <a:r>
              <a:rPr lang="en-GB" dirty="0" err="1" smtClean="0"/>
              <a:t>dil</a:t>
            </a:r>
            <a:r>
              <a:rPr lang="en-GB" dirty="0" smtClean="0"/>
              <a:t>, internet, vs.</a:t>
            </a:r>
            <a:endParaRPr lang="en-GB" dirty="0"/>
          </a:p>
        </p:txBody>
      </p:sp>
      <p:sp>
        <p:nvSpPr>
          <p:cNvPr id="5" name="Metin kutusu 4"/>
          <p:cNvSpPr txBox="1"/>
          <p:nvPr/>
        </p:nvSpPr>
        <p:spPr>
          <a:xfrm>
            <a:off x="6096000" y="580766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Kaynak</a:t>
            </a:r>
            <a:r>
              <a:rPr lang="en-GB" dirty="0" smtClean="0"/>
              <a:t>: </a:t>
            </a:r>
            <a:r>
              <a:rPr lang="tr-TR" dirty="0" smtClean="0">
                <a:hlinkClick r:id="rId2"/>
              </a:rPr>
              <a:t>http</a:t>
            </a:r>
            <a:r>
              <a:rPr lang="tr-TR" dirty="0">
                <a:hlinkClick r:id="rId2"/>
              </a:rPr>
              <a:t>://www.investopedia.com/video/play/externality</a:t>
            </a:r>
            <a:r>
              <a:rPr lang="tr-TR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tr-TR" dirty="0"/>
          </a:p>
        </p:txBody>
      </p:sp>
      <p:pic>
        <p:nvPicPr>
          <p:cNvPr id="1026" name="Picture 2" descr="http://i.investopedia.com/dimages/graphics/externa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9645"/>
            <a:ext cx="5775325" cy="335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Niyetlenilmemiş</a:t>
            </a:r>
            <a:r>
              <a:rPr lang="en-GB" dirty="0" smtClean="0"/>
              <a:t> </a:t>
            </a:r>
            <a:r>
              <a:rPr lang="en-GB" dirty="0" err="1" smtClean="0"/>
              <a:t>Sonuçlar</a:t>
            </a:r>
            <a:r>
              <a:rPr lang="en-GB" dirty="0" smtClean="0"/>
              <a:t> (</a:t>
            </a:r>
            <a:r>
              <a:rPr lang="en-GB" i="1" dirty="0" smtClean="0"/>
              <a:t>Unintended Consequences</a:t>
            </a:r>
            <a:r>
              <a:rPr lang="en-GB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4787900" cy="4689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Bilinçli</a:t>
            </a:r>
            <a:r>
              <a:rPr lang="en-GB" dirty="0" smtClean="0"/>
              <a:t> </a:t>
            </a:r>
            <a:r>
              <a:rPr lang="en-GB" dirty="0" err="1" smtClean="0"/>
              <a:t>davranışlarımızın</a:t>
            </a:r>
            <a:r>
              <a:rPr lang="en-GB" dirty="0" smtClean="0"/>
              <a:t>, </a:t>
            </a:r>
            <a:r>
              <a:rPr lang="en-GB" dirty="0" err="1" smtClean="0"/>
              <a:t>kendimiz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üçüncü</a:t>
            </a:r>
            <a:r>
              <a:rPr lang="en-GB" dirty="0" smtClean="0"/>
              <a:t> </a:t>
            </a:r>
            <a:r>
              <a:rPr lang="en-GB" dirty="0" err="1" smtClean="0"/>
              <a:t>kişiler</a:t>
            </a:r>
            <a:r>
              <a:rPr lang="en-GB" dirty="0" smtClean="0"/>
              <a:t> </a:t>
            </a:r>
            <a:r>
              <a:rPr lang="en-GB" dirty="0" err="1" smtClean="0"/>
              <a:t>için</a:t>
            </a:r>
            <a:r>
              <a:rPr lang="en-GB" dirty="0" smtClean="0"/>
              <a:t>, </a:t>
            </a:r>
            <a:r>
              <a:rPr lang="en-GB" dirty="0" err="1" smtClean="0"/>
              <a:t>planladıklarımız</a:t>
            </a:r>
            <a:r>
              <a:rPr lang="en-GB" dirty="0" smtClean="0"/>
              <a:t> </a:t>
            </a:r>
            <a:r>
              <a:rPr lang="en-GB" dirty="0" err="1" smtClean="0"/>
              <a:t>dışında</a:t>
            </a:r>
            <a:r>
              <a:rPr lang="en-GB" dirty="0" smtClean="0"/>
              <a:t> </a:t>
            </a:r>
            <a:r>
              <a:rPr lang="en-GB" dirty="0" err="1" smtClean="0"/>
              <a:t>etkiler</a:t>
            </a:r>
            <a:r>
              <a:rPr lang="en-GB" dirty="0" smtClean="0"/>
              <a:t> </a:t>
            </a:r>
            <a:r>
              <a:rPr lang="en-GB" dirty="0" err="1" smtClean="0"/>
              <a:t>yaratması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Örnekler</a:t>
            </a:r>
            <a:r>
              <a:rPr lang="en-GB" dirty="0" smtClean="0"/>
              <a:t>: </a:t>
            </a:r>
            <a:r>
              <a:rPr lang="en-GB" dirty="0" err="1" smtClean="0"/>
              <a:t>vergi</a:t>
            </a:r>
            <a:r>
              <a:rPr lang="en-GB" dirty="0" smtClean="0"/>
              <a:t> </a:t>
            </a:r>
            <a:r>
              <a:rPr lang="en-GB" dirty="0" err="1" smtClean="0"/>
              <a:t>oranındaki</a:t>
            </a:r>
            <a:r>
              <a:rPr lang="en-GB" dirty="0" smtClean="0"/>
              <a:t> “</a:t>
            </a:r>
            <a:r>
              <a:rPr lang="en-GB" dirty="0" err="1" smtClean="0"/>
              <a:t>aşırı</a:t>
            </a:r>
            <a:r>
              <a:rPr lang="en-GB" dirty="0" smtClean="0"/>
              <a:t>” </a:t>
            </a:r>
            <a:r>
              <a:rPr lang="en-GB" dirty="0" err="1" smtClean="0"/>
              <a:t>artış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err="1" smtClean="0">
                <a:sym typeface="Wingdings" panose="05000000000000000000" pitchFamily="2" charset="2"/>
              </a:rPr>
              <a:t>vergi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gelirlerindeki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düşüş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</a:rPr>
              <a:t>savaş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nedeniyle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güvenlik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amaçlı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gümrük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kapılarının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kapatılması</a:t>
            </a:r>
            <a:r>
              <a:rPr lang="en-GB" dirty="0" smtClean="0">
                <a:sym typeface="Wingdings" panose="05000000000000000000" pitchFamily="2" charset="2"/>
              </a:rPr>
              <a:t>  </a:t>
            </a:r>
            <a:r>
              <a:rPr lang="en-GB" dirty="0" err="1" smtClean="0">
                <a:sym typeface="Wingdings" panose="05000000000000000000" pitchFamily="2" charset="2"/>
              </a:rPr>
              <a:t>ticaretin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azalması</a:t>
            </a:r>
            <a:endParaRPr lang="tr-TR" dirty="0"/>
          </a:p>
        </p:txBody>
      </p:sp>
      <p:pic>
        <p:nvPicPr>
          <p:cNvPr id="4098" name="Picture 2" descr="http://interactioninstitute.org/wp-content/uploads/2014/04/blog_uninte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99" y="1825624"/>
            <a:ext cx="6036343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901070" y="5614084"/>
            <a:ext cx="548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Kaynak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http://interactioninstitute.org/unintended-consequences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[</a:t>
            </a:r>
            <a:r>
              <a:rPr lang="en-GB" dirty="0" err="1" smtClean="0"/>
              <a:t>Ekim</a:t>
            </a:r>
            <a:r>
              <a:rPr lang="en-GB" dirty="0" smtClean="0"/>
              <a:t> 2017]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72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Maliyetler</a:t>
            </a:r>
            <a:r>
              <a:rPr lang="en-GB" dirty="0" smtClean="0"/>
              <a:t> </a:t>
            </a:r>
            <a:r>
              <a:rPr lang="en-GB" dirty="0" err="1" smtClean="0"/>
              <a:t>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Sabit</a:t>
            </a:r>
            <a:r>
              <a:rPr lang="en-GB" dirty="0" smtClean="0"/>
              <a:t> </a:t>
            </a:r>
            <a:r>
              <a:rPr lang="en-GB" dirty="0" err="1" smtClean="0"/>
              <a:t>maliyetler</a:t>
            </a:r>
            <a:endParaRPr lang="en-GB" dirty="0" smtClean="0"/>
          </a:p>
          <a:p>
            <a:r>
              <a:rPr lang="en-GB" dirty="0" err="1" smtClean="0"/>
              <a:t>Değişken</a:t>
            </a:r>
            <a:r>
              <a:rPr lang="en-GB" dirty="0" smtClean="0"/>
              <a:t> </a:t>
            </a:r>
            <a:r>
              <a:rPr lang="en-GB" dirty="0" err="1" smtClean="0"/>
              <a:t>maliyetler</a:t>
            </a:r>
            <a:endParaRPr lang="en-GB" dirty="0" smtClean="0"/>
          </a:p>
          <a:p>
            <a:r>
              <a:rPr lang="en-GB" dirty="0" err="1" smtClean="0"/>
              <a:t>İçsel</a:t>
            </a:r>
            <a:r>
              <a:rPr lang="en-GB" dirty="0" smtClean="0"/>
              <a:t> </a:t>
            </a:r>
            <a:r>
              <a:rPr lang="en-GB" dirty="0" err="1" smtClean="0"/>
              <a:t>maliyetler</a:t>
            </a:r>
            <a:endParaRPr lang="en-GB" dirty="0" smtClean="0"/>
          </a:p>
          <a:p>
            <a:r>
              <a:rPr lang="en-GB" dirty="0" err="1" smtClean="0"/>
              <a:t>Dışsal</a:t>
            </a:r>
            <a:r>
              <a:rPr lang="en-GB" dirty="0" smtClean="0"/>
              <a:t> </a:t>
            </a:r>
            <a:r>
              <a:rPr lang="en-GB" dirty="0" err="1" smtClean="0"/>
              <a:t>maliyetler</a:t>
            </a:r>
            <a:endParaRPr lang="en-GB" dirty="0" smtClean="0"/>
          </a:p>
          <a:p>
            <a:r>
              <a:rPr lang="en-GB" dirty="0" err="1" smtClean="0"/>
              <a:t>Fırsat</a:t>
            </a:r>
            <a:r>
              <a:rPr lang="en-GB" dirty="0" smtClean="0"/>
              <a:t> </a:t>
            </a:r>
            <a:r>
              <a:rPr lang="en-GB" dirty="0" err="1" smtClean="0"/>
              <a:t>maliyeti</a:t>
            </a:r>
            <a:endParaRPr lang="en-GB" dirty="0" smtClean="0"/>
          </a:p>
          <a:p>
            <a:r>
              <a:rPr lang="en-GB" dirty="0" err="1" smtClean="0"/>
              <a:t>İşlem</a:t>
            </a:r>
            <a:r>
              <a:rPr lang="en-GB" dirty="0" smtClean="0"/>
              <a:t> </a:t>
            </a:r>
            <a:r>
              <a:rPr lang="en-GB" dirty="0" err="1" smtClean="0"/>
              <a:t>maliyetleri</a:t>
            </a:r>
            <a:endParaRPr lang="en-GB" dirty="0" smtClean="0"/>
          </a:p>
          <a:p>
            <a:r>
              <a:rPr lang="en-GB" dirty="0" smtClean="0"/>
              <a:t>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09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Maliyetler</a:t>
            </a:r>
            <a:r>
              <a:rPr lang="en-GB" dirty="0" smtClean="0"/>
              <a:t> </a:t>
            </a:r>
            <a:r>
              <a:rPr lang="en-GB" dirty="0" err="1" smtClean="0"/>
              <a:t>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Sabit</a:t>
            </a:r>
            <a:r>
              <a:rPr lang="en-GB" dirty="0" smtClean="0"/>
              <a:t> </a:t>
            </a:r>
            <a:r>
              <a:rPr lang="en-GB" dirty="0" err="1" smtClean="0"/>
              <a:t>maliyetler</a:t>
            </a:r>
            <a:endParaRPr lang="en-GB" dirty="0" smtClean="0"/>
          </a:p>
          <a:p>
            <a:r>
              <a:rPr lang="en-GB" dirty="0" err="1" smtClean="0"/>
              <a:t>Değişken</a:t>
            </a:r>
            <a:r>
              <a:rPr lang="en-GB" dirty="0" smtClean="0"/>
              <a:t> </a:t>
            </a:r>
            <a:r>
              <a:rPr lang="en-GB" dirty="0" err="1" smtClean="0"/>
              <a:t>maliyetler</a:t>
            </a:r>
            <a:endParaRPr lang="en-GB" dirty="0" smtClean="0"/>
          </a:p>
          <a:p>
            <a:r>
              <a:rPr lang="en-GB" dirty="0" err="1" smtClean="0"/>
              <a:t>İçsel</a:t>
            </a:r>
            <a:r>
              <a:rPr lang="en-GB" dirty="0" smtClean="0"/>
              <a:t> </a:t>
            </a:r>
            <a:r>
              <a:rPr lang="en-GB" dirty="0" err="1" smtClean="0"/>
              <a:t>maliyetler</a:t>
            </a:r>
            <a:endParaRPr lang="en-GB" dirty="0" smtClean="0"/>
          </a:p>
          <a:p>
            <a:r>
              <a:rPr lang="en-GB" dirty="0" err="1" smtClean="0"/>
              <a:t>Dışsal</a:t>
            </a:r>
            <a:r>
              <a:rPr lang="en-GB" dirty="0" smtClean="0"/>
              <a:t> </a:t>
            </a:r>
            <a:r>
              <a:rPr lang="en-GB" dirty="0" err="1" smtClean="0"/>
              <a:t>maliyetler</a:t>
            </a:r>
            <a:endParaRPr lang="en-GB" dirty="0" smtClean="0"/>
          </a:p>
          <a:p>
            <a:r>
              <a:rPr lang="en-GB" b="1" dirty="0" err="1" smtClean="0"/>
              <a:t>Fırsat</a:t>
            </a:r>
            <a:r>
              <a:rPr lang="en-GB" b="1" dirty="0" smtClean="0"/>
              <a:t> </a:t>
            </a:r>
            <a:r>
              <a:rPr lang="en-GB" b="1" dirty="0" err="1" smtClean="0"/>
              <a:t>maliyeti</a:t>
            </a:r>
            <a:endParaRPr lang="en-GB" b="1" dirty="0" smtClean="0"/>
          </a:p>
          <a:p>
            <a:r>
              <a:rPr lang="en-GB" b="1" dirty="0" err="1" smtClean="0"/>
              <a:t>İşlem</a:t>
            </a:r>
            <a:r>
              <a:rPr lang="en-GB" b="1" dirty="0" smtClean="0"/>
              <a:t> </a:t>
            </a:r>
            <a:r>
              <a:rPr lang="en-GB" b="1" dirty="0" err="1" smtClean="0"/>
              <a:t>maliyetleri</a:t>
            </a:r>
            <a:endParaRPr lang="en-GB" b="1" dirty="0" smtClean="0"/>
          </a:p>
          <a:p>
            <a:r>
              <a:rPr lang="en-GB" dirty="0" smtClean="0"/>
              <a:t>…</a:t>
            </a:r>
          </a:p>
          <a:p>
            <a:endParaRPr lang="tr-TR" dirty="0"/>
          </a:p>
        </p:txBody>
      </p:sp>
      <p:sp>
        <p:nvSpPr>
          <p:cNvPr id="4" name="Aşağı Ok 3"/>
          <p:cNvSpPr/>
          <p:nvPr/>
        </p:nvSpPr>
        <p:spPr>
          <a:xfrm rot="3926848">
            <a:off x="4674112" y="1556954"/>
            <a:ext cx="759235" cy="36601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/>
          <p:cNvSpPr/>
          <p:nvPr/>
        </p:nvSpPr>
        <p:spPr>
          <a:xfrm rot="6570653">
            <a:off x="5031753" y="3489071"/>
            <a:ext cx="759235" cy="36601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88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Ahlâk</a:t>
            </a:r>
            <a:r>
              <a:rPr lang="en-GB" dirty="0"/>
              <a:t> </a:t>
            </a:r>
            <a:r>
              <a:rPr lang="en-GB" dirty="0" err="1"/>
              <a:t>Nedir</a:t>
            </a:r>
            <a:r>
              <a:rPr lang="en-GB" dirty="0"/>
              <a:t>?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İktisat</a:t>
            </a:r>
            <a:r>
              <a:rPr lang="en-GB" dirty="0"/>
              <a:t> </a:t>
            </a:r>
            <a:r>
              <a:rPr lang="en-GB" dirty="0" err="1"/>
              <a:t>Perspektifi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 smtClean="0"/>
              <a:t>Bir</a:t>
            </a:r>
            <a:r>
              <a:rPr lang="en-GB" b="1" dirty="0" smtClean="0"/>
              <a:t> </a:t>
            </a:r>
            <a:r>
              <a:rPr lang="en-GB" b="1" dirty="0" err="1" smtClean="0"/>
              <a:t>örnek</a:t>
            </a:r>
            <a:r>
              <a:rPr lang="en-GB" b="1" dirty="0" smtClean="0"/>
              <a:t> </a:t>
            </a:r>
            <a:r>
              <a:rPr lang="en-GB" b="1" dirty="0" err="1" smtClean="0"/>
              <a:t>özel</a:t>
            </a:r>
            <a:r>
              <a:rPr lang="en-GB" b="1" dirty="0" smtClean="0"/>
              <a:t> </a:t>
            </a:r>
            <a:r>
              <a:rPr lang="en-GB" b="1" dirty="0" err="1" smtClean="0"/>
              <a:t>maliyetler</a:t>
            </a:r>
            <a:r>
              <a:rPr lang="en-GB" b="1" dirty="0" smtClean="0"/>
              <a:t> </a:t>
            </a:r>
            <a:r>
              <a:rPr lang="en-GB" b="1" dirty="0" err="1" smtClean="0"/>
              <a:t>fonksiyonu</a:t>
            </a:r>
            <a:r>
              <a:rPr lang="en-GB" b="1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TM = f(K,L)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27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Ahlâk</a:t>
            </a:r>
            <a:r>
              <a:rPr lang="en-GB" dirty="0"/>
              <a:t> </a:t>
            </a:r>
            <a:r>
              <a:rPr lang="en-GB" dirty="0" err="1"/>
              <a:t>Nedir</a:t>
            </a:r>
            <a:r>
              <a:rPr lang="en-GB" dirty="0"/>
              <a:t>?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İktisat</a:t>
            </a:r>
            <a:r>
              <a:rPr lang="en-GB" dirty="0"/>
              <a:t> </a:t>
            </a:r>
            <a:r>
              <a:rPr lang="en-GB" dirty="0" err="1"/>
              <a:t>Perspektifi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err="1" smtClean="0"/>
                  <a:t>Bir</a:t>
                </a:r>
                <a:r>
                  <a:rPr lang="en-GB" b="1" dirty="0" smtClean="0"/>
                  <a:t> </a:t>
                </a:r>
                <a:r>
                  <a:rPr lang="en-GB" b="1" dirty="0" err="1" smtClean="0"/>
                  <a:t>örnek</a:t>
                </a:r>
                <a:r>
                  <a:rPr lang="en-GB" b="1" dirty="0" smtClean="0"/>
                  <a:t> </a:t>
                </a:r>
                <a:r>
                  <a:rPr lang="en-GB" b="1" dirty="0" err="1" smtClean="0"/>
                  <a:t>özel</a:t>
                </a:r>
                <a:r>
                  <a:rPr lang="en-GB" b="1" dirty="0" smtClean="0"/>
                  <a:t> </a:t>
                </a:r>
                <a:r>
                  <a:rPr lang="en-GB" b="1" dirty="0" err="1" smtClean="0"/>
                  <a:t>maliyetler</a:t>
                </a:r>
                <a:r>
                  <a:rPr lang="en-GB" b="1" dirty="0" smtClean="0"/>
                  <a:t> </a:t>
                </a:r>
                <a:r>
                  <a:rPr lang="en-GB" b="1" dirty="0" err="1" smtClean="0"/>
                  <a:t>fonksiyonu</a:t>
                </a:r>
                <a:r>
                  <a:rPr lang="en-GB" b="1" dirty="0" smtClean="0"/>
                  <a:t>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TM = f(K,L)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b="1" dirty="0" err="1" smtClean="0"/>
                  <a:t>Bir</a:t>
                </a:r>
                <a:r>
                  <a:rPr lang="en-GB" b="1" dirty="0" smtClean="0"/>
                  <a:t> </a:t>
                </a:r>
                <a:r>
                  <a:rPr lang="en-GB" b="1" dirty="0" err="1" smtClean="0"/>
                  <a:t>örnek</a:t>
                </a:r>
                <a:r>
                  <a:rPr lang="en-GB" b="1" dirty="0" smtClean="0"/>
                  <a:t> </a:t>
                </a:r>
                <a:r>
                  <a:rPr lang="en-GB" b="1" dirty="0" err="1" smtClean="0"/>
                  <a:t>epistemik</a:t>
                </a:r>
                <a:r>
                  <a:rPr lang="en-GB" b="1" dirty="0" smtClean="0"/>
                  <a:t> </a:t>
                </a:r>
                <a:r>
                  <a:rPr lang="en-GB" b="1" dirty="0" err="1" smtClean="0"/>
                  <a:t>maliyetler</a:t>
                </a:r>
                <a:r>
                  <a:rPr lang="en-GB" b="1" dirty="0" smtClean="0"/>
                  <a:t> </a:t>
                </a:r>
                <a:r>
                  <a:rPr lang="en-GB" b="1" dirty="0" err="1" smtClean="0"/>
                  <a:t>fonksiyonu</a:t>
                </a:r>
                <a:r>
                  <a:rPr lang="en-GB" b="1" dirty="0" smtClean="0"/>
                  <a:t>: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𝐸𝐶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1549"/>
            <a:ext cx="4419569" cy="22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1077</Words>
  <Application>Microsoft Office PowerPoint</Application>
  <PresentationFormat>Geniş ekran</PresentationFormat>
  <Paragraphs>225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Century Gothic</vt:lpstr>
      <vt:lpstr>Times New Roman</vt:lpstr>
      <vt:lpstr>Wingdings</vt:lpstr>
      <vt:lpstr>Office Theme</vt:lpstr>
      <vt:lpstr>Ahlâk Nedir? Bir İktisat Perspektifi</vt:lpstr>
      <vt:lpstr>Bazı Kavramlar – 1 </vt:lpstr>
      <vt:lpstr>Ahlâk Nedir? Bir İktisat Perspektifi</vt:lpstr>
      <vt:lpstr>Dışsallıklar (Externalities)</vt:lpstr>
      <vt:lpstr>Niyetlenilmemiş Sonuçlar (Unintended Consequences)</vt:lpstr>
      <vt:lpstr>Maliyetler Kuramı</vt:lpstr>
      <vt:lpstr>Maliyetler Kuramı</vt:lpstr>
      <vt:lpstr>Ahlâk Nedir? Bir İktisat Perspektifi</vt:lpstr>
      <vt:lpstr>Ahlâk Nedir? Bir İktisat Perspektifi</vt:lpstr>
      <vt:lpstr>Ahlâk Nedir? Bir İktisat Perspektifi</vt:lpstr>
      <vt:lpstr>Ahlâk Nedir? Bir İktisat Perspektifi</vt:lpstr>
      <vt:lpstr>Ahlâk Nedir? Bir İktisat Perspektifi</vt:lpstr>
      <vt:lpstr>Adam Smith (1723-1790)</vt:lpstr>
      <vt:lpstr>Adam Smith (1723-1790)</vt:lpstr>
      <vt:lpstr>Arthur Cecil Pigou (1877-1959)</vt:lpstr>
      <vt:lpstr>Ronald H. Coase (1910-2013)</vt:lpstr>
      <vt:lpstr>PowerPoint Sunusu</vt:lpstr>
      <vt:lpstr>Bazı Kavramlar – 2</vt:lpstr>
      <vt:lpstr>Refah iktisadı  Fikri refah</vt:lpstr>
      <vt:lpstr>Ahlâk iktisat için ne zaman bir sorun haline geldi?</vt:lpstr>
      <vt:lpstr>Hangi ahlâk değerlerine sahip olmalıyız?</vt:lpstr>
      <vt:lpstr>Hangi ahlâk değerlerine sahip olmalıyız?</vt:lpstr>
      <vt:lpstr>Hangi ahlâk değerlerine sahip olmalıyız?</vt:lpstr>
      <vt:lpstr>Hangi ahlâk değerlerine sahip olmalıyız?</vt:lpstr>
      <vt:lpstr>Hangi ahlâk değerlerine sahip olmalıyız?</vt:lpstr>
      <vt:lpstr>PowerPoint Sunusu</vt:lpstr>
      <vt:lpstr>Uygulamalı Etik (veya Pratik Etik)</vt:lpstr>
      <vt:lpstr>Mesleki Etik (veya Meslek Etiği ya da İş Etiği)</vt:lpstr>
      <vt:lpstr>Araştırma Etiği</vt:lpstr>
      <vt:lpstr>İktisat, etik ve araştırma etiği ilişkisi</vt:lpstr>
      <vt:lpstr>İktisat, etik ve araştırma etiği ilişkisi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Ahlâk Nedir? Bir İktisat Perspektifi</dc:title>
  <dc:creator>Altug Yalcintas</dc:creator>
  <cp:lastModifiedBy>Altug Yalcintas</cp:lastModifiedBy>
  <cp:revision>8</cp:revision>
  <dcterms:created xsi:type="dcterms:W3CDTF">2017-10-26T10:28:26Z</dcterms:created>
  <dcterms:modified xsi:type="dcterms:W3CDTF">2017-10-26T12:21:53Z</dcterms:modified>
</cp:coreProperties>
</file>