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57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8" r:id="rId13"/>
    <p:sldId id="265" r:id="rId14"/>
  </p:sldIdLst>
  <p:sldSz cx="12192000" cy="6858000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9C1EE-40C6-4C49-97DF-7756E74578E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8FB27-0412-46D5-9F94-DCB6B83734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73732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C628-2F4D-45E7-8311-3D6E6847815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610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F8B2-A7FE-46CC-AFDA-8943B0C0BC7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178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EA13-657A-421D-97D6-D5BD2E83702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1086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748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3565-7FB5-4C0B-94CD-C7EC7693FC9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5729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80B2-050F-4279-865A-35147BAFB9FE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061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62CD-23DC-4E9A-88C6-2BF101CB05D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348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C6-88BE-4655-A071-667E4D0EAF02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9818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32C9-7D50-4DE2-A503-4B093DA1C1F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25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F5F8-A8AE-498D-8F5E-3552726E887A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9896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EBF1-328F-47AD-B983-8C316A92566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7327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00A28-5F90-4F26-AC71-3D19285FA15D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4085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0" y="179331"/>
            <a:ext cx="11538857" cy="2049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tr-TR" sz="2400" b="1" dirty="0" err="1" smtClean="0">
                <a:solidFill>
                  <a:srgbClr val="FF0000"/>
                </a:solidFill>
              </a:rPr>
              <a:t>Energy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and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Work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</a:p>
          <a:p>
            <a:pPr algn="just">
              <a:lnSpc>
                <a:spcPct val="115000"/>
              </a:lnSpc>
            </a:pPr>
            <a:endParaRPr lang="tr-TR" sz="2400" dirty="0" smtClean="0">
              <a:ea typeface="Calibri" panose="020F0502020204030204" pitchFamily="34" charset="0"/>
              <a:cs typeface="Minion-Regular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infinitesimal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amount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electrical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work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dw</a:t>
            </a:r>
            <a:r>
              <a:rPr lang="tr-TR" sz="2400" baseline="-25000" dirty="0" err="1" smtClean="0">
                <a:cs typeface="Times New Roman" pitchFamily="18" charset="0"/>
              </a:rPr>
              <a:t>elect</a:t>
            </a:r>
            <a:r>
              <a:rPr lang="tr-TR" sz="2400" dirty="0" smtClean="0">
                <a:cs typeface="Times New Roman" pitchFamily="18" charset="0"/>
              </a:rPr>
              <a:t>, is </a:t>
            </a:r>
            <a:r>
              <a:rPr lang="tr-TR" sz="2400" dirty="0" err="1" smtClean="0">
                <a:cs typeface="Times New Roman" pitchFamily="18" charset="0"/>
              </a:rPr>
              <a:t>defined</a:t>
            </a:r>
            <a:r>
              <a:rPr lang="tr-TR" sz="2400" dirty="0" smtClean="0">
                <a:cs typeface="Times New Roman" pitchFamily="18" charset="0"/>
              </a:rPr>
              <a:t> as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infinitesimal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change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amount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charge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dQ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moving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through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some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electric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potential</a:t>
            </a:r>
            <a:r>
              <a:rPr lang="tr-TR" sz="2400" dirty="0" smtClean="0">
                <a:cs typeface="Times New Roman" pitchFamily="18" charset="0"/>
              </a:rPr>
              <a:t>  </a:t>
            </a:r>
            <a:endParaRPr lang="tr-TR" sz="2400" dirty="0">
              <a:effectLst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5022578" y="2209468"/>
            <a:ext cx="6917634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Since </a:t>
            </a:r>
            <a:r>
              <a:rPr lang="tr-TR" sz="2400" dirty="0" err="1" smtClean="0"/>
              <a:t>electric</a:t>
            </a:r>
            <a:r>
              <a:rPr lang="tr-TR" sz="2400" dirty="0" smtClean="0"/>
              <a:t> </a:t>
            </a:r>
            <a:r>
              <a:rPr lang="tr-TR" sz="2400" dirty="0" err="1" smtClean="0"/>
              <a:t>potential</a:t>
            </a:r>
            <a:r>
              <a:rPr lang="tr-TR" sz="2400" dirty="0" smtClean="0"/>
              <a:t> has </a:t>
            </a:r>
            <a:r>
              <a:rPr lang="tr-TR" sz="2400" dirty="0" err="1" smtClean="0"/>
              <a:t>units</a:t>
            </a:r>
            <a:r>
              <a:rPr lang="tr-TR" sz="2400" dirty="0" smtClean="0"/>
              <a:t> of V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charge</a:t>
            </a:r>
            <a:r>
              <a:rPr lang="tr-TR" sz="2400" dirty="0" smtClean="0"/>
              <a:t> has </a:t>
            </a:r>
            <a:r>
              <a:rPr lang="tr-TR" sz="2400" dirty="0" err="1" smtClean="0"/>
              <a:t>units</a:t>
            </a:r>
            <a:r>
              <a:rPr lang="tr-TR" sz="2400" dirty="0" smtClean="0"/>
              <a:t> of C, </a:t>
            </a:r>
            <a:r>
              <a:rPr lang="tr-TR" sz="2400" dirty="0" err="1" smtClean="0"/>
              <a:t>shows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unit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work</a:t>
            </a:r>
            <a:r>
              <a:rPr lang="tr-TR" sz="2400" dirty="0" smtClean="0"/>
              <a:t> </a:t>
            </a:r>
            <a:r>
              <a:rPr lang="tr-TR" sz="2400" dirty="0" smtClean="0"/>
              <a:t>is </a:t>
            </a:r>
            <a:r>
              <a:rPr lang="tr-TR" sz="2400" dirty="0" err="1" smtClean="0"/>
              <a:t>joules</a:t>
            </a:r>
            <a:r>
              <a:rPr lang="tr-TR" sz="2400" dirty="0" smtClean="0"/>
              <a:t>. </a:t>
            </a:r>
            <a:r>
              <a:rPr lang="tr-TR" sz="2400" dirty="0" err="1" smtClean="0"/>
              <a:t>Now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considering</a:t>
            </a:r>
            <a:r>
              <a:rPr lang="tr-TR" sz="2400" dirty="0" smtClean="0"/>
              <a:t> a </a:t>
            </a:r>
            <a:r>
              <a:rPr lang="tr-TR" sz="2400" dirty="0" err="1" smtClean="0"/>
              <a:t>new</a:t>
            </a:r>
            <a:r>
              <a:rPr lang="tr-TR" sz="2400" dirty="0" smtClean="0"/>
              <a:t> </a:t>
            </a:r>
            <a:r>
              <a:rPr lang="tr-TR" sz="2400" dirty="0" err="1" smtClean="0"/>
              <a:t>kind</a:t>
            </a:r>
            <a:r>
              <a:rPr lang="tr-TR" sz="2400" dirty="0" smtClean="0"/>
              <a:t> of </a:t>
            </a:r>
            <a:r>
              <a:rPr lang="tr-TR" sz="2400" dirty="0" err="1" smtClean="0"/>
              <a:t>work</a:t>
            </a:r>
            <a:r>
              <a:rPr lang="tr-TR" sz="2400" dirty="0" smtClean="0"/>
              <a:t>,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must</a:t>
            </a:r>
            <a:r>
              <a:rPr lang="tr-TR" sz="2400" dirty="0" smtClean="0"/>
              <a:t> </a:t>
            </a:r>
            <a:r>
              <a:rPr lang="tr-TR" sz="2400" dirty="0" err="1" smtClean="0"/>
              <a:t>remember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include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as </a:t>
            </a:r>
            <a:r>
              <a:rPr lang="tr-TR" sz="2400" dirty="0" err="1" smtClean="0"/>
              <a:t>part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total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in </a:t>
            </a:r>
            <a:r>
              <a:rPr lang="tr-TR" sz="2400" dirty="0" err="1" smtClean="0"/>
              <a:t>internal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under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first</a:t>
            </a:r>
            <a:r>
              <a:rPr lang="tr-TR" sz="2400" dirty="0" smtClean="0"/>
              <a:t> </a:t>
            </a:r>
            <a:r>
              <a:rPr lang="tr-TR" sz="2400" dirty="0" err="1" smtClean="0"/>
              <a:t>law</a:t>
            </a:r>
            <a:r>
              <a:rPr lang="tr-TR" sz="2400" dirty="0" smtClean="0"/>
              <a:t> of </a:t>
            </a:r>
            <a:r>
              <a:rPr lang="tr-TR" sz="2400" dirty="0" err="1" smtClean="0"/>
              <a:t>thermodynamics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18" name="Dikdörtgen 17"/>
          <p:cNvSpPr/>
          <p:nvPr/>
        </p:nvSpPr>
        <p:spPr>
          <a:xfrm>
            <a:off x="238538" y="5518338"/>
            <a:ext cx="11648662" cy="1141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Electrical</a:t>
            </a:r>
            <a:r>
              <a:rPr lang="tr-TR" sz="2400" dirty="0" smtClean="0"/>
              <a:t> </a:t>
            </a:r>
            <a:r>
              <a:rPr lang="tr-TR" sz="2400" dirty="0" err="1" smtClean="0"/>
              <a:t>work</a:t>
            </a:r>
            <a:r>
              <a:rPr lang="tr-TR" sz="2400" dirty="0" smtClean="0"/>
              <a:t> in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chapter</a:t>
            </a:r>
            <a:r>
              <a:rPr lang="tr-TR" sz="2400" dirty="0" smtClean="0"/>
              <a:t>. </a:t>
            </a:r>
            <a:r>
              <a:rPr lang="tr-TR" sz="2400" dirty="0" err="1" smtClean="0"/>
              <a:t>Electrical</a:t>
            </a:r>
            <a:r>
              <a:rPr lang="tr-TR" sz="2400" dirty="0" smtClean="0"/>
              <a:t> </a:t>
            </a:r>
            <a:r>
              <a:rPr lang="tr-TR" sz="2400" dirty="0" err="1" smtClean="0"/>
              <a:t>work</a:t>
            </a:r>
            <a:r>
              <a:rPr lang="tr-TR" sz="2400" dirty="0" smtClean="0"/>
              <a:t> is </a:t>
            </a:r>
            <a:r>
              <a:rPr lang="tr-TR" sz="2400" dirty="0" err="1" smtClean="0"/>
              <a:t>performed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movement</a:t>
            </a:r>
            <a:r>
              <a:rPr lang="tr-TR" sz="2400" dirty="0" smtClean="0"/>
              <a:t> of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charged</a:t>
            </a:r>
            <a:r>
              <a:rPr lang="tr-TR" sz="2400" dirty="0" smtClean="0"/>
              <a:t> </a:t>
            </a:r>
            <a:r>
              <a:rPr lang="tr-TR" sz="2400" dirty="0" err="1" smtClean="0"/>
              <a:t>particles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move</a:t>
            </a:r>
            <a:r>
              <a:rPr lang="tr-TR" sz="2400" dirty="0" smtClean="0"/>
              <a:t> </a:t>
            </a:r>
            <a:r>
              <a:rPr lang="tr-TR" sz="2400" dirty="0" err="1" smtClean="0"/>
              <a:t>around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course</a:t>
            </a:r>
            <a:r>
              <a:rPr lang="tr-TR" sz="2400" dirty="0" smtClean="0"/>
              <a:t> of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. 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11 Res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0672" y="1247429"/>
            <a:ext cx="311901" cy="25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774" y="2603432"/>
            <a:ext cx="3296251" cy="80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9026" y="3862388"/>
            <a:ext cx="4800012" cy="749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18" name="17 Dikdörtgen"/>
          <p:cNvSpPr/>
          <p:nvPr/>
        </p:nvSpPr>
        <p:spPr>
          <a:xfrm>
            <a:off x="212034" y="222841"/>
            <a:ext cx="1139687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equilibrium</a:t>
            </a:r>
            <a:r>
              <a:rPr lang="tr-TR" sz="2400" dirty="0" smtClean="0"/>
              <a:t> </a:t>
            </a:r>
            <a:r>
              <a:rPr lang="tr-TR" sz="2400" dirty="0" err="1" smtClean="0"/>
              <a:t>constant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EMF of a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is </a:t>
            </a:r>
            <a:r>
              <a:rPr lang="tr-TR" sz="2400" dirty="0" err="1" smtClean="0"/>
              <a:t>commonly</a:t>
            </a:r>
            <a:r>
              <a:rPr lang="tr-TR" sz="2400" dirty="0" smtClean="0"/>
              <a:t>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make</a:t>
            </a:r>
            <a:r>
              <a:rPr lang="tr-TR" sz="2400" dirty="0" smtClean="0"/>
              <a:t> </a:t>
            </a:r>
            <a:r>
              <a:rPr lang="tr-TR" sz="2400" dirty="0" err="1" smtClean="0"/>
              <a:t>measurements</a:t>
            </a:r>
            <a:r>
              <a:rPr lang="tr-TR" sz="2400" dirty="0" smtClean="0"/>
              <a:t> on </a:t>
            </a:r>
            <a:r>
              <a:rPr lang="tr-TR" sz="2400" dirty="0" err="1" smtClean="0"/>
              <a:t>various</a:t>
            </a:r>
            <a:r>
              <a:rPr lang="tr-TR" sz="2400" dirty="0" smtClean="0"/>
              <a:t> </a:t>
            </a:r>
            <a:r>
              <a:rPr lang="tr-TR" sz="2400" dirty="0" err="1" smtClean="0"/>
              <a:t>systems</a:t>
            </a:r>
            <a:r>
              <a:rPr lang="tr-TR" sz="2400" dirty="0" smtClean="0"/>
              <a:t>,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measuring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voltage</a:t>
            </a:r>
            <a:r>
              <a:rPr lang="tr-TR" sz="2400" dirty="0" smtClean="0"/>
              <a:t> </a:t>
            </a:r>
            <a:r>
              <a:rPr lang="tr-TR" sz="2400" dirty="0" err="1" smtClean="0"/>
              <a:t>across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tr-TR" sz="2400" dirty="0" smtClean="0"/>
              <a:t>.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relationships</a:t>
            </a:r>
            <a:endParaRPr lang="tr-TR" sz="2400" dirty="0" smtClean="0"/>
          </a:p>
          <a:p>
            <a:r>
              <a:rPr lang="tr-TR" sz="2400" dirty="0" smtClean="0"/>
              <a:t> </a:t>
            </a:r>
            <a:endParaRPr lang="tr-TR" sz="24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13761" y="2135257"/>
            <a:ext cx="3311951" cy="144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Dikdörtgen"/>
          <p:cNvSpPr/>
          <p:nvPr/>
        </p:nvSpPr>
        <p:spPr>
          <a:xfrm>
            <a:off x="265044" y="3790120"/>
            <a:ext cx="101379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we</a:t>
            </a:r>
            <a:r>
              <a:rPr lang="tr-TR" sz="2400" dirty="0" smtClean="0"/>
              <a:t> can </a:t>
            </a:r>
            <a:r>
              <a:rPr lang="tr-TR" sz="2400" dirty="0" err="1" smtClean="0"/>
              <a:t>easily</a:t>
            </a:r>
            <a:r>
              <a:rPr lang="tr-TR" sz="2400" dirty="0" smtClean="0"/>
              <a:t> </a:t>
            </a:r>
            <a:r>
              <a:rPr lang="tr-TR" sz="2400" dirty="0" err="1" smtClean="0"/>
              <a:t>combine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derive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expression</a:t>
            </a:r>
            <a:endParaRPr lang="tr-TR" sz="2400" dirty="0" smtClean="0"/>
          </a:p>
          <a:p>
            <a:r>
              <a:rPr lang="tr-TR" sz="2000" dirty="0" smtClean="0"/>
              <a:t> </a:t>
            </a:r>
            <a:endParaRPr lang="tr-TR" sz="2000" dirty="0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67373" y="4647165"/>
            <a:ext cx="3163080" cy="131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6064603" y="1789045"/>
            <a:ext cx="3694175" cy="1338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18" name="17 Dikdörtgen"/>
          <p:cNvSpPr/>
          <p:nvPr/>
        </p:nvSpPr>
        <p:spPr>
          <a:xfrm>
            <a:off x="278295" y="2939535"/>
            <a:ext cx="11648661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i="1" dirty="0" smtClean="0"/>
              <a:t>E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quotient</a:t>
            </a:r>
            <a:r>
              <a:rPr lang="tr-TR" sz="2400" dirty="0" smtClean="0"/>
              <a:t> </a:t>
            </a:r>
            <a:r>
              <a:rPr lang="tr-TR" sz="2400" i="1" dirty="0" smtClean="0"/>
              <a:t>Q </a:t>
            </a:r>
            <a:r>
              <a:rPr lang="tr-TR" sz="2400" dirty="0" smtClean="0"/>
              <a:t>has a </a:t>
            </a:r>
            <a:r>
              <a:rPr lang="tr-TR" sz="2400" dirty="0" err="1" smtClean="0"/>
              <a:t>practical</a:t>
            </a:r>
            <a:r>
              <a:rPr lang="tr-TR" sz="2400" dirty="0" smtClean="0"/>
              <a:t> </a:t>
            </a:r>
            <a:r>
              <a:rPr lang="tr-TR" sz="2400" dirty="0" err="1" smtClean="0"/>
              <a:t>use</a:t>
            </a:r>
            <a:r>
              <a:rPr lang="tr-TR" sz="2400" dirty="0" smtClean="0"/>
              <a:t> in modern </a:t>
            </a:r>
            <a:r>
              <a:rPr lang="tr-TR" sz="2400" dirty="0" err="1" smtClean="0"/>
              <a:t>analytical</a:t>
            </a:r>
            <a:r>
              <a:rPr lang="tr-TR" sz="2400" dirty="0" smtClean="0"/>
              <a:t> </a:t>
            </a:r>
            <a:r>
              <a:rPr lang="tr-TR" sz="2400" dirty="0" err="1" smtClean="0"/>
              <a:t>chemistry</a:t>
            </a:r>
            <a:r>
              <a:rPr lang="tr-TR" sz="2400" dirty="0" smtClean="0"/>
              <a:t>. </a:t>
            </a:r>
            <a:r>
              <a:rPr lang="tr-TR" sz="2400" dirty="0" err="1" smtClean="0"/>
              <a:t>Consider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standard</a:t>
            </a:r>
            <a:r>
              <a:rPr lang="tr-TR" sz="2400" dirty="0" smtClean="0"/>
              <a:t> </a:t>
            </a:r>
            <a:r>
              <a:rPr lang="tr-TR" sz="2400" dirty="0" err="1" smtClean="0"/>
              <a:t>reduction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hydrogen</a:t>
            </a:r>
            <a:r>
              <a:rPr lang="tr-TR" sz="2400" dirty="0" smtClean="0"/>
              <a:t> </a:t>
            </a:r>
            <a:endParaRPr lang="tr-TR" sz="2400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26483" y="4309855"/>
            <a:ext cx="4694642" cy="712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Dikdörtgen"/>
          <p:cNvSpPr/>
          <p:nvPr/>
        </p:nvSpPr>
        <p:spPr>
          <a:xfrm>
            <a:off x="238539" y="5232161"/>
            <a:ext cx="11648661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defined</a:t>
            </a:r>
            <a:r>
              <a:rPr lang="tr-TR" sz="2400" dirty="0" smtClean="0"/>
              <a:t> E° is </a:t>
            </a:r>
            <a:r>
              <a:rPr lang="tr-TR" sz="2400" dirty="0" err="1" smtClean="0"/>
              <a:t>zero</a:t>
            </a:r>
            <a:r>
              <a:rPr lang="tr-TR" sz="2400" dirty="0" smtClean="0"/>
              <a:t>, but at </a:t>
            </a:r>
            <a:r>
              <a:rPr lang="tr-TR" sz="2400" dirty="0" err="1" smtClean="0"/>
              <a:t>nonstandard</a:t>
            </a:r>
            <a:r>
              <a:rPr lang="tr-TR" sz="2400" dirty="0" smtClean="0"/>
              <a:t> </a:t>
            </a:r>
            <a:r>
              <a:rPr lang="tr-TR" sz="2400" dirty="0" err="1" smtClean="0"/>
              <a:t>conditions</a:t>
            </a:r>
            <a:r>
              <a:rPr lang="tr-TR" sz="2400" dirty="0" smtClean="0"/>
              <a:t> of </a:t>
            </a:r>
            <a:r>
              <a:rPr lang="tr-TR" sz="2400" dirty="0" err="1" smtClean="0"/>
              <a:t>concentration</a:t>
            </a:r>
            <a:r>
              <a:rPr lang="tr-TR" sz="2400" dirty="0" smtClean="0"/>
              <a:t>, E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half</a:t>
            </a:r>
            <a:r>
              <a:rPr lang="tr-TR" sz="2400" dirty="0" smtClean="0"/>
              <a:t>-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tr-TR" sz="2400" dirty="0" err="1" smtClean="0"/>
              <a:t>determined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Nernst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since E° is </a:t>
            </a:r>
            <a:r>
              <a:rPr lang="tr-TR" sz="2400" dirty="0" err="1" smtClean="0"/>
              <a:t>zero</a:t>
            </a:r>
            <a:r>
              <a:rPr lang="tr-TR" sz="2400" dirty="0" smtClean="0"/>
              <a:t>:</a:t>
            </a:r>
            <a:endParaRPr lang="tr-TR" sz="2400" dirty="0"/>
          </a:p>
        </p:txBody>
      </p:sp>
      <p:sp>
        <p:nvSpPr>
          <p:cNvPr id="12" name="11 Dikdörtgen"/>
          <p:cNvSpPr/>
          <p:nvPr/>
        </p:nvSpPr>
        <p:spPr>
          <a:xfrm>
            <a:off x="265043" y="395120"/>
            <a:ext cx="11502887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expression</a:t>
            </a:r>
            <a:r>
              <a:rPr lang="tr-TR" sz="2400" dirty="0" smtClean="0"/>
              <a:t> can </a:t>
            </a:r>
            <a:r>
              <a:rPr lang="tr-TR" sz="2400" dirty="0" err="1" smtClean="0"/>
              <a:t>also</a:t>
            </a:r>
            <a:r>
              <a:rPr lang="tr-TR" sz="2400" dirty="0" smtClean="0"/>
              <a:t> be </a:t>
            </a:r>
            <a:r>
              <a:rPr lang="tr-TR" sz="2400" dirty="0" err="1" smtClean="0"/>
              <a:t>derived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Nernst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considering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: at </a:t>
            </a:r>
            <a:r>
              <a:rPr lang="tr-TR" sz="2400" dirty="0" err="1" smtClean="0"/>
              <a:t>equilibrium</a:t>
            </a:r>
            <a:r>
              <a:rPr lang="tr-TR" sz="2400" dirty="0" smtClean="0"/>
              <a:t>, </a:t>
            </a:r>
            <a:r>
              <a:rPr lang="tr-TR" sz="2400" i="1" dirty="0" smtClean="0"/>
              <a:t>E =</a:t>
            </a:r>
            <a:r>
              <a:rPr lang="tr-TR" sz="2400" dirty="0" smtClean="0"/>
              <a:t> 0 (</a:t>
            </a:r>
            <a:r>
              <a:rPr lang="tr-TR" sz="2400" dirty="0" err="1" smtClean="0"/>
              <a:t>that</a:t>
            </a:r>
            <a:r>
              <a:rPr lang="tr-TR" sz="2400" dirty="0" smtClean="0"/>
              <a:t> is, </a:t>
            </a:r>
            <a:r>
              <a:rPr lang="tr-TR" sz="2400" dirty="0" err="1" smtClean="0"/>
              <a:t>there</a:t>
            </a:r>
            <a:r>
              <a:rPr lang="tr-TR" sz="2400" dirty="0" smtClean="0"/>
              <a:t> is no </a:t>
            </a:r>
            <a:r>
              <a:rPr lang="tr-TR" sz="2400" dirty="0" err="1" smtClean="0"/>
              <a:t>potential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difference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anode</a:t>
            </a:r>
            <a:r>
              <a:rPr lang="tr-TR" sz="2400" dirty="0" smtClean="0"/>
              <a:t>). But </a:t>
            </a:r>
            <a:r>
              <a:rPr lang="tr-TR" sz="2400" dirty="0" err="1" smtClean="0"/>
              <a:t>also</a:t>
            </a:r>
            <a:r>
              <a:rPr lang="tr-TR" sz="2400" dirty="0" smtClean="0"/>
              <a:t> at </a:t>
            </a:r>
            <a:r>
              <a:rPr lang="tr-TR" sz="2400" dirty="0" err="1" smtClean="0"/>
              <a:t>equilibrium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expression</a:t>
            </a:r>
            <a:r>
              <a:rPr lang="tr-TR" sz="2400" dirty="0" smtClean="0"/>
              <a:t> </a:t>
            </a:r>
            <a:r>
              <a:rPr lang="tr-TR" sz="2400" i="1" dirty="0" smtClean="0"/>
              <a:t>Q </a:t>
            </a:r>
            <a:r>
              <a:rPr lang="tr-TR" sz="2400" dirty="0" smtClean="0"/>
              <a:t>is </a:t>
            </a:r>
            <a:r>
              <a:rPr lang="tr-TR" sz="2400" dirty="0" err="1" smtClean="0"/>
              <a:t>exactly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equilibrium</a:t>
            </a:r>
            <a:r>
              <a:rPr lang="tr-TR" sz="2400" dirty="0" smtClean="0"/>
              <a:t> </a:t>
            </a:r>
            <a:r>
              <a:rPr lang="tr-TR" sz="2400" dirty="0" err="1" smtClean="0"/>
              <a:t>constant</a:t>
            </a:r>
            <a:r>
              <a:rPr lang="tr-TR" sz="2400" dirty="0" smtClean="0"/>
              <a:t> </a:t>
            </a:r>
            <a:r>
              <a:rPr lang="tr-TR" sz="2400" i="1" dirty="0" smtClean="0"/>
              <a:t>K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.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Nernst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becomes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 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04802" y="512694"/>
            <a:ext cx="8752352" cy="1488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44556" y="2173357"/>
            <a:ext cx="11039194" cy="3326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13" name="12 Dikdörtgen"/>
          <p:cNvSpPr/>
          <p:nvPr/>
        </p:nvSpPr>
        <p:spPr>
          <a:xfrm>
            <a:off x="225288" y="275849"/>
            <a:ext cx="11648661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Thus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reduction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potential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hydrogen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electrode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directly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related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to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pH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solution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What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this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means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that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we</a:t>
            </a:r>
            <a:r>
              <a:rPr lang="tr-TR" sz="2400" dirty="0" smtClean="0">
                <a:cs typeface="Times New Roman" pitchFamily="18" charset="0"/>
              </a:rPr>
              <a:t> can </a:t>
            </a:r>
            <a:r>
              <a:rPr lang="tr-TR" sz="2400" dirty="0" err="1" smtClean="0">
                <a:cs typeface="Times New Roman" pitchFamily="18" charset="0"/>
              </a:rPr>
              <a:t>use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hydrogen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electrode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coupled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with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any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other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half</a:t>
            </a:r>
            <a:r>
              <a:rPr lang="tr-TR" sz="2400" dirty="0" smtClean="0">
                <a:cs typeface="Times New Roman" pitchFamily="18" charset="0"/>
              </a:rPr>
              <a:t>-</a:t>
            </a:r>
            <a:r>
              <a:rPr lang="tr-TR" sz="2400" dirty="0" err="1" smtClean="0">
                <a:cs typeface="Times New Roman" pitchFamily="18" charset="0"/>
              </a:rPr>
              <a:t>reaction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to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determine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pH</a:t>
            </a:r>
            <a:r>
              <a:rPr lang="tr-TR" sz="2400" dirty="0" smtClean="0">
                <a:cs typeface="Times New Roman" pitchFamily="18" charset="0"/>
              </a:rPr>
              <a:t> of a </a:t>
            </a:r>
            <a:r>
              <a:rPr lang="tr-TR" sz="2400" dirty="0" err="1" smtClean="0">
                <a:cs typeface="Times New Roman" pitchFamily="18" charset="0"/>
              </a:rPr>
              <a:t>solution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voltage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electrochemical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cell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that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made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by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proper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combination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such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half</a:t>
            </a:r>
            <a:r>
              <a:rPr lang="tr-TR" sz="2400" dirty="0" smtClean="0">
                <a:cs typeface="Times New Roman" pitchFamily="18" charset="0"/>
              </a:rPr>
              <a:t>-</a:t>
            </a:r>
            <a:r>
              <a:rPr lang="tr-TR" sz="2400" dirty="0" err="1" smtClean="0">
                <a:cs typeface="Times New Roman" pitchFamily="18" charset="0"/>
              </a:rPr>
              <a:t>cells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given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by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combination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two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E </a:t>
            </a:r>
            <a:r>
              <a:rPr lang="tr-TR" sz="2400" dirty="0" err="1" smtClean="0">
                <a:cs typeface="Times New Roman" pitchFamily="18" charset="0"/>
              </a:rPr>
              <a:t>values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reactions</a:t>
            </a:r>
            <a:r>
              <a:rPr lang="tr-TR" sz="2400" dirty="0" smtClean="0">
                <a:cs typeface="Times New Roman" pitchFamily="18" charset="0"/>
              </a:rPr>
              <a:t>.</a:t>
            </a:r>
            <a:endParaRPr lang="tr-TR" sz="2400" dirty="0">
              <a:cs typeface="Times New Roman" pitchFamily="18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67850" y="3541228"/>
            <a:ext cx="7665421" cy="739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Dikdörtgen 17"/>
          <p:cNvSpPr/>
          <p:nvPr/>
        </p:nvSpPr>
        <p:spPr>
          <a:xfrm>
            <a:off x="304800" y="233055"/>
            <a:ext cx="1153885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One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properties</a:t>
            </a:r>
            <a:r>
              <a:rPr lang="tr-TR" sz="2400" dirty="0" smtClean="0">
                <a:cs typeface="Times New Roman" pitchFamily="18" charset="0"/>
              </a:rPr>
              <a:t> of a </a:t>
            </a:r>
            <a:r>
              <a:rPr lang="tr-TR" sz="2400" dirty="0" err="1" smtClean="0">
                <a:cs typeface="Times New Roman" pitchFamily="18" charset="0"/>
              </a:rPr>
              <a:t>single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electron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that</a:t>
            </a:r>
            <a:r>
              <a:rPr lang="tr-TR" sz="2400" dirty="0" smtClean="0">
                <a:cs typeface="Times New Roman" pitchFamily="18" charset="0"/>
              </a:rPr>
              <a:t> it has a </a:t>
            </a:r>
            <a:r>
              <a:rPr lang="tr-TR" sz="2400" dirty="0" err="1" smtClean="0">
                <a:cs typeface="Times New Roman" pitchFamily="18" charset="0"/>
              </a:rPr>
              <a:t>specific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charge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about</a:t>
            </a:r>
            <a:r>
              <a:rPr lang="tr-TR" sz="2400" dirty="0" smtClean="0">
                <a:cs typeface="Times New Roman" pitchFamily="18" charset="0"/>
              </a:rPr>
              <a:t> 1.602 10</a:t>
            </a:r>
            <a:r>
              <a:rPr lang="tr-TR" sz="2400" baseline="30000" dirty="0" smtClean="0">
                <a:cs typeface="Times New Roman" pitchFamily="18" charset="0"/>
              </a:rPr>
              <a:t>-19</a:t>
            </a:r>
            <a:r>
              <a:rPr lang="tr-TR" sz="2400" dirty="0" smtClean="0">
                <a:cs typeface="Times New Roman" pitchFamily="18" charset="0"/>
              </a:rPr>
              <a:t> C. </a:t>
            </a:r>
            <a:r>
              <a:rPr lang="tr-TR" sz="2400" dirty="0" err="1" smtClean="0">
                <a:cs typeface="Times New Roman" pitchFamily="18" charset="0"/>
              </a:rPr>
              <a:t>This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value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symbolized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by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letter</a:t>
            </a:r>
            <a:r>
              <a:rPr lang="tr-TR" sz="2400" dirty="0" smtClean="0">
                <a:cs typeface="Times New Roman" pitchFamily="18" charset="0"/>
              </a:rPr>
              <a:t>.</a:t>
            </a:r>
            <a:endParaRPr lang="tr-TR" sz="2400" dirty="0" smtClean="0"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cs typeface="Times New Roman" pitchFamily="18" charset="0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In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molar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quantities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i="1" dirty="0" smtClean="0">
                <a:cs typeface="Times New Roman" pitchFamily="18" charset="0"/>
              </a:rPr>
              <a:t>e.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NA </a:t>
            </a:r>
            <a:r>
              <a:rPr lang="tr-TR" sz="2400" dirty="0" smtClean="0">
                <a:cs typeface="Times New Roman" pitchFamily="18" charset="0"/>
              </a:rPr>
              <a:t>(</a:t>
            </a:r>
            <a:r>
              <a:rPr lang="tr-TR" sz="2400" i="1" dirty="0" smtClean="0">
                <a:cs typeface="Times New Roman" pitchFamily="18" charset="0"/>
              </a:rPr>
              <a:t>NA </a:t>
            </a:r>
            <a:r>
              <a:rPr lang="tr-TR" sz="2400" dirty="0" smtClean="0">
                <a:cs typeface="Times New Roman" pitchFamily="18" charset="0"/>
              </a:rPr>
              <a:t>= </a:t>
            </a:r>
            <a:r>
              <a:rPr lang="tr-TR" sz="2400" dirty="0" err="1" smtClean="0">
                <a:cs typeface="Times New Roman" pitchFamily="18" charset="0"/>
              </a:rPr>
              <a:t>Avogadro’s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number</a:t>
            </a:r>
            <a:r>
              <a:rPr lang="tr-TR" sz="2400" dirty="0" smtClean="0">
                <a:cs typeface="Times New Roman" pitchFamily="18" charset="0"/>
              </a:rPr>
              <a:t>) </a:t>
            </a:r>
            <a:r>
              <a:rPr lang="tr-TR" sz="2400" dirty="0" err="1" smtClean="0">
                <a:cs typeface="Times New Roman" pitchFamily="18" charset="0"/>
              </a:rPr>
              <a:t>equals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about</a:t>
            </a:r>
            <a:r>
              <a:rPr lang="tr-TR" sz="2400" dirty="0" smtClean="0">
                <a:cs typeface="Times New Roman" pitchFamily="18" charset="0"/>
              </a:rPr>
              <a:t> 96,485 C/</a:t>
            </a:r>
            <a:r>
              <a:rPr lang="tr-TR" sz="2400" dirty="0" err="1" smtClean="0">
                <a:cs typeface="Times New Roman" pitchFamily="18" charset="0"/>
              </a:rPr>
              <a:t>mol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This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quantity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called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Faraday’s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constant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dirty="0" smtClean="0">
                <a:cs typeface="Times New Roman" pitchFamily="18" charset="0"/>
              </a:rPr>
              <a:t>(in </a:t>
            </a:r>
            <a:r>
              <a:rPr lang="tr-TR" sz="2400" dirty="0" err="1" smtClean="0">
                <a:cs typeface="Times New Roman" pitchFamily="18" charset="0"/>
              </a:rPr>
              <a:t>honor</a:t>
            </a:r>
            <a:r>
              <a:rPr lang="tr-TR" sz="2400" dirty="0" smtClean="0">
                <a:cs typeface="Times New Roman" pitchFamily="18" charset="0"/>
              </a:rPr>
              <a:t> of Michael </a:t>
            </a:r>
            <a:r>
              <a:rPr lang="tr-TR" sz="2400" dirty="0" err="1" smtClean="0">
                <a:cs typeface="Times New Roman" pitchFamily="18" charset="0"/>
              </a:rPr>
              <a:t>Faraday</a:t>
            </a:r>
            <a:r>
              <a:rPr lang="tr-TR" sz="2400" dirty="0" smtClean="0">
                <a:cs typeface="Times New Roman" pitchFamily="18" charset="0"/>
              </a:rPr>
              <a:t>) </a:t>
            </a:r>
            <a:r>
              <a:rPr lang="tr-TR" sz="2400" dirty="0" err="1" smtClean="0">
                <a:cs typeface="Times New Roman" pitchFamily="18" charset="0"/>
              </a:rPr>
              <a:t>and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symbolized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by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F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Ions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that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have</a:t>
            </a:r>
            <a:r>
              <a:rPr lang="tr-TR" sz="2400" dirty="0" smtClean="0">
                <a:cs typeface="Times New Roman" pitchFamily="18" charset="0"/>
              </a:rPr>
              <a:t> a </a:t>
            </a:r>
            <a:r>
              <a:rPr lang="tr-TR" sz="2400" dirty="0" err="1" smtClean="0">
                <a:cs typeface="Times New Roman" pitchFamily="18" charset="0"/>
              </a:rPr>
              <a:t>positive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charge</a:t>
            </a:r>
            <a:r>
              <a:rPr lang="tr-TR" sz="2400" dirty="0" smtClean="0">
                <a:cs typeface="Times New Roman" pitchFamily="18" charset="0"/>
              </a:rPr>
              <a:t> of +</a:t>
            </a:r>
            <a:r>
              <a:rPr lang="tr-TR" sz="2400" i="1" dirty="0" smtClean="0">
                <a:cs typeface="Times New Roman" pitchFamily="18" charset="0"/>
              </a:rPr>
              <a:t>z </a:t>
            </a:r>
            <a:r>
              <a:rPr lang="tr-TR" sz="2400" dirty="0" err="1" smtClean="0">
                <a:cs typeface="Times New Roman" pitchFamily="18" charset="0"/>
              </a:rPr>
              <a:t>therefore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represent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z.F </a:t>
            </a:r>
            <a:r>
              <a:rPr lang="tr-TR" sz="2400" dirty="0" smtClean="0">
                <a:cs typeface="Times New Roman" pitchFamily="18" charset="0"/>
              </a:rPr>
              <a:t>of </a:t>
            </a:r>
            <a:r>
              <a:rPr lang="tr-TR" sz="2400" dirty="0" err="1" smtClean="0">
                <a:cs typeface="Times New Roman" pitchFamily="18" charset="0"/>
              </a:rPr>
              <a:t>positive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charge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per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mole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ions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and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ions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having</a:t>
            </a:r>
            <a:r>
              <a:rPr lang="tr-TR" sz="2400" dirty="0" smtClean="0">
                <a:cs typeface="Times New Roman" pitchFamily="18" charset="0"/>
              </a:rPr>
              <a:t> a </a:t>
            </a:r>
            <a:r>
              <a:rPr lang="tr-TR" sz="2400" dirty="0" err="1" smtClean="0">
                <a:cs typeface="Times New Roman" pitchFamily="18" charset="0"/>
              </a:rPr>
              <a:t>negative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charge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i="1" dirty="0" smtClean="0">
                <a:cs typeface="Times New Roman" pitchFamily="18" charset="0"/>
              </a:rPr>
              <a:t>z </a:t>
            </a:r>
            <a:r>
              <a:rPr lang="tr-TR" sz="2400" dirty="0" err="1" smtClean="0">
                <a:cs typeface="Times New Roman" pitchFamily="18" charset="0"/>
              </a:rPr>
              <a:t>represent</a:t>
            </a:r>
            <a:r>
              <a:rPr lang="tr-TR" sz="2400" dirty="0" smtClean="0">
                <a:cs typeface="Times New Roman" pitchFamily="18" charset="0"/>
              </a:rPr>
              <a:t> –</a:t>
            </a:r>
            <a:r>
              <a:rPr lang="tr-TR" sz="2400" i="1" dirty="0" smtClean="0">
                <a:cs typeface="Times New Roman" pitchFamily="18" charset="0"/>
              </a:rPr>
              <a:t>z.F </a:t>
            </a:r>
            <a:r>
              <a:rPr lang="tr-TR" sz="2400" dirty="0" smtClean="0">
                <a:cs typeface="Times New Roman" pitchFamily="18" charset="0"/>
              </a:rPr>
              <a:t>of </a:t>
            </a:r>
            <a:r>
              <a:rPr lang="tr-TR" sz="2400" dirty="0" err="1" smtClean="0">
                <a:cs typeface="Times New Roman" pitchFamily="18" charset="0"/>
              </a:rPr>
              <a:t>negative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charge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per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mole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infinitesimal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change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charge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dQ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dirty="0" smtClean="0">
                <a:cs typeface="Times New Roman" pitchFamily="18" charset="0"/>
              </a:rPr>
              <a:t>is </a:t>
            </a:r>
            <a:r>
              <a:rPr lang="tr-TR" sz="2400" dirty="0" err="1" smtClean="0">
                <a:cs typeface="Times New Roman" pitchFamily="18" charset="0"/>
              </a:rPr>
              <a:t>related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to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infinitesimal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change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moles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ions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i="1" dirty="0" err="1" smtClean="0">
                <a:cs typeface="Times New Roman" pitchFamily="18" charset="0"/>
              </a:rPr>
              <a:t>dn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dirty="0" smtClean="0">
                <a:cs typeface="Times New Roman" pitchFamily="18" charset="0"/>
              </a:rPr>
              <a:t>(</a:t>
            </a:r>
            <a:r>
              <a:rPr lang="tr-TR" sz="2400" dirty="0" err="1" smtClean="0">
                <a:cs typeface="Times New Roman" pitchFamily="18" charset="0"/>
              </a:rPr>
              <a:t>where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n </a:t>
            </a:r>
            <a:r>
              <a:rPr lang="tr-TR" sz="2400" dirty="0" smtClean="0">
                <a:cs typeface="Times New Roman" pitchFamily="18" charset="0"/>
              </a:rPr>
              <a:t>is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number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moles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ions</a:t>
            </a:r>
            <a:r>
              <a:rPr lang="tr-TR" sz="2400" dirty="0" smtClean="0">
                <a:cs typeface="Times New Roman" pitchFamily="18" charset="0"/>
              </a:rPr>
              <a:t>). </a:t>
            </a:r>
            <a:endParaRPr lang="tr-TR" sz="24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207026" y="160649"/>
            <a:ext cx="8362122" cy="114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Substituting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this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expression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1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dQ</a:t>
            </a:r>
            <a:r>
              <a:rPr kumimoji="0" lang="tr-TR" sz="2400" i="1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into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equation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8.8,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infinitesimal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amount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of </a:t>
            </a:r>
            <a:r>
              <a:rPr kumimoji="0" lang="tr-TR" sz="240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work</a:t>
            </a:r>
            <a:r>
              <a:rPr kumimoji="0" lang="tr-TR" sz="240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imes New Roman" pitchFamily="18" charset="0"/>
              </a:rPr>
              <a:t> is</a:t>
            </a:r>
            <a:endParaRPr kumimoji="0" lang="tr-TR" sz="240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43526"/>
            <a:ext cx="4460460" cy="7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809"/>
            <a:ext cx="3329393" cy="954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823791" y="1273003"/>
            <a:ext cx="706340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multiple</a:t>
            </a:r>
            <a:r>
              <a:rPr lang="tr-TR" sz="2400" dirty="0" smtClean="0"/>
              <a:t> </a:t>
            </a:r>
            <a:r>
              <a:rPr lang="tr-TR" sz="2400" dirty="0" err="1" smtClean="0"/>
              <a:t>ions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amount</a:t>
            </a:r>
            <a:r>
              <a:rPr lang="tr-TR" sz="2400" dirty="0" smtClean="0"/>
              <a:t> of </a:t>
            </a:r>
            <a:r>
              <a:rPr lang="tr-TR" sz="2400" dirty="0" err="1" smtClean="0"/>
              <a:t>work</a:t>
            </a:r>
            <a:r>
              <a:rPr lang="tr-TR" sz="2400" dirty="0" smtClean="0"/>
              <a:t> </a:t>
            </a:r>
            <a:r>
              <a:rPr lang="tr-TR" sz="2400" dirty="0" err="1" smtClean="0"/>
              <a:t>required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dirty="0" err="1" smtClean="0"/>
              <a:t>charged</a:t>
            </a:r>
            <a:r>
              <a:rPr lang="tr-TR" sz="2400" dirty="0" smtClean="0"/>
              <a:t> </a:t>
            </a:r>
            <a:r>
              <a:rPr lang="tr-TR" sz="2400" dirty="0" err="1" smtClean="0"/>
              <a:t>species</a:t>
            </a:r>
            <a:r>
              <a:rPr lang="tr-TR" sz="2400" dirty="0" smtClean="0"/>
              <a:t> </a:t>
            </a:r>
            <a:r>
              <a:rPr lang="tr-TR" sz="2400" dirty="0" err="1" smtClean="0"/>
              <a:t>labeled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an </a:t>
            </a:r>
            <a:r>
              <a:rPr lang="tr-TR" sz="2400" i="1" dirty="0" smtClean="0"/>
              <a:t>i </a:t>
            </a:r>
            <a:r>
              <a:rPr lang="tr-TR" sz="2400" dirty="0" err="1" smtClean="0"/>
              <a:t>subscript</a:t>
            </a:r>
            <a:r>
              <a:rPr lang="tr-TR" sz="2400" dirty="0" smtClean="0"/>
              <a:t> is</a:t>
            </a:r>
            <a:endParaRPr lang="tr-TR" sz="240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06016" y="2981568"/>
            <a:ext cx="5256406" cy="1086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5539410" y="3064638"/>
            <a:ext cx="642730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a </a:t>
            </a:r>
            <a:r>
              <a:rPr lang="tr-TR" sz="2400" dirty="0" err="1" smtClean="0"/>
              <a:t>system</a:t>
            </a:r>
            <a:r>
              <a:rPr lang="tr-TR" sz="2400" dirty="0" smtClean="0"/>
              <a:t> </a:t>
            </a:r>
            <a:r>
              <a:rPr lang="tr-TR" sz="2400" dirty="0" err="1" smtClean="0"/>
              <a:t>where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is a transfer of </a:t>
            </a:r>
            <a:r>
              <a:rPr lang="tr-TR" sz="2400" dirty="0" err="1" smtClean="0"/>
              <a:t>charge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dirty="0" err="1" smtClean="0"/>
              <a:t>species</a:t>
            </a:r>
            <a:r>
              <a:rPr lang="tr-TR" sz="2400" dirty="0" smtClean="0"/>
              <a:t> </a:t>
            </a:r>
            <a:r>
              <a:rPr lang="tr-TR" sz="2400" dirty="0" err="1" smtClean="0"/>
              <a:t>having</a:t>
            </a:r>
            <a:r>
              <a:rPr lang="tr-TR" sz="2400" dirty="0" smtClean="0"/>
              <a:t> </a:t>
            </a:r>
            <a:r>
              <a:rPr lang="tr-TR" sz="2400" dirty="0" err="1" smtClean="0"/>
              <a:t>any</a:t>
            </a:r>
            <a:r>
              <a:rPr lang="tr-TR" sz="2400" dirty="0" smtClean="0"/>
              <a:t> </a:t>
            </a:r>
            <a:r>
              <a:rPr lang="tr-TR" sz="2400" dirty="0" err="1" smtClean="0"/>
              <a:t>particular</a:t>
            </a:r>
            <a:r>
              <a:rPr lang="tr-TR" sz="2400" dirty="0" smtClean="0"/>
              <a:t> </a:t>
            </a:r>
            <a:r>
              <a:rPr lang="tr-TR" sz="2400" dirty="0" err="1" smtClean="0"/>
              <a:t>charge</a:t>
            </a:r>
            <a:r>
              <a:rPr lang="tr-TR" sz="2400" dirty="0" smtClean="0"/>
              <a:t> is </a:t>
            </a:r>
            <a:r>
              <a:rPr lang="tr-TR" sz="2400" dirty="0" err="1" smtClean="0"/>
              <a:t>changing</a:t>
            </a:r>
            <a:r>
              <a:rPr lang="tr-TR" sz="2400" dirty="0" smtClean="0"/>
              <a:t>, </a:t>
            </a:r>
            <a:r>
              <a:rPr lang="tr-TR" sz="2400" i="1" dirty="0" err="1" smtClean="0"/>
              <a:t>dni</a:t>
            </a:r>
            <a:r>
              <a:rPr lang="tr-TR" sz="2400" i="1" dirty="0" smtClean="0"/>
              <a:t> </a:t>
            </a:r>
            <a:r>
              <a:rPr lang="tr-TR" sz="2400" dirty="0" smtClean="0"/>
              <a:t>is not </a:t>
            </a:r>
            <a:r>
              <a:rPr lang="tr-TR" sz="2400" dirty="0" err="1" smtClean="0"/>
              <a:t>zero</a:t>
            </a:r>
            <a:r>
              <a:rPr lang="tr-TR" sz="2400" dirty="0" smtClean="0"/>
              <a:t>. 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want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consider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infinitesimal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in </a:t>
            </a:r>
            <a:r>
              <a:rPr lang="tr-TR" sz="2400" i="1" dirty="0" smtClean="0"/>
              <a:t>G</a:t>
            </a:r>
            <a:r>
              <a:rPr lang="tr-TR" sz="2400" dirty="0" smtClean="0"/>
              <a:t>, </a:t>
            </a:r>
            <a:r>
              <a:rPr lang="tr-TR" sz="2400" dirty="0" err="1" smtClean="0"/>
              <a:t>we</a:t>
            </a:r>
            <a:r>
              <a:rPr lang="tr-TR" sz="2400" dirty="0" smtClean="0"/>
              <a:t>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modify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natural</a:t>
            </a:r>
            <a:r>
              <a:rPr lang="tr-TR" sz="2400" dirty="0" smtClean="0"/>
              <a:t> </a:t>
            </a:r>
            <a:r>
              <a:rPr lang="tr-TR" sz="2400" dirty="0" err="1" smtClean="0"/>
              <a:t>variable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i="1" dirty="0" smtClean="0"/>
              <a:t>G</a:t>
            </a:r>
            <a:r>
              <a:rPr lang="tr-TR" sz="2400" dirty="0" smtClean="0"/>
              <a:t>, </a:t>
            </a:r>
            <a:endParaRPr lang="tr-TR" sz="2400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214191"/>
            <a:ext cx="5559517" cy="104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59026" y="6150114"/>
            <a:ext cx="1076076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include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in </a:t>
            </a:r>
            <a:r>
              <a:rPr lang="tr-TR" sz="2400" dirty="0" err="1" smtClean="0"/>
              <a:t>work</a:t>
            </a:r>
            <a:r>
              <a:rPr lang="tr-TR" sz="2400" dirty="0" smtClean="0"/>
              <a:t> </a:t>
            </a:r>
            <a:r>
              <a:rPr lang="tr-TR" sz="2400" dirty="0" err="1" smtClean="0"/>
              <a:t>due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electric</a:t>
            </a:r>
            <a:r>
              <a:rPr lang="tr-TR" sz="2400" dirty="0" smtClean="0"/>
              <a:t> </a:t>
            </a:r>
            <a:r>
              <a:rPr lang="tr-TR" sz="2400" dirty="0" err="1" smtClean="0"/>
              <a:t>charges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60" y="265042"/>
            <a:ext cx="8201719" cy="808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6262" y="958111"/>
            <a:ext cx="6374835" cy="98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25286" y="2089334"/>
            <a:ext cx="111450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 err="1" smtClean="0"/>
              <a:t>Under</a:t>
            </a:r>
            <a:r>
              <a:rPr lang="tr-TR" sz="2400" dirty="0" smtClean="0"/>
              <a:t> </a:t>
            </a:r>
            <a:r>
              <a:rPr lang="tr-TR" sz="2400" dirty="0" err="1" smtClean="0"/>
              <a:t>conditions</a:t>
            </a:r>
            <a:r>
              <a:rPr lang="tr-TR" sz="2400" dirty="0" smtClean="0"/>
              <a:t> of </a:t>
            </a:r>
            <a:r>
              <a:rPr lang="tr-TR" sz="2400" dirty="0" err="1" smtClean="0"/>
              <a:t>constant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pressure</a:t>
            </a:r>
            <a:r>
              <a:rPr lang="tr-TR" sz="2400" dirty="0" smtClean="0"/>
              <a:t>,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becomes</a:t>
            </a: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8296" y="179594"/>
            <a:ext cx="11622156" cy="265637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z="2400" b="1" dirty="0" smtClean="0"/>
              <a:t/>
            </a:r>
            <a:br>
              <a:rPr lang="tr-TR" sz="2400" b="1" dirty="0" smtClean="0"/>
            </a:br>
            <a:r>
              <a:rPr lang="tr-TR" sz="2400" b="1" dirty="0" smtClean="0"/>
              <a:t/>
            </a:r>
            <a:br>
              <a:rPr lang="tr-TR" sz="2400" b="1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8" name="Dikdörtgen 17"/>
          <p:cNvSpPr/>
          <p:nvPr/>
        </p:nvSpPr>
        <p:spPr>
          <a:xfrm>
            <a:off x="251791" y="0"/>
            <a:ext cx="11940209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which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rearranged</a:t>
            </a:r>
            <a:r>
              <a:rPr lang="tr-TR" sz="2400" dirty="0" smtClean="0"/>
              <a:t> </a:t>
            </a:r>
            <a:r>
              <a:rPr lang="tr-TR" sz="2400" dirty="0" err="1" smtClean="0"/>
              <a:t>algebraically</a:t>
            </a:r>
            <a:r>
              <a:rPr lang="tr-TR" sz="2400" dirty="0" smtClean="0"/>
              <a:t> </a:t>
            </a:r>
            <a:r>
              <a:rPr lang="tr-TR" sz="2400" dirty="0" err="1" smtClean="0"/>
              <a:t>because</a:t>
            </a:r>
            <a:r>
              <a:rPr lang="tr-TR" sz="2400" dirty="0" smtClean="0"/>
              <a:t> </a:t>
            </a:r>
            <a:r>
              <a:rPr lang="tr-TR" sz="2400" dirty="0" err="1" smtClean="0"/>
              <a:t>both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sums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summing</a:t>
            </a:r>
            <a:r>
              <a:rPr lang="tr-TR" sz="2400" dirty="0" smtClean="0"/>
              <a:t> </a:t>
            </a:r>
            <a:r>
              <a:rPr lang="tr-TR" sz="2400" dirty="0" err="1" smtClean="0"/>
              <a:t>over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index</a:t>
            </a:r>
            <a:r>
              <a:rPr lang="tr-TR" sz="2400" dirty="0" smtClean="0"/>
              <a:t> (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component</a:t>
            </a:r>
            <a:r>
              <a:rPr lang="tr-TR" sz="2400" dirty="0" smtClean="0"/>
              <a:t> </a:t>
            </a:r>
            <a:r>
              <a:rPr lang="tr-TR" sz="2400" i="1" dirty="0" smtClean="0"/>
              <a:t>i</a:t>
            </a:r>
            <a:r>
              <a:rPr lang="tr-TR" sz="2400" dirty="0" smtClean="0"/>
              <a:t>)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tr-TR" sz="2400" dirty="0" err="1" smtClean="0"/>
              <a:t>variable</a:t>
            </a:r>
            <a:r>
              <a:rPr lang="tr-TR" sz="2400" dirty="0" smtClean="0"/>
              <a:t> (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in </a:t>
            </a:r>
            <a:r>
              <a:rPr lang="tr-TR" sz="2400" dirty="0" err="1" smtClean="0"/>
              <a:t>amount</a:t>
            </a:r>
            <a:r>
              <a:rPr lang="tr-TR" sz="2400" dirty="0" smtClean="0"/>
              <a:t>, </a:t>
            </a:r>
            <a:r>
              <a:rPr lang="tr-TR" sz="2400" i="1" dirty="0" err="1" smtClean="0"/>
              <a:t>dni</a:t>
            </a:r>
            <a:r>
              <a:rPr lang="tr-TR" sz="2400" dirty="0" smtClean="0"/>
              <a:t>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tr-T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80592"/>
            <a:ext cx="5255950" cy="1033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265" y="3240570"/>
            <a:ext cx="4785764" cy="77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8789" y="4423327"/>
            <a:ext cx="3608459" cy="99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6359" y="1215059"/>
            <a:ext cx="1213195" cy="69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Dikdörtgen 17"/>
          <p:cNvSpPr/>
          <p:nvPr/>
        </p:nvSpPr>
        <p:spPr>
          <a:xfrm>
            <a:off x="1364975" y="1207805"/>
            <a:ext cx="97138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cs typeface="Times New Roman" pitchFamily="18" charset="0"/>
              </a:rPr>
              <a:t>is </a:t>
            </a:r>
            <a:r>
              <a:rPr lang="tr-TR" sz="2400" dirty="0" err="1" smtClean="0">
                <a:cs typeface="Times New Roman" pitchFamily="18" charset="0"/>
              </a:rPr>
              <a:t>called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electrochemical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potential</a:t>
            </a:r>
            <a:r>
              <a:rPr lang="tr-TR" sz="2400" i="1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rather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than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chemical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potential</a:t>
            </a:r>
            <a:r>
              <a:rPr lang="tr-TR" sz="2400" dirty="0" smtClean="0">
                <a:cs typeface="Times New Roman" pitchFamily="18" charset="0"/>
              </a:rPr>
              <a:t>. </a:t>
            </a:r>
            <a:endParaRPr lang="tr-TR" sz="2400" dirty="0">
              <a:effectLst/>
              <a:ea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3753" y="5578750"/>
            <a:ext cx="2435293" cy="76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44804" y="5239163"/>
            <a:ext cx="3275021" cy="114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8" name="Alt Başlık 2"/>
          <p:cNvSpPr txBox="1">
            <a:spLocks/>
          </p:cNvSpPr>
          <p:nvPr/>
        </p:nvSpPr>
        <p:spPr>
          <a:xfrm>
            <a:off x="384314" y="359509"/>
            <a:ext cx="11489634" cy="59352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tr-TR" sz="2000" dirty="0" smtClean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3" name="Dikdörtgen 17"/>
          <p:cNvSpPr/>
          <p:nvPr/>
        </p:nvSpPr>
        <p:spPr>
          <a:xfrm>
            <a:off x="225287" y="280151"/>
            <a:ext cx="86404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Species</a:t>
            </a:r>
            <a:r>
              <a:rPr lang="tr-TR" sz="2400" dirty="0" smtClean="0"/>
              <a:t> A is </a:t>
            </a:r>
            <a:r>
              <a:rPr lang="tr-TR" sz="2400" dirty="0" err="1" smtClean="0"/>
              <a:t>being</a:t>
            </a:r>
            <a:r>
              <a:rPr lang="tr-TR" sz="2400" dirty="0" smtClean="0"/>
              <a:t> </a:t>
            </a:r>
            <a:r>
              <a:rPr lang="tr-TR" sz="2400" dirty="0" err="1" smtClean="0"/>
              <a:t>oxidized</a:t>
            </a:r>
            <a:r>
              <a:rPr lang="tr-TR" sz="2400" dirty="0" smtClean="0"/>
              <a:t>; </a:t>
            </a:r>
            <a:r>
              <a:rPr lang="tr-TR" sz="2400" dirty="0" err="1" smtClean="0"/>
              <a:t>the</a:t>
            </a:r>
            <a:r>
              <a:rPr lang="tr-TR" sz="2400" dirty="0" smtClean="0"/>
              <a:t> general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represented</a:t>
            </a:r>
            <a:r>
              <a:rPr lang="tr-TR" sz="2400" dirty="0" smtClean="0"/>
              <a:t> as</a:t>
            </a:r>
            <a:endParaRPr lang="tr-TR" sz="240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130" y="826604"/>
            <a:ext cx="4317433" cy="975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4078" y="1855512"/>
            <a:ext cx="4015170" cy="940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4771" y="3613277"/>
            <a:ext cx="5072360" cy="799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Dikdörtgen 17"/>
          <p:cNvSpPr/>
          <p:nvPr/>
        </p:nvSpPr>
        <p:spPr>
          <a:xfrm>
            <a:off x="463826" y="2824567"/>
            <a:ext cx="4850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overall</a:t>
            </a:r>
            <a:r>
              <a:rPr lang="tr-TR" sz="2400" dirty="0" smtClean="0"/>
              <a:t>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is</a:t>
            </a:r>
            <a:endParaRPr lang="tr-TR" sz="2400" dirty="0"/>
          </a:p>
        </p:txBody>
      </p:sp>
      <p:sp>
        <p:nvSpPr>
          <p:cNvPr id="18" name="Dikdörtgen 17"/>
          <p:cNvSpPr/>
          <p:nvPr/>
        </p:nvSpPr>
        <p:spPr>
          <a:xfrm>
            <a:off x="5446644" y="3328149"/>
            <a:ext cx="6745356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positive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reactants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products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558949"/>
            <a:ext cx="6385413" cy="94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879" y="5760140"/>
            <a:ext cx="8173638" cy="77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013" y="198782"/>
            <a:ext cx="7518615" cy="175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998" y="2102124"/>
            <a:ext cx="6265185" cy="180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Dikdörtgen"/>
          <p:cNvSpPr/>
          <p:nvPr/>
        </p:nvSpPr>
        <p:spPr>
          <a:xfrm>
            <a:off x="6282322" y="1958874"/>
            <a:ext cx="5737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Therefore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expression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must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also</a:t>
            </a:r>
            <a:r>
              <a:rPr lang="tr-TR" sz="2400" dirty="0" smtClean="0">
                <a:cs typeface="Times New Roman" pitchFamily="18" charset="0"/>
              </a:rPr>
              <a:t> be a </a:t>
            </a:r>
            <a:r>
              <a:rPr lang="tr-TR" sz="2400" dirty="0" err="1" smtClean="0">
                <a:cs typeface="Times New Roman" pitchFamily="18" charset="0"/>
              </a:rPr>
              <a:t>constant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for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reaction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We</a:t>
            </a:r>
            <a:r>
              <a:rPr lang="tr-TR" sz="2400" dirty="0" smtClean="0">
                <a:cs typeface="Times New Roman" pitchFamily="18" charset="0"/>
              </a:rPr>
              <a:t> define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electromotive</a:t>
            </a:r>
            <a:r>
              <a:rPr lang="tr-TR" sz="2400" i="1" dirty="0" smtClean="0">
                <a:cs typeface="Times New Roman" pitchFamily="18" charset="0"/>
              </a:rPr>
              <a:t> </a:t>
            </a:r>
            <a:r>
              <a:rPr lang="tr-TR" sz="2400" i="1" dirty="0" err="1" smtClean="0">
                <a:cs typeface="Times New Roman" pitchFamily="18" charset="0"/>
              </a:rPr>
              <a:t>force</a:t>
            </a:r>
            <a:r>
              <a:rPr lang="tr-TR" sz="2400" i="1" dirty="0" smtClean="0">
                <a:cs typeface="Times New Roman" pitchFamily="18" charset="0"/>
              </a:rPr>
              <a:t>, E</a:t>
            </a:r>
            <a:r>
              <a:rPr lang="tr-TR" sz="2400" dirty="0" smtClean="0">
                <a:cs typeface="Times New Roman" pitchFamily="18" charset="0"/>
              </a:rPr>
              <a:t>, as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difference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between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reduction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reaction’s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electric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potential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and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oxidation’s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electric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potential</a:t>
            </a:r>
            <a:r>
              <a:rPr lang="tr-TR" sz="2400" dirty="0" smtClean="0">
                <a:cs typeface="Times New Roman" pitchFamily="18" charset="0"/>
              </a:rPr>
              <a:t>:</a:t>
            </a:r>
            <a:endParaRPr lang="tr-TR" sz="2400" dirty="0"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969" y="3893789"/>
            <a:ext cx="2198486" cy="611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8344" y="4730255"/>
            <a:ext cx="2298837" cy="661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Dikdörtgen"/>
          <p:cNvSpPr/>
          <p:nvPr/>
        </p:nvSpPr>
        <p:spPr>
          <a:xfrm>
            <a:off x="410817" y="5522173"/>
            <a:ext cx="1178118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Because</a:t>
            </a:r>
            <a:r>
              <a:rPr lang="tr-TR" sz="2400" dirty="0" smtClean="0">
                <a:cs typeface="Times New Roman" pitchFamily="18" charset="0"/>
              </a:rPr>
              <a:t>      </a:t>
            </a:r>
            <a:r>
              <a:rPr lang="tr-TR" sz="2400" dirty="0" err="1" smtClean="0">
                <a:cs typeface="Times New Roman" pitchFamily="18" charset="0"/>
              </a:rPr>
              <a:t>values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are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expressed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units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volts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electromotive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forces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are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expressed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units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volts</a:t>
            </a:r>
            <a:r>
              <a:rPr lang="tr-TR" sz="2400" dirty="0" smtClean="0">
                <a:cs typeface="Times New Roman" pitchFamily="18" charset="0"/>
              </a:rPr>
              <a:t>. </a:t>
            </a: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85704" y="5751029"/>
            <a:ext cx="2476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161" y="185530"/>
            <a:ext cx="5742222" cy="87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878" y="1656523"/>
            <a:ext cx="2788901" cy="61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Dikdörtgen"/>
          <p:cNvSpPr/>
          <p:nvPr/>
        </p:nvSpPr>
        <p:spPr>
          <a:xfrm>
            <a:off x="3485320" y="1178290"/>
            <a:ext cx="8507895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It</a:t>
            </a:r>
            <a:r>
              <a:rPr lang="tr-TR" sz="2400" dirty="0" smtClean="0">
                <a:cs typeface="Times New Roman" pitchFamily="18" charset="0"/>
              </a:rPr>
              <a:t> is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chemical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potential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products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minus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chemical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potential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reactants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This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equals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change</a:t>
            </a:r>
            <a:r>
              <a:rPr lang="tr-TR" sz="2400" dirty="0" smtClean="0">
                <a:cs typeface="Times New Roman" pitchFamily="18" charset="0"/>
              </a:rPr>
              <a:t> in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Gibbs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free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energy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reaction</a:t>
            </a:r>
            <a:r>
              <a:rPr lang="tr-TR" sz="2400" dirty="0" smtClean="0">
                <a:cs typeface="Times New Roman" pitchFamily="18" charset="0"/>
              </a:rPr>
              <a:t>, </a:t>
            </a:r>
            <a:endParaRPr lang="tr-TR" sz="2400" dirty="0">
              <a:cs typeface="Times New Roman" pitchFamily="18" charset="0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3721" y="3693837"/>
            <a:ext cx="2950237" cy="70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71061" y="3059021"/>
            <a:ext cx="104427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sz="2400" dirty="0" err="1" smtClean="0">
                <a:cs typeface="Times New Roman" pitchFamily="18" charset="0"/>
              </a:rPr>
              <a:t>Under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standard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conditions</a:t>
            </a:r>
            <a:r>
              <a:rPr lang="tr-TR" sz="2400" dirty="0" smtClean="0">
                <a:cs typeface="Times New Roman" pitchFamily="18" charset="0"/>
              </a:rPr>
              <a:t> of </a:t>
            </a:r>
            <a:r>
              <a:rPr lang="tr-TR" sz="2400" dirty="0" err="1" smtClean="0">
                <a:cs typeface="Times New Roman" pitchFamily="18" charset="0"/>
              </a:rPr>
              <a:t>pressure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and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concentration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this</a:t>
            </a:r>
            <a:r>
              <a:rPr lang="tr-TR" sz="2400" dirty="0" smtClean="0">
                <a:cs typeface="Times New Roman" pitchFamily="18" charset="0"/>
              </a:rPr>
              <a:t> is</a:t>
            </a:r>
          </a:p>
        </p:txBody>
      </p:sp>
      <p:sp>
        <p:nvSpPr>
          <p:cNvPr id="23" name="22 Dikdörtgen"/>
          <p:cNvSpPr/>
          <p:nvPr/>
        </p:nvSpPr>
        <p:spPr>
          <a:xfrm>
            <a:off x="251789" y="4610605"/>
            <a:ext cx="11290854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/>
              <a:t>This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basic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relating</a:t>
            </a:r>
            <a:r>
              <a:rPr lang="tr-TR" sz="2400" dirty="0" smtClean="0"/>
              <a:t> </a:t>
            </a:r>
            <a:r>
              <a:rPr lang="tr-TR" sz="2400" dirty="0" err="1" smtClean="0"/>
              <a:t>changes</a:t>
            </a:r>
            <a:r>
              <a:rPr lang="tr-TR" sz="2400" dirty="0" smtClean="0"/>
              <a:t> in </a:t>
            </a:r>
            <a:r>
              <a:rPr lang="tr-TR" sz="2400" dirty="0" err="1" smtClean="0"/>
              <a:t>electric</a:t>
            </a:r>
            <a:r>
              <a:rPr lang="tr-TR" sz="2400" dirty="0" smtClean="0"/>
              <a:t> </a:t>
            </a:r>
            <a:r>
              <a:rPr lang="tr-TR" sz="2400" dirty="0" err="1" smtClean="0"/>
              <a:t>potential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changes</a:t>
            </a:r>
            <a:r>
              <a:rPr lang="tr-TR" sz="2400" dirty="0" smtClean="0"/>
              <a:t> in </a:t>
            </a:r>
            <a:r>
              <a:rPr lang="tr-TR" sz="2400" dirty="0" err="1" smtClean="0"/>
              <a:t>energy</a:t>
            </a:r>
            <a:r>
              <a:rPr lang="tr-TR" sz="2400" dirty="0" smtClean="0"/>
              <a:t>.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advantage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definition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variable</a:t>
            </a:r>
            <a:r>
              <a:rPr lang="tr-TR" sz="2400" dirty="0" smtClean="0"/>
              <a:t> </a:t>
            </a:r>
            <a:r>
              <a:rPr lang="tr-TR" sz="2400" i="1" dirty="0" smtClean="0"/>
              <a:t>n </a:t>
            </a:r>
            <a:r>
              <a:rPr lang="tr-TR" sz="2400" dirty="0" err="1" smtClean="0"/>
              <a:t>represents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of </a:t>
            </a:r>
            <a:r>
              <a:rPr lang="tr-TR" sz="2400" dirty="0" err="1" smtClean="0"/>
              <a:t>moles</a:t>
            </a:r>
            <a:r>
              <a:rPr lang="tr-TR" sz="2400" dirty="0" smtClean="0"/>
              <a:t> of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transferred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balanced</a:t>
            </a:r>
            <a:r>
              <a:rPr lang="tr-TR" sz="2400" dirty="0" smtClean="0"/>
              <a:t> </a:t>
            </a:r>
            <a:r>
              <a:rPr lang="tr-TR" sz="2400" dirty="0" err="1" smtClean="0"/>
              <a:t>redox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7" name="16 Dikdörtgen"/>
          <p:cNvSpPr/>
          <p:nvPr/>
        </p:nvSpPr>
        <p:spPr>
          <a:xfrm>
            <a:off x="251789" y="237387"/>
            <a:ext cx="1127760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Electromotive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Force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and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Equilibrium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Constants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tr-TR" sz="2000" dirty="0" smtClean="0"/>
              <a:t> 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most</a:t>
            </a:r>
            <a:r>
              <a:rPr lang="tr-TR" sz="2400" dirty="0" smtClean="0"/>
              <a:t> </a:t>
            </a:r>
            <a:r>
              <a:rPr lang="tr-TR" sz="2400" dirty="0" err="1" smtClean="0"/>
              <a:t>well</a:t>
            </a:r>
            <a:r>
              <a:rPr lang="tr-TR" sz="2400" dirty="0" smtClean="0"/>
              <a:t>-</a:t>
            </a:r>
            <a:r>
              <a:rPr lang="tr-TR" sz="2400" dirty="0" err="1" smtClean="0"/>
              <a:t>known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i="1" dirty="0" smtClean="0"/>
              <a:t>E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i="1" dirty="0" smtClean="0"/>
              <a:t>E</a:t>
            </a:r>
            <a:r>
              <a:rPr lang="tr-TR" sz="2400" dirty="0" smtClean="0"/>
              <a:t>°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i="1" dirty="0" err="1" smtClean="0"/>
              <a:t>Nernst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equation</a:t>
            </a:r>
            <a:r>
              <a:rPr lang="tr-TR" sz="2400" i="1" dirty="0" smtClean="0"/>
              <a:t>, </a:t>
            </a:r>
            <a:r>
              <a:rPr lang="tr-TR" sz="2400" dirty="0" err="1" smtClean="0"/>
              <a:t>derived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German</a:t>
            </a:r>
            <a:r>
              <a:rPr lang="tr-TR" sz="2400" dirty="0" smtClean="0"/>
              <a:t> </a:t>
            </a:r>
            <a:r>
              <a:rPr lang="tr-TR" sz="2400" dirty="0" err="1" smtClean="0"/>
              <a:t>chemist</a:t>
            </a:r>
            <a:r>
              <a:rPr lang="tr-TR" sz="2400" dirty="0" smtClean="0"/>
              <a:t> </a:t>
            </a:r>
            <a:r>
              <a:rPr lang="tr-TR" sz="2400" dirty="0" err="1" smtClean="0"/>
              <a:t>Walther</a:t>
            </a:r>
            <a:r>
              <a:rPr lang="tr-TR" sz="2400" dirty="0" smtClean="0"/>
              <a:t> </a:t>
            </a:r>
            <a:r>
              <a:rPr lang="tr-TR" sz="2400" dirty="0" err="1" smtClean="0"/>
              <a:t>Hermann</a:t>
            </a:r>
            <a:r>
              <a:rPr lang="tr-TR" sz="2400" dirty="0" smtClean="0"/>
              <a:t> </a:t>
            </a:r>
            <a:r>
              <a:rPr lang="tr-TR" sz="2400" dirty="0" err="1" smtClean="0"/>
              <a:t>Nernst</a:t>
            </a:r>
            <a:r>
              <a:rPr lang="tr-TR" sz="2400" dirty="0" smtClean="0"/>
              <a:t>.</a:t>
            </a:r>
            <a:r>
              <a:rPr lang="tr-TR" sz="2400" i="1" dirty="0" smtClean="0"/>
              <a:t> </a:t>
            </a:r>
            <a:r>
              <a:rPr lang="tr-TR" sz="2400" dirty="0" err="1" smtClean="0"/>
              <a:t>Having</a:t>
            </a:r>
            <a:r>
              <a:rPr lang="tr-TR" sz="2400" dirty="0" smtClean="0"/>
              <a:t> </a:t>
            </a:r>
            <a:r>
              <a:rPr lang="tr-TR" sz="2400" dirty="0" err="1" smtClean="0"/>
              <a:t>recognized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validity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i="1" dirty="0" smtClean="0"/>
              <a:t> </a:t>
            </a:r>
            <a:r>
              <a:rPr lang="tr-TR" sz="2400" dirty="0" err="1" smtClean="0"/>
              <a:t>equations</a:t>
            </a:r>
            <a:r>
              <a:rPr lang="tr-TR" sz="2400" dirty="0" smtClean="0"/>
              <a:t>:</a:t>
            </a:r>
            <a:endParaRPr lang="tr-TR" sz="24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18810" y="3020144"/>
            <a:ext cx="4133921" cy="156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837043" y="2563675"/>
            <a:ext cx="5999471" cy="7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14 Dikdörtgen"/>
          <p:cNvSpPr/>
          <p:nvPr/>
        </p:nvSpPr>
        <p:spPr>
          <a:xfrm>
            <a:off x="4808475" y="3641900"/>
            <a:ext cx="6707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>
                <a:cs typeface="Times New Roman" pitchFamily="18" charset="0"/>
              </a:rPr>
              <a:t>Solving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for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E</a:t>
            </a:r>
            <a:r>
              <a:rPr lang="tr-TR" sz="2400" dirty="0" smtClean="0">
                <a:cs typeface="Times New Roman" pitchFamily="18" charset="0"/>
              </a:rPr>
              <a:t>,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nonstandard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electromotive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force</a:t>
            </a:r>
            <a:endParaRPr lang="tr-TR" sz="2400" dirty="0">
              <a:cs typeface="Times New Roman" pitchFamily="18" charset="0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417102" y="4989848"/>
            <a:ext cx="4154901" cy="1357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17 Dikdörtgen"/>
          <p:cNvSpPr/>
          <p:nvPr/>
        </p:nvSpPr>
        <p:spPr>
          <a:xfrm>
            <a:off x="4903305" y="4834596"/>
            <a:ext cx="70104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 smtClean="0">
                <a:cs typeface="Times New Roman" pitchFamily="18" charset="0"/>
              </a:rPr>
              <a:t>In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Nernst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equation</a:t>
            </a:r>
            <a:r>
              <a:rPr lang="tr-TR" sz="2400" dirty="0" smtClean="0">
                <a:cs typeface="Times New Roman" pitchFamily="18" charset="0"/>
              </a:rPr>
              <a:t>. </a:t>
            </a:r>
            <a:r>
              <a:rPr lang="tr-TR" sz="2400" dirty="0" err="1" smtClean="0">
                <a:cs typeface="Times New Roman" pitchFamily="18" charset="0"/>
              </a:rPr>
              <a:t>Recall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that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i="1" dirty="0" smtClean="0">
                <a:cs typeface="Times New Roman" pitchFamily="18" charset="0"/>
              </a:rPr>
              <a:t>Q </a:t>
            </a:r>
            <a:r>
              <a:rPr lang="tr-TR" sz="2400" dirty="0" smtClean="0">
                <a:cs typeface="Times New Roman" pitchFamily="18" charset="0"/>
              </a:rPr>
              <a:t>is </a:t>
            </a:r>
            <a:r>
              <a:rPr lang="tr-TR" sz="2400" dirty="0" err="1" smtClean="0">
                <a:cs typeface="Times New Roman" pitchFamily="18" charset="0"/>
              </a:rPr>
              <a:t>the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reaction</a:t>
            </a:r>
            <a:r>
              <a:rPr lang="tr-TR" sz="2400" dirty="0" smtClean="0">
                <a:cs typeface="Times New Roman" pitchFamily="18" charset="0"/>
              </a:rPr>
              <a:t> </a:t>
            </a:r>
            <a:r>
              <a:rPr lang="tr-TR" sz="2400" dirty="0" err="1" smtClean="0">
                <a:cs typeface="Times New Roman" pitchFamily="18" charset="0"/>
              </a:rPr>
              <a:t>quotient</a:t>
            </a:r>
            <a:endParaRPr lang="tr-TR" sz="2400" dirty="0" smtClean="0">
              <a:cs typeface="Times New Roman" pitchFamily="18" charset="0"/>
            </a:endParaRPr>
          </a:p>
          <a:p>
            <a:r>
              <a:rPr lang="tr-TR" sz="2000" dirty="0" smtClean="0"/>
              <a:t> 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745</Words>
  <Application>Microsoft Office PowerPoint</Application>
  <PresentationFormat>Özel</PresentationFormat>
  <Paragraphs>55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Teması</vt:lpstr>
      <vt:lpstr>Slayt 1</vt:lpstr>
      <vt:lpstr>Slayt 2</vt:lpstr>
      <vt:lpstr>Slayt 3</vt:lpstr>
      <vt:lpstr>Slayt 4</vt:lpstr>
      <vt:lpstr>   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Week Lesson-1</dc:title>
  <dc:creator>kimya_sahin</dc:creator>
  <cp:lastModifiedBy>acer</cp:lastModifiedBy>
  <cp:revision>63</cp:revision>
  <cp:lastPrinted>2018-02-20T12:16:17Z</cp:lastPrinted>
  <dcterms:created xsi:type="dcterms:W3CDTF">2018-02-19T12:40:52Z</dcterms:created>
  <dcterms:modified xsi:type="dcterms:W3CDTF">2018-04-01T09:51:30Z</dcterms:modified>
</cp:coreProperties>
</file>