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9" r:id="rId16"/>
  </p:sldIdLst>
  <p:sldSz cx="12192000" cy="6858000"/>
  <p:notesSz cx="9947275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34487" y="1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BC3A7-F91B-4AEE-A6F6-8DB7F3BE4268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34487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C08DA-CD62-4897-B971-BB093EB26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194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87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18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20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75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845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240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53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974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187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225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12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DC84D-5FE0-4C9E-9DBF-8004C6BA95A5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1DDC6-5EA6-489A-B923-A39AD6B94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482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0423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Roma’da ve Orta Çağ Latin Dünyasında </a:t>
            </a:r>
            <a:br>
              <a:rPr lang="tr-TR" b="1" dirty="0" smtClean="0"/>
            </a:br>
            <a:r>
              <a:rPr lang="tr-TR" b="1" dirty="0" smtClean="0"/>
              <a:t>Toplumsal Düşünce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230" y="4205887"/>
            <a:ext cx="9144000" cy="1655762"/>
          </a:xfrm>
        </p:spPr>
        <p:txBody>
          <a:bodyPr>
            <a:normAutofit fontScale="40000" lnSpcReduction="20000"/>
          </a:bodyPr>
          <a:lstStyle/>
          <a:p>
            <a:r>
              <a:rPr lang="tr-TR" sz="4800" dirty="0" smtClean="0"/>
              <a:t>5. Hafta</a:t>
            </a:r>
          </a:p>
          <a:p>
            <a:r>
              <a:rPr lang="tr-TR" altLang="tr-TR" sz="6600" dirty="0"/>
              <a:t/>
            </a:r>
            <a:br>
              <a:rPr lang="tr-TR" altLang="tr-TR" sz="6600" dirty="0"/>
            </a:br>
            <a:r>
              <a:rPr lang="tr-TR" altLang="tr-TR" sz="4800" dirty="0"/>
              <a:t>Kaynak: Şenel, A. (1997) Siyasal Düşünceler Tarihi, Ankara: Bilim ve Sanat </a:t>
            </a:r>
            <a:r>
              <a:rPr lang="tr-TR" altLang="tr-TR" sz="4800" dirty="0" smtClean="0"/>
              <a:t>Yayınları</a:t>
            </a:r>
          </a:p>
          <a:p>
            <a:r>
              <a:rPr lang="tr-TR" sz="4800" dirty="0">
                <a:sym typeface="Wingdings" panose="05000000000000000000" pitchFamily="2" charset="2"/>
              </a:rPr>
              <a:t>Tanilli, S. (2013) Uygarlık Tarihi, İstanbul: Cumhuriyet Kitapları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76458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Cicero</a:t>
            </a:r>
            <a:r>
              <a:rPr lang="tr-TR" dirty="0"/>
              <a:t>, </a:t>
            </a:r>
            <a:r>
              <a:rPr lang="tr-TR" dirty="0" smtClean="0"/>
              <a:t>başlangıçta </a:t>
            </a:r>
            <a:r>
              <a:rPr lang="tr-TR" dirty="0"/>
              <a:t>dağınık olan ve bir göçebe yaşamı süren insanların, toplumsallık güdüsü ile birleşerek, devleti meydana getirdiklerini söyler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Roma emperyalizmi kuramı: </a:t>
            </a:r>
          </a:p>
          <a:p>
            <a:r>
              <a:rPr lang="tr-TR" dirty="0" smtClean="0"/>
              <a:t>Roma yönetiminin eyaletlerin yararına olduğunu, Roma’nın egemenliği altında olmayan yerlerin ise durumunun kötüleşeceğini düşünür. </a:t>
            </a:r>
          </a:p>
          <a:p>
            <a:r>
              <a:rPr lang="tr-TR" dirty="0" smtClean="0"/>
              <a:t>Roma yönetimi</a:t>
            </a:r>
            <a:r>
              <a:rPr lang="tr-TR" dirty="0" smtClean="0">
                <a:sym typeface="Wingdings" panose="05000000000000000000" pitchFamily="2" charset="2"/>
              </a:rPr>
              <a:t> barış ve düzen getirir: </a:t>
            </a:r>
            <a:r>
              <a:rPr lang="tr-TR" b="1" dirty="0" err="1" smtClean="0">
                <a:sym typeface="Wingdings" panose="05000000000000000000" pitchFamily="2" charset="2"/>
              </a:rPr>
              <a:t>Pax</a:t>
            </a:r>
            <a:r>
              <a:rPr lang="tr-TR" b="1" dirty="0" smtClean="0">
                <a:sym typeface="Wingdings" panose="05000000000000000000" pitchFamily="2" charset="2"/>
              </a:rPr>
              <a:t> Romana </a:t>
            </a:r>
            <a:r>
              <a:rPr lang="tr-TR" dirty="0" smtClean="0">
                <a:sym typeface="Wingdings" panose="05000000000000000000" pitchFamily="2" charset="2"/>
              </a:rPr>
              <a:t>(Roma barışı) kavramı</a:t>
            </a:r>
          </a:p>
          <a:p>
            <a:endParaRPr lang="tr-TR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1339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/>
              <a:t> Seneca (M.Ö. 4-M.S.65) </a:t>
            </a:r>
          </a:p>
          <a:p>
            <a:pPr algn="just"/>
            <a:r>
              <a:rPr lang="tr-TR" dirty="0" smtClean="0"/>
              <a:t>Bilgelerin politikadan soğuma dönemi</a:t>
            </a:r>
          </a:p>
          <a:p>
            <a:pPr algn="just"/>
            <a:r>
              <a:rPr lang="tr-TR" dirty="0" smtClean="0"/>
              <a:t>1. devletsiz</a:t>
            </a:r>
            <a:r>
              <a:rPr lang="tr-TR" dirty="0"/>
              <a:t>, eşitlikçi </a:t>
            </a:r>
            <a:r>
              <a:rPr lang="tr-TR" dirty="0" err="1" smtClean="0"/>
              <a:t>altınçağ</a:t>
            </a:r>
            <a:r>
              <a:rPr lang="tr-TR" dirty="0" smtClean="0"/>
              <a:t>:</a:t>
            </a:r>
            <a:endParaRPr lang="tr-TR" dirty="0"/>
          </a:p>
          <a:p>
            <a:pPr algn="just"/>
            <a:r>
              <a:rPr lang="tr-TR" dirty="0" smtClean="0"/>
              <a:t>«Lucius'a </a:t>
            </a:r>
            <a:r>
              <a:rPr lang="tr-TR" dirty="0"/>
              <a:t>Yirminci </a:t>
            </a:r>
            <a:r>
              <a:rPr lang="tr-TR" dirty="0" smtClean="0"/>
              <a:t>Mektup»ta açıklar görüşlerini: 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İ</a:t>
            </a:r>
            <a:r>
              <a:rPr lang="tr-TR" dirty="0" smtClean="0"/>
              <a:t>nsanların </a:t>
            </a:r>
            <a:r>
              <a:rPr lang="tr-TR" dirty="0"/>
              <a:t>devletin doğuşundan önce yaşadıkları doğa durumunda, (Rousseau'yu </a:t>
            </a:r>
            <a:r>
              <a:rPr lang="tr-TR" dirty="0" smtClean="0"/>
              <a:t>hatırlayacağız) </a:t>
            </a:r>
            <a:r>
              <a:rPr lang="tr-TR" dirty="0"/>
              <a:t>eşit, mutlu ve masum bir </a:t>
            </a:r>
            <a:r>
              <a:rPr lang="tr-TR" dirty="0" smtClean="0"/>
              <a:t>yaşam vardır. </a:t>
            </a:r>
          </a:p>
          <a:p>
            <a:pPr algn="just"/>
            <a:r>
              <a:rPr lang="tr-TR" dirty="0"/>
              <a:t>Ö</a:t>
            </a:r>
            <a:r>
              <a:rPr lang="tr-TR" dirty="0" smtClean="0"/>
              <a:t>zel </a:t>
            </a:r>
            <a:r>
              <a:rPr lang="tr-TR" dirty="0"/>
              <a:t>mülkiyet </a:t>
            </a:r>
            <a:r>
              <a:rPr lang="tr-TR" dirty="0" smtClean="0"/>
              <a:t>yoktur. </a:t>
            </a:r>
          </a:p>
          <a:p>
            <a:pPr algn="just"/>
            <a:r>
              <a:rPr lang="tr-TR" dirty="0" smtClean="0"/>
              <a:t>Toplumsal </a:t>
            </a:r>
            <a:r>
              <a:rPr lang="tr-TR" dirty="0"/>
              <a:t>yaşamın düzenlenmesi için </a:t>
            </a:r>
            <a:r>
              <a:rPr lang="tr-TR" dirty="0" smtClean="0"/>
              <a:t>yasaya, buyuran birine yani devlete ihtiyaç yoktur.</a:t>
            </a:r>
          </a:p>
          <a:p>
            <a:pPr algn="just"/>
            <a:r>
              <a:rPr lang="tr-TR" dirty="0" smtClean="0"/>
              <a:t>Bu doğa durumunda insanlar içlerinde </a:t>
            </a:r>
            <a:r>
              <a:rPr lang="tr-TR" dirty="0"/>
              <a:t>en iyi ve en akıllı olanların dediklerine </a:t>
            </a:r>
            <a:r>
              <a:rPr lang="tr-TR" u="sng" dirty="0"/>
              <a:t>isteyerek</a:t>
            </a:r>
            <a:r>
              <a:rPr lang="tr-TR" dirty="0"/>
              <a:t> uyuyorlardı. </a:t>
            </a:r>
            <a:r>
              <a:rPr lang="tr-TR" dirty="0" smtClean="0"/>
              <a:t>(Sözleri </a:t>
            </a:r>
            <a:r>
              <a:rPr lang="tr-TR" dirty="0"/>
              <a:t>dinlenen bu iyi ve akıllı kimseler ise bu durumu kişisel çıkarları için kötüye </a:t>
            </a:r>
            <a:r>
              <a:rPr lang="tr-TR" dirty="0" smtClean="0"/>
              <a:t>kullanmıyorlardı.)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436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pPr algn="just"/>
            <a:r>
              <a:rPr lang="tr-TR" dirty="0" smtClean="0"/>
              <a:t>Özel mülkiyet edinme isteği doğa durumunu bozmuştur. İktidar hırsı, lüks, ahlaksızlık baş göstermiştir </a:t>
            </a:r>
            <a:r>
              <a:rPr lang="tr-TR" dirty="0" smtClean="0">
                <a:sym typeface="Wingdings" panose="05000000000000000000" pitchFamily="2" charset="2"/>
              </a:rPr>
              <a:t> devlet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Yalınlıktan uzaklaşmak kötü eşitsizlikçi bir dünya yaratır.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Bilgeler, toplumdaki bu durumdan uzak durarak, felsefe ile ilgilenir ve  topluma yararlı olabilirler.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Seneca’nın politikanın içinde olduğu bir dönem vardır. </a:t>
            </a:r>
          </a:p>
          <a:p>
            <a:pPr algn="just"/>
            <a:r>
              <a:rPr lang="tr-TR" b="1" dirty="0" smtClean="0">
                <a:sym typeface="Wingdings" panose="05000000000000000000" pitchFamily="2" charset="2"/>
              </a:rPr>
              <a:t>Kölelik: </a:t>
            </a:r>
            <a:r>
              <a:rPr lang="tr-TR" dirty="0" smtClean="0">
                <a:sym typeface="Wingdings" panose="05000000000000000000" pitchFamily="2" charset="2"/>
              </a:rPr>
              <a:t>Köleliğe karşı değildir ancak köleye kötü davranılmasına karşıdır. </a:t>
            </a:r>
            <a:r>
              <a:rPr lang="tr-TR" b="1" dirty="0" smtClean="0">
                <a:sym typeface="Wingdings" panose="05000000000000000000" pitchFamily="2" charset="2"/>
              </a:rPr>
              <a:t>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«…köleler de aynı zamanda insandır» «Köle korku ile değil sevgi ile bağlanmalı efendiye»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Özgürlük vs. Kölelik (yazgının köleliği) (özgür ruh vs. köle ruhu)</a:t>
            </a:r>
          </a:p>
        </p:txBody>
      </p:sp>
    </p:spTree>
    <p:extLst>
      <p:ext uri="{BB962C8B-B14F-4D97-AF65-F5344CB8AC3E}">
        <p14:creationId xmlns:p14="http://schemas.microsoft.com/office/powerpoint/2010/main" val="341585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ym typeface="Wingdings" panose="05000000000000000000" pitchFamily="2" charset="2"/>
              </a:rPr>
              <a:t>Seneca, Hıristiyan düşünürleri etkiler: Hıristiyan öğretisinde yeryüzündeki eşitsizliği kabul edip, gök devletindeki eşitlikten söz edilir.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Roma düşüncesinden Hıristiyanlık düşüncesine geçişin düşünürüdür. </a:t>
            </a:r>
          </a:p>
          <a:p>
            <a:pPr marL="0" indent="0" algn="ctr">
              <a:buNone/>
            </a:pPr>
            <a:endParaRPr lang="tr-TR" sz="3600" b="1" dirty="0" smtClean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tr-TR" sz="3600" b="1" dirty="0" smtClean="0">
                <a:sym typeface="Wingdings" panose="05000000000000000000" pitchFamily="2" charset="2"/>
              </a:rPr>
              <a:t>Cicero vs Seneca</a:t>
            </a:r>
            <a:endParaRPr lang="tr-TR" sz="3600" b="1" dirty="0">
              <a:sym typeface="Wingdings" panose="05000000000000000000" pitchFamily="2" charset="2"/>
            </a:endParaRPr>
          </a:p>
          <a:p>
            <a:pPr algn="just"/>
            <a:r>
              <a:rPr lang="tr-TR" dirty="0" err="1" smtClean="0">
                <a:sym typeface="Wingdings" panose="05000000000000000000" pitchFamily="2" charset="2"/>
              </a:rPr>
              <a:t>Cicero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>
                <a:sym typeface="Wingdings" panose="05000000000000000000" pitchFamily="2" charset="2"/>
              </a:rPr>
              <a:t>cumhuriyet, Seneca imparatorluk dönemi düşünürüdür. </a:t>
            </a:r>
          </a:p>
          <a:p>
            <a:pPr algn="just"/>
            <a:r>
              <a:rPr lang="tr-TR" dirty="0">
                <a:sym typeface="Wingdings" panose="05000000000000000000" pitchFamily="2" charset="2"/>
              </a:rPr>
              <a:t>Her ikisi de Stoacı gelenekten gelir. </a:t>
            </a:r>
          </a:p>
          <a:p>
            <a:pPr algn="just"/>
            <a:r>
              <a:rPr lang="tr-TR" dirty="0" err="1">
                <a:sym typeface="Wingdings" panose="05000000000000000000" pitchFamily="2" charset="2"/>
              </a:rPr>
              <a:t>Cicerobilge</a:t>
            </a:r>
            <a:r>
              <a:rPr lang="tr-TR" dirty="0">
                <a:sym typeface="Wingdings" panose="05000000000000000000" pitchFamily="2" charset="2"/>
              </a:rPr>
              <a:t> politikayla uğraşmalı</a:t>
            </a:r>
          </a:p>
          <a:p>
            <a:pPr algn="just"/>
            <a:r>
              <a:rPr lang="tr-TR" dirty="0" err="1">
                <a:sym typeface="Wingdings" panose="05000000000000000000" pitchFamily="2" charset="2"/>
              </a:rPr>
              <a:t>Senecabilge</a:t>
            </a:r>
            <a:r>
              <a:rPr lang="tr-TR" dirty="0">
                <a:sym typeface="Wingdings" panose="05000000000000000000" pitchFamily="2" charset="2"/>
              </a:rPr>
              <a:t>, bilgelikle uğraşabilmek için politikadan kaçmalı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414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Roma’nın siyasal  ve hukuksal yeteneği önemlidir.</a:t>
            </a:r>
          </a:p>
          <a:p>
            <a:r>
              <a:rPr lang="tr-TR" b="1" dirty="0" smtClean="0">
                <a:sym typeface="Wingdings" panose="05000000000000000000" pitchFamily="2" charset="2"/>
              </a:rPr>
              <a:t>Roma’nın tarihsel önemi nereden gelir?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1. devlet birliği (güçlü olduğu dönemde farklı toplumları bir arada tutan güç  imparatorluk)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2. din birliği (Katolik Kilisesi)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3. hukuksal birlik (Roma Hukuku)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Önemli! </a:t>
            </a:r>
            <a:r>
              <a:rPr lang="tr-TR" dirty="0" smtClean="0">
                <a:sym typeface="Wingdings" panose="05000000000000000000" pitchFamily="2" charset="2"/>
              </a:rPr>
              <a:t>«evrensellik ilkesinin milliyet ilkesinden üstün tutulduğunu» görüyoruz Roma uygarlığında. </a:t>
            </a:r>
            <a:endParaRPr lang="tr-TR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0525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à"/>
            </a:pPr>
            <a:endParaRPr lang="tr-TR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endParaRPr lang="tr-TR" sz="3200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tr-TR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Roma nasıl </a:t>
            </a:r>
            <a:r>
              <a:rPr lang="tr-TR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yıkıldı? </a:t>
            </a:r>
            <a:endParaRPr lang="tr-TR" sz="3200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tr-TR" sz="3200" dirty="0" smtClean="0">
                <a:sym typeface="Wingdings" panose="05000000000000000000" pitchFamily="2" charset="2"/>
              </a:rPr>
              <a:t>İki </a:t>
            </a:r>
            <a:r>
              <a:rPr lang="tr-TR" sz="3200" dirty="0">
                <a:sym typeface="Wingdings" panose="05000000000000000000" pitchFamily="2" charset="2"/>
              </a:rPr>
              <a:t>önemli </a:t>
            </a:r>
            <a:r>
              <a:rPr lang="tr-TR" sz="3200" dirty="0" smtClean="0">
                <a:sym typeface="Wingdings" panose="05000000000000000000" pitchFamily="2" charset="2"/>
              </a:rPr>
              <a:t>etken görüyoruz: </a:t>
            </a:r>
            <a:endParaRPr lang="tr-TR" sz="3200" dirty="0"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tr-TR" sz="3200" dirty="0">
                <a:sym typeface="Wingdings" panose="05000000000000000000" pitchFamily="2" charset="2"/>
              </a:rPr>
              <a:t>Dış etken: Barbar Cermen akınları,</a:t>
            </a:r>
          </a:p>
          <a:p>
            <a:pPr algn="ctr">
              <a:buFont typeface="Wingdings" panose="05000000000000000000" pitchFamily="2" charset="2"/>
              <a:buChar char="à"/>
            </a:pPr>
            <a:r>
              <a:rPr lang="tr-TR" sz="3200" dirty="0">
                <a:sym typeface="Wingdings" panose="05000000000000000000" pitchFamily="2" charset="2"/>
              </a:rPr>
              <a:t>İç etken: </a:t>
            </a:r>
            <a:r>
              <a:rPr lang="tr-TR" sz="3200" dirty="0" smtClean="0">
                <a:sym typeface="Wingdings" panose="05000000000000000000" pitchFamily="2" charset="2"/>
              </a:rPr>
              <a:t>Artan </a:t>
            </a:r>
            <a:r>
              <a:rPr lang="tr-TR" sz="3200" dirty="0">
                <a:sym typeface="Wingdings" panose="05000000000000000000" pitchFamily="2" charset="2"/>
              </a:rPr>
              <a:t>eşitsizlikler ve </a:t>
            </a:r>
            <a:r>
              <a:rPr lang="tr-TR" sz="3200" dirty="0" smtClean="0">
                <a:sym typeface="Wingdings" panose="05000000000000000000" pitchFamily="2" charset="2"/>
              </a:rPr>
              <a:t>memnuniyetsiz </a:t>
            </a:r>
            <a:r>
              <a:rPr lang="tr-TR" sz="3200" dirty="0">
                <a:sym typeface="Wingdings" panose="05000000000000000000" pitchFamily="2" charset="2"/>
              </a:rPr>
              <a:t>geniş halk kesimi arasında yayılan </a:t>
            </a:r>
            <a:r>
              <a:rPr lang="tr-TR" sz="3200" dirty="0" smtClean="0">
                <a:sym typeface="Wingdings" panose="05000000000000000000" pitchFamily="2" charset="2"/>
              </a:rPr>
              <a:t>Hıristiyanlık</a:t>
            </a:r>
          </a:p>
          <a:p>
            <a:pPr marL="0" indent="0" algn="ctr">
              <a:buNone/>
            </a:pPr>
            <a:endParaRPr lang="tr-TR" sz="32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tr-TR" sz="3200" dirty="0" smtClean="0"/>
              <a:t>Doğu –Batı Roma olarak ayrılması </a:t>
            </a:r>
            <a:r>
              <a:rPr lang="tr-TR" sz="3200" dirty="0" smtClean="0">
                <a:sym typeface="Wingdings" panose="05000000000000000000" pitchFamily="2" charset="2"/>
              </a:rPr>
              <a:t>395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1264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2"/>
            <a:ext cx="10515600" cy="6038491"/>
          </a:xfrm>
        </p:spPr>
        <p:txBody>
          <a:bodyPr>
            <a:normAutofit/>
          </a:bodyPr>
          <a:lstStyle/>
          <a:p>
            <a:r>
              <a:rPr lang="tr-TR" dirty="0" smtClean="0"/>
              <a:t>Roma tarihinde dört farklı dönem sıralanabilir: </a:t>
            </a:r>
          </a:p>
          <a:p>
            <a:endParaRPr lang="tr-TR" dirty="0" smtClean="0"/>
          </a:p>
          <a:p>
            <a:r>
              <a:rPr lang="tr-TR" dirty="0" smtClean="0"/>
              <a:t>A. Krallık öncesi dönem (M.Ö. 753 öncesi)</a:t>
            </a:r>
          </a:p>
          <a:p>
            <a:r>
              <a:rPr lang="tr-TR" dirty="0" smtClean="0"/>
              <a:t>B. Krallık Dönemi (M.Ö. 753-509)</a:t>
            </a:r>
          </a:p>
          <a:p>
            <a:r>
              <a:rPr lang="tr-TR" dirty="0" smtClean="0"/>
              <a:t>C. Cumhuriyet Dönemi (M.Ö. 509-27)</a:t>
            </a:r>
          </a:p>
          <a:p>
            <a:r>
              <a:rPr lang="tr-TR" dirty="0" smtClean="0"/>
              <a:t>D. İmparatorluk Dönemi (M.Ö. 27- M.S. 476)</a:t>
            </a:r>
          </a:p>
          <a:p>
            <a:endParaRPr lang="tr-TR" dirty="0" smtClean="0"/>
          </a:p>
          <a:p>
            <a:r>
              <a:rPr lang="tr-TR" dirty="0" smtClean="0"/>
              <a:t>Kent devletlerinden</a:t>
            </a:r>
            <a:r>
              <a:rPr lang="tr-TR" dirty="0" smtClean="0">
                <a:sym typeface="Wingdings" panose="05000000000000000000" pitchFamily="2" charset="2"/>
              </a:rPr>
              <a:t> imparatorluğa (1200 yıl)</a:t>
            </a:r>
            <a:endParaRPr lang="tr-TR" dirty="0"/>
          </a:p>
          <a:p>
            <a:r>
              <a:rPr lang="tr-TR" dirty="0" smtClean="0"/>
              <a:t>Krallık öncesi dönemde, Etrüsklerce (Anadolu’dan İtalya’ya gelen, denizci halk), İtalya’da tarımcı köy toplulukları üzerinde egemenlik kurulmuş, toplumsal farklılaşmaya uğramış toplumlar ve uygarlık ortaya çıkmıştır.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277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8638" y="655607"/>
            <a:ext cx="5062268" cy="5486850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b="1" dirty="0"/>
              <a:t>Krallık Dönemi</a:t>
            </a:r>
            <a:r>
              <a:rPr lang="tr-TR" dirty="0"/>
              <a:t> (M.Ö. 753-509)</a:t>
            </a:r>
          </a:p>
          <a:p>
            <a:r>
              <a:rPr lang="tr-TR" dirty="0" smtClean="0"/>
              <a:t>Efsanelerde Roma‘nın Romus (Remus) ve </a:t>
            </a:r>
            <a:r>
              <a:rPr lang="tr-TR" dirty="0"/>
              <a:t>Romulus </a:t>
            </a:r>
            <a:r>
              <a:rPr lang="tr-TR" dirty="0" smtClean="0"/>
              <a:t>kardeşlerce kurulduğu aktarılır. Bu efsaneyi konu alan heykel bugün Roma’da </a:t>
            </a:r>
            <a:r>
              <a:rPr lang="tr-TR" dirty="0"/>
              <a:t>Musei </a:t>
            </a:r>
            <a:r>
              <a:rPr lang="tr-TR" dirty="0" smtClean="0"/>
              <a:t>Capitolini’de sergilenmektedir.  </a:t>
            </a:r>
          </a:p>
          <a:p>
            <a:r>
              <a:rPr lang="tr-TR" dirty="0" smtClean="0"/>
              <a:t>Etrüskler, Latin köylerini birleştirerek Roma kentini kurmuşlardır. Zamanla egemen Etrüsklere karşı ayaklanma başlamış ve Etrüsk kralı tahttan indirilmiştir. 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1026" name="Picture 2" descr="romus romulu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906" y="1207698"/>
            <a:ext cx="6349042" cy="396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859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Cumhuriyet </a:t>
            </a:r>
            <a:r>
              <a:rPr lang="tr-TR" b="1" dirty="0"/>
              <a:t>Dönemi (İ.Ö. 509 - 27 arası</a:t>
            </a:r>
            <a:r>
              <a:rPr lang="tr-TR" b="1" dirty="0" smtClean="0"/>
              <a:t>)</a:t>
            </a:r>
          </a:p>
          <a:p>
            <a:r>
              <a:rPr lang="tr-TR" dirty="0" smtClean="0"/>
              <a:t>Latin aristokratların(patriciler) krallığa tepkisi</a:t>
            </a:r>
            <a:r>
              <a:rPr lang="tr-TR" dirty="0" smtClean="0">
                <a:sym typeface="Wingdings" panose="05000000000000000000" pitchFamily="2" charset="2"/>
              </a:rPr>
              <a:t>cumhuriyet</a:t>
            </a:r>
          </a:p>
          <a:p>
            <a:r>
              <a:rPr lang="tr-TR" dirty="0" smtClean="0"/>
              <a:t>(</a:t>
            </a:r>
            <a:r>
              <a:rPr lang="tr-TR" dirty="0"/>
              <a:t>halk için, halk </a:t>
            </a:r>
            <a:r>
              <a:rPr lang="tr-TR" dirty="0" smtClean="0"/>
              <a:t>yararına</a:t>
            </a:r>
            <a:r>
              <a:rPr lang="tr-TR" dirty="0"/>
              <a:t>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"</a:t>
            </a:r>
            <a:r>
              <a:rPr lang="tr-TR" dirty="0" err="1"/>
              <a:t>Res</a:t>
            </a:r>
            <a:r>
              <a:rPr lang="tr-TR" dirty="0"/>
              <a:t> </a:t>
            </a:r>
            <a:r>
              <a:rPr lang="tr-TR" dirty="0" err="1" smtClean="0"/>
              <a:t>publica</a:t>
            </a:r>
            <a:r>
              <a:rPr lang="tr-TR" dirty="0" smtClean="0"/>
              <a:t>»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republica</a:t>
            </a:r>
            <a:r>
              <a:rPr lang="tr-TR" dirty="0" smtClean="0">
                <a:sym typeface="Wingdings" panose="05000000000000000000" pitchFamily="2" charset="2"/>
              </a:rPr>
              <a:t>/</a:t>
            </a:r>
            <a:r>
              <a:rPr lang="tr-TR" dirty="0" err="1" smtClean="0">
                <a:sym typeface="Wingdings" panose="05000000000000000000" pitchFamily="2" charset="2"/>
              </a:rPr>
              <a:t>republic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Aristokratik cumhuriyet niteliği taşır.</a:t>
            </a:r>
          </a:p>
          <a:p>
            <a:endParaRPr lang="tr-TR" b="1" dirty="0"/>
          </a:p>
          <a:p>
            <a:r>
              <a:rPr lang="tr-TR" b="1" dirty="0"/>
              <a:t>Toplumsal Sınıflar: </a:t>
            </a:r>
            <a:r>
              <a:rPr lang="tr-TR" dirty="0"/>
              <a:t>Roma toplumunun cumhuriyet döneminde ve daha </a:t>
            </a:r>
            <a:r>
              <a:rPr lang="tr-TR" dirty="0" smtClean="0"/>
              <a:t>sonrasında</a:t>
            </a:r>
          </a:p>
          <a:p>
            <a:r>
              <a:rPr lang="tr-TR" dirty="0" smtClean="0"/>
              <a:t>1</a:t>
            </a:r>
            <a:r>
              <a:rPr lang="tr-TR" dirty="0"/>
              <a:t>. </a:t>
            </a:r>
            <a:r>
              <a:rPr lang="tr-TR" dirty="0" smtClean="0"/>
              <a:t>Vatandaşlar</a:t>
            </a:r>
            <a:endParaRPr lang="tr-TR" dirty="0"/>
          </a:p>
          <a:p>
            <a:r>
              <a:rPr lang="tr-TR" dirty="0"/>
              <a:t>2. Sığıntılar (vatandaşlık </a:t>
            </a:r>
            <a:r>
              <a:rPr lang="tr-TR" dirty="0" smtClean="0"/>
              <a:t>hakları yoktur ancak özgürdür bu yabancılar) (client) yönetimle ilişkilerini vatandaş olanlar (patron) aracılığı ile yürütürler</a:t>
            </a:r>
            <a:endParaRPr lang="tr-TR" dirty="0"/>
          </a:p>
          <a:p>
            <a:r>
              <a:rPr lang="tr-TR" dirty="0"/>
              <a:t>3. </a:t>
            </a:r>
            <a:r>
              <a:rPr lang="tr-TR" dirty="0" smtClean="0"/>
              <a:t>Köleler (savaş esirleri ile borçları nedneiyle köleleşenler)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623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/>
          </a:bodyPr>
          <a:lstStyle/>
          <a:p>
            <a:r>
              <a:rPr lang="tr-TR" dirty="0"/>
              <a:t>Vatandaşlar da kendi aralarında iki sınıfa ayrılır:</a:t>
            </a:r>
          </a:p>
          <a:p>
            <a:r>
              <a:rPr lang="tr-TR" dirty="0"/>
              <a:t>a. Patriciler (</a:t>
            </a:r>
            <a:r>
              <a:rPr lang="tr-TR" dirty="0" smtClean="0"/>
              <a:t>aristokratlar/soylular)</a:t>
            </a:r>
            <a:endParaRPr lang="tr-TR" dirty="0"/>
          </a:p>
          <a:p>
            <a:r>
              <a:rPr lang="tr-TR" dirty="0"/>
              <a:t>b. </a:t>
            </a:r>
            <a:r>
              <a:rPr lang="tr-TR" dirty="0" err="1"/>
              <a:t>Plebler</a:t>
            </a:r>
            <a:r>
              <a:rPr lang="tr-TR" dirty="0"/>
              <a:t> (avam halk) (</a:t>
            </a:r>
            <a:r>
              <a:rPr lang="tr-TR" dirty="0" err="1"/>
              <a:t>zengin&amp;yoksul</a:t>
            </a:r>
            <a:r>
              <a:rPr lang="tr-TR" dirty="0"/>
              <a:t>). </a:t>
            </a:r>
            <a:r>
              <a:rPr lang="tr-TR" dirty="0" smtClean="0"/>
              <a:t> </a:t>
            </a:r>
          </a:p>
          <a:p>
            <a:pPr lvl="5"/>
            <a:r>
              <a:rPr lang="tr-TR" sz="2800" dirty="0" smtClean="0"/>
              <a:t>Zengin plebler: kentli sınıf</a:t>
            </a:r>
          </a:p>
          <a:p>
            <a:pPr lvl="5"/>
            <a:r>
              <a:rPr lang="tr-TR" sz="2800" dirty="0" smtClean="0"/>
              <a:t>Yoksul pleb</a:t>
            </a:r>
            <a:r>
              <a:rPr lang="tr-TR" sz="2800" dirty="0"/>
              <a:t> </a:t>
            </a:r>
            <a:r>
              <a:rPr lang="tr-TR" sz="2800" dirty="0" smtClean="0">
                <a:sym typeface="Wingdings" panose="05000000000000000000" pitchFamily="2" charset="2"/>
              </a:rPr>
              <a:t>Roma proletaryası</a:t>
            </a:r>
          </a:p>
          <a:p>
            <a:pPr marL="228600" lvl="5">
              <a:spcBef>
                <a:spcPts val="1000"/>
              </a:spcBef>
            </a:pPr>
            <a:r>
              <a:rPr lang="tr-TR" sz="2800" i="1" dirty="0">
                <a:sym typeface="Wingdings" panose="05000000000000000000" pitchFamily="2" charset="2"/>
              </a:rPr>
              <a:t>(Dikkat: </a:t>
            </a:r>
            <a:r>
              <a:rPr lang="tr-TR" sz="2800" i="1" dirty="0" err="1">
                <a:sym typeface="Wingdings" panose="05000000000000000000" pitchFamily="2" charset="2"/>
              </a:rPr>
              <a:t>plebler</a:t>
            </a:r>
            <a:r>
              <a:rPr lang="tr-TR" sz="2800" i="1" dirty="0">
                <a:sym typeface="Wingdings" panose="05000000000000000000" pitchFamily="2" charset="2"/>
              </a:rPr>
              <a:t> başta vatandaş haklarından yararlanmıyordu)</a:t>
            </a:r>
            <a:endParaRPr lang="tr-TR" sz="2800" i="1" dirty="0"/>
          </a:p>
          <a:p>
            <a:r>
              <a:rPr lang="tr-TR" b="1" dirty="0" err="1" smtClean="0"/>
              <a:t>Proles</a:t>
            </a:r>
            <a:r>
              <a:rPr lang="tr-TR" b="1" dirty="0" smtClean="0"/>
              <a:t>: </a:t>
            </a:r>
            <a:r>
              <a:rPr lang="tr-TR" dirty="0" smtClean="0"/>
              <a:t>çocuk (Latince) </a:t>
            </a:r>
          </a:p>
          <a:p>
            <a:r>
              <a:rPr lang="tr-TR" dirty="0" smtClean="0"/>
              <a:t>«Proletarya </a:t>
            </a:r>
            <a:r>
              <a:rPr lang="tr-TR" dirty="0"/>
              <a:t>adı, vatandaşların çocuklarından başka servetleri olmayan yoksul kesimini belirtmek için </a:t>
            </a:r>
            <a:r>
              <a:rPr lang="tr-TR" dirty="0" smtClean="0"/>
              <a:t>kullanılmıştır»</a:t>
            </a:r>
          </a:p>
          <a:p>
            <a:r>
              <a:rPr lang="tr-TR" dirty="0" smtClean="0"/>
              <a:t>Zengin </a:t>
            </a:r>
            <a:r>
              <a:rPr lang="tr-TR" dirty="0" err="1" smtClean="0"/>
              <a:t>pleb</a:t>
            </a:r>
            <a:r>
              <a:rPr lang="tr-TR" dirty="0" smtClean="0"/>
              <a:t> +</a:t>
            </a:r>
            <a:r>
              <a:rPr lang="tr-TR" dirty="0" err="1" smtClean="0"/>
              <a:t>patriciler</a:t>
            </a:r>
            <a:r>
              <a:rPr lang="tr-TR" dirty="0" smtClean="0"/>
              <a:t> = </a:t>
            </a:r>
            <a:r>
              <a:rPr lang="tr-TR" b="1" dirty="0" err="1" smtClean="0"/>
              <a:t>optimates</a:t>
            </a:r>
            <a:r>
              <a:rPr lang="tr-TR" b="1" dirty="0" smtClean="0"/>
              <a:t> </a:t>
            </a:r>
          </a:p>
          <a:p>
            <a:r>
              <a:rPr lang="tr-TR" dirty="0" smtClean="0"/>
              <a:t>Zengin olmayan halk: </a:t>
            </a:r>
            <a:r>
              <a:rPr lang="tr-TR" b="1" dirty="0" err="1" smtClean="0"/>
              <a:t>populares</a:t>
            </a:r>
            <a:r>
              <a:rPr lang="tr-TR" b="1" dirty="0" smtClean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2778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Roma’da bu dönemde, içte sınıf kavgaları, dışta fetihler yoluyla genişleme yaşanır. </a:t>
            </a:r>
          </a:p>
          <a:p>
            <a:r>
              <a:rPr lang="tr-TR" dirty="0" smtClean="0"/>
              <a:t>Zengin pleblerin aristokratlara (patricilere) karşı mücadelesi sonucunda </a:t>
            </a:r>
            <a:r>
              <a:rPr lang="tr-TR" dirty="0" smtClean="0">
                <a:sym typeface="Wingdings" panose="05000000000000000000" pitchFamily="2" charset="2"/>
              </a:rPr>
              <a:t> M.Ö. 450 On İki Levha Yasası çıkmıştır.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Sözlü aristokratik yasaların yerine yazılı yasalar Roma’da forum alanına yerleştirilmiştir.</a:t>
            </a:r>
            <a:endParaRPr lang="tr-TR" dirty="0" smtClean="0"/>
          </a:p>
          <a:p>
            <a:r>
              <a:rPr lang="tr-TR" dirty="0" smtClean="0"/>
              <a:t>Üretim yöntemi: </a:t>
            </a:r>
            <a:r>
              <a:rPr lang="tr-TR" i="1" dirty="0" smtClean="0"/>
              <a:t>latifundia</a:t>
            </a:r>
            <a:r>
              <a:rPr lang="tr-TR" dirty="0" smtClean="0"/>
              <a:t> adı verilen çiftliklerde köle emeğine dayalı yürütülmüüştür. </a:t>
            </a:r>
          </a:p>
          <a:p>
            <a:r>
              <a:rPr lang="tr-TR" dirty="0">
                <a:sym typeface="Wingdings" panose="05000000000000000000" pitchFamily="2" charset="2"/>
              </a:rPr>
              <a:t>Latifundialarda köleler pazara/ticarete yönelik tarım yapmıştır. </a:t>
            </a:r>
          </a:p>
          <a:p>
            <a:r>
              <a:rPr lang="tr-TR" dirty="0">
                <a:sym typeface="Wingdings" panose="05000000000000000000" pitchFamily="2" charset="2"/>
              </a:rPr>
              <a:t>Akdeniz ticareti  30 Latin kenti ile «Latin Birliği»</a:t>
            </a:r>
            <a:endParaRPr lang="tr-TR" dirty="0"/>
          </a:p>
          <a:p>
            <a:r>
              <a:rPr lang="tr-TR" dirty="0" smtClean="0"/>
              <a:t>Roma, tuz ticaret yolu üzerinde bulunması ile zenginleşiyor. </a:t>
            </a:r>
          </a:p>
          <a:p>
            <a:r>
              <a:rPr lang="tr-TR" dirty="0" smtClean="0"/>
              <a:t>Zeytinyağı ve şarap ticareti (zeytin ve üzüm tarımı) </a:t>
            </a:r>
            <a:endParaRPr lang="tr-TR" dirty="0">
              <a:sym typeface="Wingdings" panose="05000000000000000000" pitchFamily="2" charset="2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120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07211" y="603849"/>
            <a:ext cx="10515600" cy="5486850"/>
          </a:xfrm>
        </p:spPr>
        <p:txBody>
          <a:bodyPr/>
          <a:lstStyle/>
          <a:p>
            <a:pPr algn="just"/>
            <a:r>
              <a:rPr lang="tr-TR" b="1" dirty="0" smtClean="0"/>
              <a:t>İmparatorluk </a:t>
            </a:r>
            <a:r>
              <a:rPr lang="tr-TR" b="1" dirty="0"/>
              <a:t>Dönemi (İ.Ö. 27 - İ.S. 476 arası</a:t>
            </a:r>
            <a:r>
              <a:rPr lang="tr-TR" b="1" dirty="0" smtClean="0"/>
              <a:t>)</a:t>
            </a:r>
          </a:p>
          <a:p>
            <a:pPr algn="just"/>
            <a:r>
              <a:rPr lang="tr-TR" dirty="0"/>
              <a:t>İ</a:t>
            </a:r>
            <a:r>
              <a:rPr lang="tr-TR" dirty="0" smtClean="0"/>
              <a:t>mparatorluğu</a:t>
            </a:r>
            <a:r>
              <a:rPr lang="tr-TR" dirty="0"/>
              <a:t>, Kleopatra'yı yenen </a:t>
            </a:r>
            <a:r>
              <a:rPr lang="tr-TR" dirty="0" smtClean="0"/>
              <a:t>Octavianus (Augustus) kurmuştur.</a:t>
            </a:r>
          </a:p>
          <a:p>
            <a:pPr algn="just"/>
            <a:r>
              <a:rPr lang="tr-TR" dirty="0" smtClean="0"/>
              <a:t>M.Ö. 235 sonrası ordu komutanlarının iktidar mücadelesine tanık olunur. (</a:t>
            </a:r>
            <a:r>
              <a:rPr lang="tr-TR" i="1" dirty="0" smtClean="0"/>
              <a:t>çöküşün başlaması</a:t>
            </a:r>
            <a:r>
              <a:rPr lang="tr-TR" dirty="0" smtClean="0"/>
              <a:t>)</a:t>
            </a:r>
          </a:p>
          <a:p>
            <a:pPr algn="just"/>
            <a:r>
              <a:rPr lang="tr-TR" dirty="0" smtClean="0"/>
              <a:t>Gotlar (barbar akınları) </a:t>
            </a:r>
            <a:r>
              <a:rPr lang="tr-TR" dirty="0" smtClean="0">
                <a:sym typeface="Wingdings" panose="05000000000000000000" pitchFamily="2" charset="2"/>
              </a:rPr>
              <a:t>çöküş</a:t>
            </a:r>
          </a:p>
          <a:p>
            <a:pPr algn="just"/>
            <a:r>
              <a:rPr lang="tr-TR" b="1" dirty="0" smtClean="0">
                <a:sym typeface="Wingdings" panose="05000000000000000000" pitchFamily="2" charset="2"/>
              </a:rPr>
              <a:t>Köle ayaklanmaları ve sınıf savaşları: </a:t>
            </a:r>
          </a:p>
          <a:p>
            <a:pPr algn="just"/>
            <a:r>
              <a:rPr lang="tr-TR" dirty="0" smtClean="0"/>
              <a:t>A.Büyük </a:t>
            </a:r>
            <a:r>
              <a:rPr lang="tr-TR" dirty="0"/>
              <a:t>çiftliklerde ve madenlerde kalabalık kitleler halinde çalışan köleler, kendilerinde Roma devletine baş kaldırma gücünü görebildiler. M</a:t>
            </a:r>
            <a:r>
              <a:rPr lang="tr-TR" dirty="0" smtClean="0"/>
              <a:t>.Ö</a:t>
            </a:r>
            <a:r>
              <a:rPr lang="tr-TR" dirty="0"/>
              <a:t>. 2. yüzyılda Sicilya'daki ve Makedonya'daki önemli köle </a:t>
            </a:r>
            <a:r>
              <a:rPr lang="tr-TR" dirty="0" smtClean="0"/>
              <a:t>ayaklanmalarını</a:t>
            </a:r>
            <a:r>
              <a:rPr lang="tr-TR" dirty="0"/>
              <a:t>, M</a:t>
            </a:r>
            <a:r>
              <a:rPr lang="tr-TR" dirty="0" smtClean="0"/>
              <a:t>.Ö</a:t>
            </a:r>
            <a:r>
              <a:rPr lang="tr-TR" dirty="0"/>
              <a:t>. 73'te, tarihin en büyük köle ayaklanması olan </a:t>
            </a:r>
            <a:r>
              <a:rPr lang="tr-TR" b="1" dirty="0" err="1"/>
              <a:t>Spartaküs</a:t>
            </a:r>
            <a:r>
              <a:rPr lang="tr-TR" dirty="0"/>
              <a:t> ayaklanması izledi. </a:t>
            </a:r>
          </a:p>
        </p:txBody>
      </p:sp>
    </p:spTree>
    <p:extLst>
      <p:ext uri="{BB962C8B-B14F-4D97-AF65-F5344CB8AC3E}">
        <p14:creationId xmlns:p14="http://schemas.microsoft.com/office/powerpoint/2010/main" val="194382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B. Populares ile optimales arasında iç savaş</a:t>
            </a:r>
          </a:p>
          <a:p>
            <a:pPr algn="just"/>
            <a:r>
              <a:rPr lang="tr-TR" dirty="0" err="1" smtClean="0"/>
              <a:t>Optimates</a:t>
            </a:r>
            <a:r>
              <a:rPr lang="tr-TR" dirty="0" smtClean="0"/>
              <a:t>, iç savaşı bastırmış ve önderleri </a:t>
            </a:r>
            <a:r>
              <a:rPr lang="tr-TR" dirty="0" err="1" smtClean="0"/>
              <a:t>Sulla</a:t>
            </a:r>
            <a:r>
              <a:rPr lang="tr-TR" dirty="0" smtClean="0"/>
              <a:t> (M.Ö. 84’te) </a:t>
            </a:r>
            <a:r>
              <a:rPr lang="tr-TR" u="sng" dirty="0" smtClean="0"/>
              <a:t>diktatör seçilmiştir. </a:t>
            </a:r>
            <a:r>
              <a:rPr lang="tr-TR" dirty="0" smtClean="0"/>
              <a:t>(ifadeye dikkat ediniz)</a:t>
            </a:r>
          </a:p>
          <a:p>
            <a:pPr algn="just"/>
            <a:r>
              <a:rPr lang="tr-TR" dirty="0" smtClean="0"/>
              <a:t>Roma'da, bir kimseye altı ayı aşmamak üzere Senato tarafından tam yetki verilmesi biçiminde anayasal bir kurumdur, </a:t>
            </a:r>
            <a:r>
              <a:rPr lang="tr-TR" b="1" dirty="0" smtClean="0"/>
              <a:t>diktatörlük. </a:t>
            </a:r>
          </a:p>
          <a:p>
            <a:pPr algn="just"/>
            <a:r>
              <a:rPr lang="tr-TR" dirty="0" smtClean="0"/>
              <a:t> Diktatörlük ve sıkıyönetim Roma’nın günümüze kadar ulaşmış kavramlarıdır.</a:t>
            </a:r>
          </a:p>
          <a:p>
            <a:pPr algn="just"/>
            <a:r>
              <a:rPr lang="tr-TR" b="1" dirty="0" smtClean="0"/>
              <a:t>Roma düşünürleri</a:t>
            </a:r>
          </a:p>
          <a:p>
            <a:pPr algn="just"/>
            <a:r>
              <a:rPr lang="tr-TR" dirty="0" smtClean="0"/>
              <a:t>A. </a:t>
            </a:r>
            <a:r>
              <a:rPr lang="tr-TR" dirty="0" err="1" smtClean="0"/>
              <a:t>Polybios</a:t>
            </a:r>
            <a:r>
              <a:rPr lang="tr-TR" dirty="0" smtClean="0"/>
              <a:t> (M.Ö</a:t>
            </a:r>
            <a:r>
              <a:rPr lang="tr-TR" dirty="0"/>
              <a:t>. 204 - 120) </a:t>
            </a:r>
            <a:r>
              <a:rPr lang="tr-TR" dirty="0" smtClean="0"/>
              <a:t>Yunan-Roma düşünürü</a:t>
            </a:r>
          </a:p>
          <a:p>
            <a:pPr algn="just"/>
            <a:r>
              <a:rPr lang="tr-TR" dirty="0" smtClean="0"/>
              <a:t>B. </a:t>
            </a:r>
            <a:r>
              <a:rPr lang="tr-TR" dirty="0" err="1" smtClean="0"/>
              <a:t>Cicero</a:t>
            </a:r>
            <a:r>
              <a:rPr lang="tr-TR" dirty="0" smtClean="0"/>
              <a:t> (M.Ö. 106-44) Roma siyasal düşünüşün en önemli temsilcisi</a:t>
            </a:r>
          </a:p>
          <a:p>
            <a:pPr algn="just"/>
            <a:r>
              <a:rPr lang="tr-TR" dirty="0" smtClean="0"/>
              <a:t>C. Seneca (M.Ö. 4-M.S.65) </a:t>
            </a:r>
          </a:p>
          <a:p>
            <a:pPr algn="just"/>
            <a:r>
              <a:rPr lang="tr-TR" dirty="0" smtClean="0"/>
              <a:t>Felsefede çok özgün değildir Roma, ancak hukukta günümüze dek etkili olmuştur: </a:t>
            </a:r>
            <a:r>
              <a:rPr lang="tr-TR" b="1" dirty="0" smtClean="0"/>
              <a:t>Roma Hukuku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07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/>
              <a:t>Cicero</a:t>
            </a:r>
            <a:r>
              <a:rPr lang="tr-TR" b="1" dirty="0"/>
              <a:t> (M.Ö. 106-44) </a:t>
            </a:r>
            <a:r>
              <a:rPr lang="tr-TR" dirty="0"/>
              <a:t>Roma siyasal düşünüşün en önemli temsilcisi</a:t>
            </a:r>
          </a:p>
          <a:p>
            <a:pPr algn="just"/>
            <a:r>
              <a:rPr lang="tr-TR" dirty="0" smtClean="0"/>
              <a:t>Roma </a:t>
            </a:r>
            <a:r>
              <a:rPr lang="tr-TR" dirty="0" err="1" smtClean="0"/>
              <a:t>Stoacılığının</a:t>
            </a:r>
            <a:r>
              <a:rPr lang="tr-TR" dirty="0" smtClean="0"/>
              <a:t> doğal hukuk öğretisini </a:t>
            </a:r>
            <a:r>
              <a:rPr lang="tr-TR" dirty="0" err="1" smtClean="0"/>
              <a:t>sistematize</a:t>
            </a:r>
            <a:r>
              <a:rPr lang="tr-TR" dirty="0" smtClean="0"/>
              <a:t> eder. </a:t>
            </a:r>
          </a:p>
          <a:p>
            <a:pPr algn="just"/>
            <a:r>
              <a:rPr lang="tr-TR" dirty="0" smtClean="0"/>
              <a:t>Ona </a:t>
            </a:r>
            <a:r>
              <a:rPr lang="tr-TR" dirty="0"/>
              <a:t>göre "göklerdeki sürekli değişimler ve devrimler sırasında, insan ırkının tohumunun atılacağı zaman gelince, bu tohuma tanrısal bir armağan olarak ruh bağışlanmıştır." </a:t>
            </a:r>
            <a:r>
              <a:rPr lang="tr-TR" dirty="0" smtClean="0"/>
              <a:t> </a:t>
            </a:r>
            <a:r>
              <a:rPr lang="tr-TR" dirty="0" err="1" smtClean="0"/>
              <a:t>Ruh</a:t>
            </a:r>
            <a:r>
              <a:rPr lang="tr-TR" dirty="0" err="1" smtClean="0">
                <a:sym typeface="Wingdings" panose="05000000000000000000" pitchFamily="2" charset="2"/>
              </a:rPr>
              <a:t>akıl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</a:p>
          <a:p>
            <a:pPr algn="just"/>
            <a:r>
              <a:rPr lang="tr-TR" dirty="0"/>
              <a:t>B</a:t>
            </a:r>
            <a:r>
              <a:rPr lang="tr-TR" dirty="0" smtClean="0"/>
              <a:t>ilge </a:t>
            </a:r>
            <a:r>
              <a:rPr lang="tr-TR" dirty="0"/>
              <a:t>kişinin politika ile uğraşmamasını öğütleyen </a:t>
            </a:r>
            <a:r>
              <a:rPr lang="tr-TR" dirty="0" smtClean="0"/>
              <a:t>Epikuroscu </a:t>
            </a:r>
            <a:r>
              <a:rPr lang="tr-TR" dirty="0"/>
              <a:t>görüşlere karşı çıkarak, doğanın insanı yalnız kendisini düşünmesi için yaratmadığını </a:t>
            </a:r>
            <a:r>
              <a:rPr lang="tr-TR" dirty="0" smtClean="0"/>
              <a:t>söyler. </a:t>
            </a:r>
          </a:p>
          <a:p>
            <a:pPr algn="just"/>
            <a:r>
              <a:rPr lang="tr-TR" b="1" dirty="0" smtClean="0"/>
              <a:t>"</a:t>
            </a:r>
            <a:r>
              <a:rPr lang="tr-TR" b="1" dirty="0"/>
              <a:t>Devlet </a:t>
            </a:r>
            <a:r>
              <a:rPr lang="tr-TR" dirty="0"/>
              <a:t>halktan başka </a:t>
            </a:r>
            <a:r>
              <a:rPr lang="tr-TR" dirty="0" smtClean="0"/>
              <a:t>bir şey </a:t>
            </a:r>
            <a:r>
              <a:rPr lang="tr-TR" dirty="0"/>
              <a:t>değildir. Halk deyince herhangi bir biçimde </a:t>
            </a:r>
            <a:r>
              <a:rPr lang="tr-TR" dirty="0" smtClean="0"/>
              <a:t>bir araya </a:t>
            </a:r>
            <a:r>
              <a:rPr lang="tr-TR" dirty="0"/>
              <a:t>toplanmış olan </a:t>
            </a:r>
            <a:r>
              <a:rPr lang="tr-TR" dirty="0" smtClean="0"/>
              <a:t>rastgele </a:t>
            </a:r>
            <a:r>
              <a:rPr lang="tr-TR" dirty="0"/>
              <a:t>bir yığını değil, ortak bir yarar, amaç ile uyum halinde bulunan, hukuksal bağlarla birleşmiş insanlar topluluğunu anlatmış oluruz."</a:t>
            </a:r>
          </a:p>
        </p:txBody>
      </p:sp>
    </p:spTree>
    <p:extLst>
      <p:ext uri="{BB962C8B-B14F-4D97-AF65-F5344CB8AC3E}">
        <p14:creationId xmlns:p14="http://schemas.microsoft.com/office/powerpoint/2010/main" val="300727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2272</TotalTime>
  <Words>1117</Words>
  <Application>Microsoft Office PowerPoint</Application>
  <PresentationFormat>Widescreen</PresentationFormat>
  <Paragraphs>109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Teması</vt:lpstr>
      <vt:lpstr>Roma’da ve Orta Çağ Latin Dünyasında  Toplumsal Düşünce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Roma’da ve Orta Çağ Latin Dünyasında  Toplumsal Düşünce </dc:title>
  <dc:creator>ELIF TUGBA DOGAN</dc:creator>
  <cp:lastModifiedBy>elif tugba dogan</cp:lastModifiedBy>
  <cp:revision>75</cp:revision>
  <cp:lastPrinted>2019-03-29T09:30:21Z</cp:lastPrinted>
  <dcterms:created xsi:type="dcterms:W3CDTF">2018-03-12T14:13:35Z</dcterms:created>
  <dcterms:modified xsi:type="dcterms:W3CDTF">2019-03-31T14:24:18Z</dcterms:modified>
</cp:coreProperties>
</file>