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bg2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520" y="188640"/>
            <a:ext cx="5283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/>
              <a:t>Fundamentals of </a:t>
            </a:r>
            <a:r>
              <a:rPr lang="tr-TR" sz="2800" b="1" dirty="0" err="1"/>
              <a:t>thermodynamics</a:t>
            </a:r>
            <a:endParaRPr lang="tr-TR" sz="2800" b="1" dirty="0"/>
          </a:p>
        </p:txBody>
      </p:sp>
      <p:sp>
        <p:nvSpPr>
          <p:cNvPr id="5" name="4 Dikdörtgen"/>
          <p:cNvSpPr/>
          <p:nvPr/>
        </p:nvSpPr>
        <p:spPr>
          <a:xfrm>
            <a:off x="323528" y="3861048"/>
            <a:ext cx="46226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The </a:t>
            </a:r>
            <a:r>
              <a:rPr lang="en-US" sz="2400" b="1" dirty="0" err="1"/>
              <a:t>zeroth</a:t>
            </a:r>
            <a:r>
              <a:rPr lang="en-US" sz="2400" b="1" dirty="0"/>
              <a:t> law of thermodynamics</a:t>
            </a:r>
            <a:endParaRPr lang="tr-TR" sz="2400" b="1" dirty="0"/>
          </a:p>
        </p:txBody>
      </p:sp>
      <p:sp>
        <p:nvSpPr>
          <p:cNvPr id="7" name="6 Dikdörtgen"/>
          <p:cNvSpPr/>
          <p:nvPr/>
        </p:nvSpPr>
        <p:spPr>
          <a:xfrm>
            <a:off x="251520" y="692696"/>
            <a:ext cx="8568952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The first postulate relates to the transition of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system </a:t>
            </a:r>
            <a:r>
              <a:rPr lang="en-US" sz="2400" dirty="0"/>
              <a:t>to the state of </a:t>
            </a:r>
            <a:r>
              <a:rPr lang="en-US" sz="2400" dirty="0" smtClean="0"/>
              <a:t>equilibrium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is </a:t>
            </a:r>
            <a:r>
              <a:rPr lang="tr-TR" sz="2400" dirty="0" err="1" smtClean="0"/>
              <a:t>called</a:t>
            </a:r>
            <a:r>
              <a:rPr lang="tr-TR" sz="2400" dirty="0" smtClean="0"/>
              <a:t> </a:t>
            </a:r>
            <a:r>
              <a:rPr lang="tr-TR" sz="2400" dirty="0" err="1" smtClean="0"/>
              <a:t>zeroth</a:t>
            </a:r>
            <a:r>
              <a:rPr lang="tr-TR" sz="2400" dirty="0" smtClean="0"/>
              <a:t> </a:t>
            </a:r>
            <a:r>
              <a:rPr lang="tr-TR" sz="2400" dirty="0" err="1" smtClean="0"/>
              <a:t>law</a:t>
            </a:r>
            <a:r>
              <a:rPr lang="en-US" sz="2400" dirty="0" smtClean="0"/>
              <a:t>. </a:t>
            </a:r>
            <a:r>
              <a:rPr lang="en-US" sz="2400" dirty="0"/>
              <a:t>The second postulate states that the </a:t>
            </a:r>
            <a:r>
              <a:rPr lang="en-US" sz="2400" dirty="0" smtClean="0"/>
              <a:t>internal</a:t>
            </a:r>
            <a:r>
              <a:rPr lang="tr-TR" sz="2400" dirty="0" smtClean="0"/>
              <a:t> </a:t>
            </a:r>
            <a:r>
              <a:rPr lang="en-US" sz="2400" dirty="0" smtClean="0"/>
              <a:t>energy </a:t>
            </a:r>
            <a:r>
              <a:rPr lang="en-US" sz="2400" dirty="0"/>
              <a:t>of a system is an extensive </a:t>
            </a:r>
            <a:r>
              <a:rPr lang="en-US" sz="2400" dirty="0" smtClean="0"/>
              <a:t>quantity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is </a:t>
            </a:r>
            <a:r>
              <a:rPr lang="tr-TR" sz="2400" dirty="0" err="1" smtClean="0"/>
              <a:t>called</a:t>
            </a:r>
            <a:r>
              <a:rPr lang="tr-TR" sz="2400" dirty="0" smtClean="0"/>
              <a:t> </a:t>
            </a:r>
            <a:r>
              <a:rPr lang="tr-TR" sz="2400" dirty="0" err="1" smtClean="0"/>
              <a:t>first</a:t>
            </a:r>
            <a:r>
              <a:rPr lang="tr-TR" sz="2400" dirty="0" smtClean="0"/>
              <a:t> </a:t>
            </a:r>
            <a:r>
              <a:rPr lang="tr-TR" sz="2400" dirty="0" err="1" smtClean="0"/>
              <a:t>law</a:t>
            </a:r>
            <a:r>
              <a:rPr lang="en-US" sz="2400" dirty="0" smtClean="0"/>
              <a:t>.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t</a:t>
            </a:r>
            <a:r>
              <a:rPr lang="en-US" sz="2400" dirty="0" smtClean="0"/>
              <a:t>he </a:t>
            </a:r>
            <a:r>
              <a:rPr lang="en-US" sz="2400" dirty="0"/>
              <a:t>remaining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en-US" sz="2400" dirty="0" smtClean="0"/>
              <a:t>postulates are</a:t>
            </a:r>
            <a:r>
              <a:rPr lang="tr-TR" sz="2400" dirty="0" smtClean="0"/>
              <a:t> </a:t>
            </a:r>
            <a:r>
              <a:rPr lang="en-US" sz="2400" dirty="0" smtClean="0"/>
              <a:t>called </a:t>
            </a:r>
            <a:r>
              <a:rPr lang="en-US" sz="2400" dirty="0"/>
              <a:t>the laws of thermodynamics.</a:t>
            </a:r>
            <a:endParaRPr lang="tr-TR" sz="2400" dirty="0"/>
          </a:p>
        </p:txBody>
      </p:sp>
      <p:sp>
        <p:nvSpPr>
          <p:cNvPr id="8" name="7 Dikdörtgen"/>
          <p:cNvSpPr/>
          <p:nvPr/>
        </p:nvSpPr>
        <p:spPr>
          <a:xfrm>
            <a:off x="323528" y="4293096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The </a:t>
            </a:r>
            <a:r>
              <a:rPr lang="en-US" sz="2400" dirty="0" err="1"/>
              <a:t>zeroth</a:t>
            </a:r>
            <a:r>
              <a:rPr lang="en-US" sz="2400" dirty="0"/>
              <a:t> law of thermodynamics is sometimes called the postulate on the </a:t>
            </a:r>
            <a:r>
              <a:rPr lang="en-US" sz="2400" dirty="0" smtClean="0"/>
              <a:t>existence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temperature as a thermodynamic quantity. It allows us to find out whether two </a:t>
            </a:r>
            <a:r>
              <a:rPr lang="en-US" sz="2400" dirty="0" smtClean="0"/>
              <a:t>systems</a:t>
            </a:r>
            <a:r>
              <a:rPr lang="tr-TR" sz="2400" dirty="0" smtClean="0"/>
              <a:t> </a:t>
            </a:r>
            <a:r>
              <a:rPr lang="en-US" sz="2400" dirty="0" smtClean="0"/>
              <a:t>that </a:t>
            </a:r>
            <a:r>
              <a:rPr lang="en-US" sz="2400" dirty="0"/>
              <a:t>are not in thermal contact have the same temperature.</a:t>
            </a:r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contrast="18000"/>
          </a:blip>
          <a:srcRect/>
          <a:stretch>
            <a:fillRect/>
          </a:stretch>
        </p:blipFill>
        <p:spPr bwMode="auto">
          <a:xfrm>
            <a:off x="323528" y="332656"/>
            <a:ext cx="56959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4149080"/>
            <a:ext cx="8191093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Dikdörtgen"/>
          <p:cNvSpPr/>
          <p:nvPr/>
        </p:nvSpPr>
        <p:spPr>
          <a:xfrm>
            <a:off x="359024" y="2564904"/>
            <a:ext cx="8784976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case</a:t>
            </a:r>
            <a:r>
              <a:rPr lang="tr-TR" sz="2400" dirty="0" smtClean="0"/>
              <a:t>, </a:t>
            </a:r>
            <a:r>
              <a:rPr lang="tr-TR" sz="2400" dirty="0" err="1" smtClean="0"/>
              <a:t>according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zeroth</a:t>
            </a:r>
            <a:r>
              <a:rPr lang="tr-TR" sz="2400" dirty="0" smtClean="0"/>
              <a:t> </a:t>
            </a:r>
            <a:r>
              <a:rPr lang="tr-TR" sz="2400" dirty="0" err="1" smtClean="0"/>
              <a:t>law</a:t>
            </a:r>
            <a:r>
              <a:rPr lang="tr-TR" sz="2400" dirty="0" smtClean="0"/>
              <a:t> of </a:t>
            </a:r>
            <a:r>
              <a:rPr lang="tr-TR" sz="2400" dirty="0" err="1" smtClean="0"/>
              <a:t>termodynamics</a:t>
            </a:r>
            <a:r>
              <a:rPr lang="tr-TR" sz="2400" dirty="0" smtClean="0"/>
              <a:t>, </a:t>
            </a:r>
            <a:r>
              <a:rPr lang="tr-TR" sz="2400" dirty="0" err="1" smtClean="0"/>
              <a:t>foloowing</a:t>
            </a:r>
            <a:r>
              <a:rPr lang="tr-TR" sz="2400" dirty="0" smtClean="0"/>
              <a:t>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is </a:t>
            </a:r>
            <a:r>
              <a:rPr lang="tr-TR" sz="2400" dirty="0" err="1" smtClean="0"/>
              <a:t>given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520" y="260648"/>
            <a:ext cx="50064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The first law of thermodynamics</a:t>
            </a:r>
            <a:endParaRPr lang="tr-TR" sz="2800" b="1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908720"/>
            <a:ext cx="1473181" cy="411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1556792"/>
            <a:ext cx="548205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3573017"/>
            <a:ext cx="3643214" cy="1296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352718" y="3429000"/>
            <a:ext cx="579128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404664"/>
            <a:ext cx="726182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2636912"/>
            <a:ext cx="5040560" cy="2012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5085184"/>
            <a:ext cx="7719681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251520" y="3068960"/>
            <a:ext cx="900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/>
              <a:t>Heat</a:t>
            </a:r>
            <a:endParaRPr lang="tr-TR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3789040"/>
            <a:ext cx="748883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548680"/>
            <a:ext cx="624429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627784" y="2276872"/>
            <a:ext cx="1552634" cy="646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716016" y="2348880"/>
            <a:ext cx="2155275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4509120"/>
            <a:ext cx="6617637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51543" y="5766425"/>
            <a:ext cx="4652505" cy="758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79512" y="0"/>
            <a:ext cx="8712968" cy="114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With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this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law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it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defined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new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function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state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called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internal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energy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U.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total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differential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dU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we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write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520" y="1484784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dU</a:t>
            </a:r>
            <a:r>
              <a:rPr lang="tr-TR" sz="2400" dirty="0" smtClean="0"/>
              <a:t> </a:t>
            </a:r>
            <a:r>
              <a:rPr lang="tr-TR" sz="2400" dirty="0"/>
              <a:t>= </a:t>
            </a:r>
            <a:r>
              <a:rPr lang="tr-TR" sz="2400" dirty="0" err="1" smtClean="0"/>
              <a:t>dQ</a:t>
            </a:r>
            <a:r>
              <a:rPr lang="tr-TR" sz="2400" dirty="0" smtClean="0"/>
              <a:t> </a:t>
            </a:r>
            <a:r>
              <a:rPr lang="tr-TR" sz="2400" dirty="0"/>
              <a:t>+ </a:t>
            </a:r>
            <a:r>
              <a:rPr lang="tr-TR" sz="2400" dirty="0" err="1" smtClean="0"/>
              <a:t>dW</a:t>
            </a:r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6" name="5 Dikdörtgen"/>
          <p:cNvSpPr/>
          <p:nvPr/>
        </p:nvSpPr>
        <p:spPr>
          <a:xfrm>
            <a:off x="179512" y="213285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ea typeface="Calibri" pitchFamily="34" charset="0"/>
                <a:cs typeface="Times New Roman" pitchFamily="18" charset="0"/>
              </a:rPr>
              <a:t>where the symbols </a:t>
            </a:r>
            <a:r>
              <a:rPr lang="en-US" sz="2400" dirty="0" err="1" smtClean="0">
                <a:ea typeface="Calibri" pitchFamily="34" charset="0"/>
                <a:cs typeface="Times New Roman" pitchFamily="18" charset="0"/>
              </a:rPr>
              <a:t>dQ</a:t>
            </a:r>
            <a:r>
              <a:rPr lang="en-US" sz="24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ea typeface="Calibri" pitchFamily="34" charset="0"/>
                <a:cs typeface="Times New Roman" pitchFamily="18" charset="0"/>
              </a:rPr>
              <a:t>and </a:t>
            </a:r>
            <a:r>
              <a:rPr lang="en-US" sz="2400" dirty="0" err="1" smtClean="0">
                <a:ea typeface="Calibri" pitchFamily="34" charset="0"/>
                <a:cs typeface="Times New Roman" pitchFamily="18" charset="0"/>
              </a:rPr>
              <a:t>dW</a:t>
            </a:r>
            <a:r>
              <a:rPr lang="en-US" sz="24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ea typeface="Calibri" pitchFamily="34" charset="0"/>
                <a:cs typeface="Times New Roman" pitchFamily="18" charset="0"/>
              </a:rPr>
              <a:t>are not total differentials but represent infinitesimal values of</a:t>
            </a:r>
            <a:r>
              <a:rPr lang="tr-TR" sz="24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ea typeface="Calibri" pitchFamily="34" charset="0"/>
                <a:cs typeface="Times New Roman" pitchFamily="18" charset="0"/>
              </a:rPr>
              <a:t>heat Q and work W supplied to the system.</a:t>
            </a:r>
            <a:endParaRPr lang="tr-TR" sz="24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2339752" y="1556792"/>
            <a:ext cx="44562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err="1"/>
              <a:t>Equation</a:t>
            </a:r>
            <a:r>
              <a:rPr lang="tr-TR" sz="2000" dirty="0"/>
              <a:t> </a:t>
            </a:r>
            <a:r>
              <a:rPr lang="tr-TR" sz="2000" dirty="0" err="1" smtClean="0"/>
              <a:t>does</a:t>
            </a:r>
            <a:r>
              <a:rPr lang="tr-TR" sz="2000" dirty="0" smtClean="0"/>
              <a:t> </a:t>
            </a:r>
            <a:r>
              <a:rPr lang="tr-TR" sz="2000" dirty="0"/>
              <a:t>not </a:t>
            </a:r>
            <a:r>
              <a:rPr lang="tr-TR" sz="2000" dirty="0" err="1"/>
              <a:t>apply</a:t>
            </a:r>
            <a:r>
              <a:rPr lang="tr-TR" sz="2000" dirty="0"/>
              <a:t> </a:t>
            </a:r>
            <a:r>
              <a:rPr lang="tr-TR" sz="2000" dirty="0" err="1"/>
              <a:t>to</a:t>
            </a:r>
            <a:r>
              <a:rPr lang="tr-TR" sz="2000" dirty="0"/>
              <a:t> </a:t>
            </a:r>
            <a:r>
              <a:rPr lang="tr-TR" sz="2000" dirty="0" err="1"/>
              <a:t>open</a:t>
            </a:r>
            <a:r>
              <a:rPr lang="tr-TR" sz="2000" dirty="0"/>
              <a:t> </a:t>
            </a:r>
            <a:r>
              <a:rPr lang="tr-TR" sz="2000" dirty="0" err="1"/>
              <a:t>systems</a:t>
            </a:r>
            <a:endParaRPr lang="tr-TR" sz="2000" dirty="0"/>
          </a:p>
        </p:txBody>
      </p:sp>
      <p:sp>
        <p:nvSpPr>
          <p:cNvPr id="8" name="7 Dikdörtgen"/>
          <p:cNvSpPr/>
          <p:nvPr/>
        </p:nvSpPr>
        <p:spPr>
          <a:xfrm>
            <a:off x="251520" y="3429000"/>
            <a:ext cx="2016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ym typeface="Symbol"/>
              </a:rPr>
              <a:t></a:t>
            </a:r>
            <a:r>
              <a:rPr lang="tr-TR" sz="2400" dirty="0"/>
              <a:t>U = Q +W 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4653136"/>
            <a:ext cx="2232248" cy="677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123728" y="3284984"/>
            <a:ext cx="2112243" cy="603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3933056"/>
            <a:ext cx="4493297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7544" y="6165304"/>
            <a:ext cx="2065579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5373216"/>
            <a:ext cx="8589533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79512" y="188640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err="1" smtClean="0">
                <a:ea typeface="Calibri" pitchFamily="34" charset="0"/>
                <a:cs typeface="Times New Roman" pitchFamily="18" charset="0"/>
              </a:rPr>
              <a:t>Isothermal</a:t>
            </a:r>
            <a:r>
              <a:rPr lang="tr-TR" sz="24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400" dirty="0" err="1" smtClean="0">
                <a:ea typeface="Calibri" pitchFamily="34" charset="0"/>
                <a:cs typeface="Times New Roman" pitchFamily="18" charset="0"/>
              </a:rPr>
              <a:t>gas</a:t>
            </a:r>
            <a:r>
              <a:rPr lang="tr-TR" sz="24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400" dirty="0" err="1" smtClean="0">
                <a:ea typeface="Calibri" pitchFamily="34" charset="0"/>
                <a:cs typeface="Times New Roman" pitchFamily="18" charset="0"/>
              </a:rPr>
              <a:t>expansion</a:t>
            </a:r>
            <a:endParaRPr lang="tr-TR" sz="2400" dirty="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777512" y="332656"/>
            <a:ext cx="128174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1" y="764704"/>
            <a:ext cx="1800200" cy="47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1412776"/>
            <a:ext cx="2501583" cy="435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7419" y="2204864"/>
            <a:ext cx="5394701" cy="156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707904" y="1484784"/>
            <a:ext cx="353597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99592" y="3933056"/>
            <a:ext cx="288032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4941168"/>
            <a:ext cx="272190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5661248"/>
            <a:ext cx="3491880" cy="485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10"/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139952" y="4642412"/>
            <a:ext cx="4771727" cy="1522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260648"/>
            <a:ext cx="5505356" cy="449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2060848"/>
            <a:ext cx="6037083" cy="1148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908720"/>
            <a:ext cx="234746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3429000"/>
            <a:ext cx="4588318" cy="1509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5373216"/>
            <a:ext cx="612221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260648"/>
            <a:ext cx="6432948" cy="284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3356992"/>
            <a:ext cx="5039303" cy="22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591503" y="3717032"/>
            <a:ext cx="1868929" cy="900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654701" y="4915341"/>
            <a:ext cx="1805731" cy="96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7544" y="5805264"/>
            <a:ext cx="3888432" cy="868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193</Words>
  <Application>Microsoft Office PowerPoint</Application>
  <PresentationFormat>Ekran Gösterisi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acer</cp:lastModifiedBy>
  <cp:revision>20</cp:revision>
  <dcterms:created xsi:type="dcterms:W3CDTF">2018-03-28T15:25:05Z</dcterms:created>
  <dcterms:modified xsi:type="dcterms:W3CDTF">2018-03-31T21:49:11Z</dcterms:modified>
</cp:coreProperties>
</file>