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-110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4000">
              <a:schemeClr val="bg2"/>
            </a:gs>
            <a:gs pos="50000">
              <a:srgbClr val="9CB86E"/>
            </a:gs>
            <a:gs pos="100000">
              <a:srgbClr val="156B13"/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50193A-FDF7-45ED-A822-97FC6FA3B6F0}" type="datetimeFigureOut">
              <a:rPr lang="tr-TR" smtClean="0"/>
              <a:pPr/>
              <a:t>01.04.2018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5A831D-6022-4A3D-9118-F7AF071C99E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png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188640"/>
            <a:ext cx="5283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800" b="1" dirty="0"/>
              <a:t>Fundamentals of </a:t>
            </a:r>
            <a:r>
              <a:rPr lang="tr-TR" sz="2800" b="1" dirty="0" err="1"/>
              <a:t>thermodynamics</a:t>
            </a:r>
            <a:endParaRPr lang="tr-TR" sz="2800" b="1" dirty="0"/>
          </a:p>
        </p:txBody>
      </p:sp>
      <p:sp>
        <p:nvSpPr>
          <p:cNvPr id="5" name="4 Dikdörtgen"/>
          <p:cNvSpPr/>
          <p:nvPr/>
        </p:nvSpPr>
        <p:spPr>
          <a:xfrm>
            <a:off x="323528" y="3861048"/>
            <a:ext cx="462267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/>
              <a:t>The </a:t>
            </a:r>
            <a:r>
              <a:rPr lang="en-US" sz="2400" b="1" dirty="0" err="1"/>
              <a:t>zeroth</a:t>
            </a:r>
            <a:r>
              <a:rPr lang="en-US" sz="2400" b="1" dirty="0"/>
              <a:t> law of thermodynamics</a:t>
            </a:r>
            <a:endParaRPr lang="tr-TR" sz="2400" b="1" dirty="0"/>
          </a:p>
        </p:txBody>
      </p:sp>
      <p:sp>
        <p:nvSpPr>
          <p:cNvPr id="7" name="6 Dikdörtgen"/>
          <p:cNvSpPr/>
          <p:nvPr/>
        </p:nvSpPr>
        <p:spPr>
          <a:xfrm>
            <a:off x="251520" y="692696"/>
            <a:ext cx="8568952" cy="28050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The first postulate relates to the transition of </a:t>
            </a:r>
            <a:r>
              <a:rPr lang="en-US" sz="2400" dirty="0" smtClean="0"/>
              <a:t>a</a:t>
            </a:r>
            <a:r>
              <a:rPr lang="tr-TR" sz="2400" dirty="0" smtClean="0"/>
              <a:t> </a:t>
            </a:r>
            <a:r>
              <a:rPr lang="en-US" sz="2400" dirty="0" smtClean="0"/>
              <a:t>system </a:t>
            </a:r>
            <a:r>
              <a:rPr lang="en-US" sz="2400" dirty="0"/>
              <a:t>to the state of </a:t>
            </a:r>
            <a:r>
              <a:rPr lang="en-US" sz="2400" dirty="0" smtClean="0"/>
              <a:t>equilibrium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is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zeroth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r>
              <a:rPr lang="en-US" sz="2400" dirty="0" smtClean="0"/>
              <a:t>. </a:t>
            </a:r>
            <a:r>
              <a:rPr lang="en-US" sz="2400" dirty="0"/>
              <a:t>The second postulate states that the </a:t>
            </a:r>
            <a:r>
              <a:rPr lang="en-US" sz="2400" dirty="0" smtClean="0"/>
              <a:t>internal</a:t>
            </a:r>
            <a:r>
              <a:rPr lang="tr-TR" sz="2400" dirty="0" smtClean="0"/>
              <a:t> </a:t>
            </a:r>
            <a:r>
              <a:rPr lang="en-US" sz="2400" dirty="0" smtClean="0"/>
              <a:t>energy </a:t>
            </a:r>
            <a:r>
              <a:rPr lang="en-US" sz="2400" dirty="0"/>
              <a:t>of a system is an extensive </a:t>
            </a:r>
            <a:r>
              <a:rPr lang="en-US" sz="2400" dirty="0" smtClean="0"/>
              <a:t>quantity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is </a:t>
            </a:r>
            <a:r>
              <a:rPr lang="tr-TR" sz="2400" dirty="0" err="1" smtClean="0"/>
              <a:t>called</a:t>
            </a:r>
            <a:r>
              <a:rPr lang="tr-TR" sz="2400" dirty="0" smtClean="0"/>
              <a:t> </a:t>
            </a:r>
            <a:r>
              <a:rPr lang="tr-TR" sz="2400" dirty="0" err="1" smtClean="0"/>
              <a:t>first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r>
              <a:rPr lang="en-US" sz="2400" dirty="0" smtClean="0"/>
              <a:t>. </a:t>
            </a:r>
            <a:r>
              <a:rPr lang="tr-TR" sz="2400" dirty="0" err="1" smtClean="0"/>
              <a:t>These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t</a:t>
            </a:r>
            <a:r>
              <a:rPr lang="en-US" sz="2400" dirty="0" smtClean="0"/>
              <a:t>he </a:t>
            </a:r>
            <a:r>
              <a:rPr lang="en-US" sz="2400" dirty="0"/>
              <a:t>remaining </a:t>
            </a:r>
            <a:r>
              <a:rPr lang="tr-TR" sz="2400" dirty="0" err="1" smtClean="0"/>
              <a:t>two</a:t>
            </a:r>
            <a:r>
              <a:rPr lang="tr-TR" sz="2400" dirty="0" smtClean="0"/>
              <a:t> </a:t>
            </a:r>
            <a:r>
              <a:rPr lang="en-US" sz="2400" dirty="0" smtClean="0"/>
              <a:t>postulates are</a:t>
            </a:r>
            <a:r>
              <a:rPr lang="tr-TR" sz="2400" dirty="0" smtClean="0"/>
              <a:t> </a:t>
            </a:r>
            <a:r>
              <a:rPr lang="en-US" sz="2400" dirty="0" smtClean="0"/>
              <a:t>called </a:t>
            </a:r>
            <a:r>
              <a:rPr lang="en-US" sz="2400" dirty="0"/>
              <a:t>the laws of thermodynamics.</a:t>
            </a:r>
            <a:endParaRPr lang="tr-TR" sz="2400" dirty="0"/>
          </a:p>
        </p:txBody>
      </p:sp>
      <p:sp>
        <p:nvSpPr>
          <p:cNvPr id="8" name="7 Dikdörtgen"/>
          <p:cNvSpPr/>
          <p:nvPr/>
        </p:nvSpPr>
        <p:spPr>
          <a:xfrm>
            <a:off x="323528" y="4293096"/>
            <a:ext cx="856895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dirty="0"/>
              <a:t>The </a:t>
            </a:r>
            <a:r>
              <a:rPr lang="en-US" sz="2400" dirty="0" err="1"/>
              <a:t>zeroth</a:t>
            </a:r>
            <a:r>
              <a:rPr lang="en-US" sz="2400" dirty="0"/>
              <a:t> law of thermodynamics is sometimes called the postulate on the </a:t>
            </a:r>
            <a:r>
              <a:rPr lang="en-US" sz="2400" dirty="0" smtClean="0"/>
              <a:t>existence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temperature as a thermodynamic quantity. It allows us to find out whether two </a:t>
            </a:r>
            <a:r>
              <a:rPr lang="en-US" sz="2400" dirty="0" smtClean="0"/>
              <a:t>systems</a:t>
            </a:r>
            <a:r>
              <a:rPr lang="tr-TR" sz="2400" dirty="0" smtClean="0"/>
              <a:t> </a:t>
            </a:r>
            <a:r>
              <a:rPr lang="en-US" sz="2400" dirty="0" smtClean="0"/>
              <a:t>that </a:t>
            </a:r>
            <a:r>
              <a:rPr lang="en-US" sz="2400" dirty="0"/>
              <a:t>are not in thermal contact have the same temperature.</a:t>
            </a: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  <a:lum contrast="18000"/>
          </a:blip>
          <a:srcRect/>
          <a:stretch>
            <a:fillRect/>
          </a:stretch>
        </p:blipFill>
        <p:spPr bwMode="auto">
          <a:xfrm>
            <a:off x="323528" y="332656"/>
            <a:ext cx="569595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4149080"/>
            <a:ext cx="8191093" cy="1296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Dikdörtgen"/>
          <p:cNvSpPr/>
          <p:nvPr/>
        </p:nvSpPr>
        <p:spPr>
          <a:xfrm>
            <a:off x="359024" y="2564904"/>
            <a:ext cx="8784976" cy="11430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In</a:t>
            </a:r>
            <a:r>
              <a:rPr lang="tr-TR" sz="2400" dirty="0" smtClean="0"/>
              <a:t> </a:t>
            </a:r>
            <a:r>
              <a:rPr lang="tr-TR" sz="2400" dirty="0" err="1" smtClean="0"/>
              <a:t>that</a:t>
            </a:r>
            <a:r>
              <a:rPr lang="tr-TR" sz="2400" dirty="0" smtClean="0"/>
              <a:t> </a:t>
            </a:r>
            <a:r>
              <a:rPr lang="tr-TR" sz="2400" dirty="0" err="1" smtClean="0"/>
              <a:t>case</a:t>
            </a:r>
            <a:r>
              <a:rPr lang="tr-TR" sz="2400" dirty="0" smtClean="0"/>
              <a:t>, </a:t>
            </a:r>
            <a:r>
              <a:rPr lang="tr-TR" sz="2400" dirty="0" err="1" smtClean="0"/>
              <a:t>according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zeroth</a:t>
            </a:r>
            <a:r>
              <a:rPr lang="tr-TR" sz="2400" dirty="0" smtClean="0"/>
              <a:t> </a:t>
            </a:r>
            <a:r>
              <a:rPr lang="tr-TR" sz="2400" dirty="0" err="1" smtClean="0"/>
              <a:t>law</a:t>
            </a:r>
            <a:r>
              <a:rPr lang="tr-TR" sz="2400" dirty="0" smtClean="0"/>
              <a:t> of </a:t>
            </a:r>
            <a:r>
              <a:rPr lang="tr-TR" sz="2400" dirty="0" err="1" smtClean="0"/>
              <a:t>termodynamics</a:t>
            </a:r>
            <a:r>
              <a:rPr lang="tr-TR" sz="2400" dirty="0" smtClean="0"/>
              <a:t>, </a:t>
            </a:r>
            <a:r>
              <a:rPr lang="tr-TR" sz="2400" dirty="0" err="1" smtClean="0"/>
              <a:t>foloowing</a:t>
            </a:r>
            <a:r>
              <a:rPr lang="tr-TR" sz="2400" dirty="0" smtClean="0"/>
              <a:t> </a:t>
            </a:r>
            <a:r>
              <a:rPr lang="tr-TR" sz="2400" dirty="0" err="1" smtClean="0"/>
              <a:t>results</a:t>
            </a:r>
            <a:r>
              <a:rPr lang="tr-TR" sz="2400" dirty="0" smtClean="0"/>
              <a:t> is </a:t>
            </a:r>
            <a:r>
              <a:rPr lang="tr-TR" sz="2400" dirty="0" err="1" smtClean="0"/>
              <a:t>given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251520" y="260648"/>
            <a:ext cx="500649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/>
              <a:t>The first law of thermodynamics</a:t>
            </a:r>
            <a:endParaRPr lang="tr-TR" sz="2800" b="1" dirty="0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908720"/>
            <a:ext cx="1473181" cy="4118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556792"/>
            <a:ext cx="5482052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573017"/>
            <a:ext cx="3643214" cy="1296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4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352718" y="3429000"/>
            <a:ext cx="5791282" cy="2520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404664"/>
            <a:ext cx="7261824" cy="18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2636912"/>
            <a:ext cx="5040560" cy="2012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5085184"/>
            <a:ext cx="7719681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251520" y="3068960"/>
            <a:ext cx="9006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tr-TR" sz="2400" dirty="0" err="1" smtClean="0"/>
              <a:t>Heat</a:t>
            </a:r>
            <a:endParaRPr lang="tr-TR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3789040"/>
            <a:ext cx="7488832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548680"/>
            <a:ext cx="6244294" cy="15841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627784" y="2276872"/>
            <a:ext cx="1552634" cy="646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2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716016" y="2348880"/>
            <a:ext cx="2155275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3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509120"/>
            <a:ext cx="6617637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4584" name="Picture 8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51543" y="5766425"/>
            <a:ext cx="4652505" cy="758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179512" y="0"/>
            <a:ext cx="8712968" cy="11430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With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this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law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it is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defined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new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function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of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state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called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internal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energy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U.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For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its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total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differential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dU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we</a:t>
            </a:r>
            <a:r>
              <a:rPr kumimoji="0" lang="tr-TR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tr-TR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write</a:t>
            </a:r>
            <a:endParaRPr kumimoji="0" lang="tr-TR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5" name="4 Dikdörtgen"/>
          <p:cNvSpPr/>
          <p:nvPr/>
        </p:nvSpPr>
        <p:spPr>
          <a:xfrm>
            <a:off x="251520" y="1484784"/>
            <a:ext cx="2213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err="1" smtClean="0"/>
              <a:t>dU</a:t>
            </a:r>
            <a:r>
              <a:rPr lang="tr-TR" sz="2400" dirty="0" smtClean="0"/>
              <a:t> </a:t>
            </a:r>
            <a:r>
              <a:rPr lang="tr-TR" sz="2400" dirty="0"/>
              <a:t>= </a:t>
            </a:r>
            <a:r>
              <a:rPr lang="tr-TR" sz="2400" dirty="0" err="1" smtClean="0"/>
              <a:t>dQ</a:t>
            </a:r>
            <a:r>
              <a:rPr lang="tr-TR" sz="2400" dirty="0" smtClean="0"/>
              <a:t> </a:t>
            </a:r>
            <a:r>
              <a:rPr lang="tr-TR" sz="2400" dirty="0"/>
              <a:t>+ </a:t>
            </a:r>
            <a:r>
              <a:rPr lang="tr-TR" sz="2400" dirty="0" err="1" smtClean="0"/>
              <a:t>dW</a:t>
            </a:r>
            <a:r>
              <a:rPr lang="tr-TR" sz="2400" dirty="0" smtClean="0"/>
              <a:t> </a:t>
            </a:r>
            <a:endParaRPr lang="tr-TR" sz="2400" dirty="0"/>
          </a:p>
        </p:txBody>
      </p:sp>
      <p:sp>
        <p:nvSpPr>
          <p:cNvPr id="6" name="5 Dikdörtgen"/>
          <p:cNvSpPr/>
          <p:nvPr/>
        </p:nvSpPr>
        <p:spPr>
          <a:xfrm>
            <a:off x="179512" y="2132856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dirty="0">
                <a:ea typeface="Calibri" pitchFamily="34" charset="0"/>
                <a:cs typeface="Times New Roman" pitchFamily="18" charset="0"/>
              </a:rPr>
              <a:t>where the symbols </a:t>
            </a:r>
            <a:r>
              <a:rPr lang="en-US" sz="2400" dirty="0" err="1" smtClean="0">
                <a:ea typeface="Calibri" pitchFamily="34" charset="0"/>
                <a:cs typeface="Times New Roman" pitchFamily="18" charset="0"/>
              </a:rPr>
              <a:t>dQ</a:t>
            </a:r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ea typeface="Calibri" pitchFamily="34" charset="0"/>
                <a:cs typeface="Times New Roman" pitchFamily="18" charset="0"/>
              </a:rPr>
              <a:t>and </a:t>
            </a:r>
            <a:r>
              <a:rPr lang="en-US" sz="2400" dirty="0" err="1" smtClean="0">
                <a:ea typeface="Calibri" pitchFamily="34" charset="0"/>
                <a:cs typeface="Times New Roman" pitchFamily="18" charset="0"/>
              </a:rPr>
              <a:t>dW</a:t>
            </a:r>
            <a:r>
              <a:rPr lang="en-US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ea typeface="Calibri" pitchFamily="34" charset="0"/>
                <a:cs typeface="Times New Roman" pitchFamily="18" charset="0"/>
              </a:rPr>
              <a:t>are not total differentials but represent infinitesimal values of</a:t>
            </a:r>
            <a:r>
              <a:rPr lang="tr-TR" sz="2400" dirty="0">
                <a:ea typeface="Calibri" pitchFamily="34" charset="0"/>
                <a:cs typeface="Times New Roman" pitchFamily="18" charset="0"/>
              </a:rPr>
              <a:t> </a:t>
            </a:r>
            <a:r>
              <a:rPr lang="en-US" sz="2400" dirty="0">
                <a:ea typeface="Calibri" pitchFamily="34" charset="0"/>
                <a:cs typeface="Times New Roman" pitchFamily="18" charset="0"/>
              </a:rPr>
              <a:t>heat Q and work W supplied to the system.</a:t>
            </a:r>
            <a:endParaRPr lang="tr-TR" sz="2400" dirty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7" name="6 Dikdörtgen"/>
          <p:cNvSpPr/>
          <p:nvPr/>
        </p:nvSpPr>
        <p:spPr>
          <a:xfrm>
            <a:off x="2339752" y="1556792"/>
            <a:ext cx="445622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2000" dirty="0" err="1"/>
              <a:t>Equation</a:t>
            </a:r>
            <a:r>
              <a:rPr lang="tr-TR" sz="2000" dirty="0"/>
              <a:t> </a:t>
            </a:r>
            <a:r>
              <a:rPr lang="tr-TR" sz="2000" dirty="0" err="1" smtClean="0"/>
              <a:t>does</a:t>
            </a:r>
            <a:r>
              <a:rPr lang="tr-TR" sz="2000" dirty="0" smtClean="0"/>
              <a:t> </a:t>
            </a:r>
            <a:r>
              <a:rPr lang="tr-TR" sz="2000" dirty="0"/>
              <a:t>not </a:t>
            </a:r>
            <a:r>
              <a:rPr lang="tr-TR" sz="2000" dirty="0" err="1"/>
              <a:t>apply</a:t>
            </a:r>
            <a:r>
              <a:rPr lang="tr-TR" sz="2000" dirty="0"/>
              <a:t> </a:t>
            </a:r>
            <a:r>
              <a:rPr lang="tr-TR" sz="2000" dirty="0" err="1"/>
              <a:t>to</a:t>
            </a:r>
            <a:r>
              <a:rPr lang="tr-TR" sz="2000" dirty="0"/>
              <a:t> </a:t>
            </a:r>
            <a:r>
              <a:rPr lang="tr-TR" sz="2000" dirty="0" err="1"/>
              <a:t>open</a:t>
            </a:r>
            <a:r>
              <a:rPr lang="tr-TR" sz="2000" dirty="0"/>
              <a:t> </a:t>
            </a:r>
            <a:r>
              <a:rPr lang="tr-TR" sz="2000" dirty="0" err="1"/>
              <a:t>systems</a:t>
            </a:r>
            <a:endParaRPr lang="tr-TR" sz="2000" dirty="0"/>
          </a:p>
        </p:txBody>
      </p:sp>
      <p:sp>
        <p:nvSpPr>
          <p:cNvPr id="8" name="7 Dikdörtgen"/>
          <p:cNvSpPr/>
          <p:nvPr/>
        </p:nvSpPr>
        <p:spPr>
          <a:xfrm>
            <a:off x="251520" y="3429000"/>
            <a:ext cx="201622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>
                <a:sym typeface="Symbol"/>
              </a:rPr>
              <a:t></a:t>
            </a:r>
            <a:r>
              <a:rPr lang="tr-TR" sz="2400" dirty="0"/>
              <a:t>U = Q +W 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4653136"/>
            <a:ext cx="2232248" cy="677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123728" y="3284984"/>
            <a:ext cx="2112243" cy="603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3933056"/>
            <a:ext cx="449329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5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7544" y="6165304"/>
            <a:ext cx="2065579" cy="476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6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5373216"/>
            <a:ext cx="8589533" cy="7200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Dikdörtgen"/>
          <p:cNvSpPr/>
          <p:nvPr/>
        </p:nvSpPr>
        <p:spPr>
          <a:xfrm>
            <a:off x="179512" y="188640"/>
            <a:ext cx="36724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400" dirty="0" err="1" smtClean="0">
                <a:ea typeface="Calibri" pitchFamily="34" charset="0"/>
                <a:cs typeface="Times New Roman" pitchFamily="18" charset="0"/>
              </a:rPr>
              <a:t>Isothermal</a:t>
            </a:r>
            <a:r>
              <a:rPr lang="tr-TR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400" dirty="0" err="1" smtClean="0">
                <a:ea typeface="Calibri" pitchFamily="34" charset="0"/>
                <a:cs typeface="Times New Roman" pitchFamily="18" charset="0"/>
              </a:rPr>
              <a:t>gas</a:t>
            </a:r>
            <a:r>
              <a:rPr lang="tr-TR" sz="2400" dirty="0" smtClean="0"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400" dirty="0" err="1" smtClean="0">
                <a:ea typeface="Calibri" pitchFamily="34" charset="0"/>
                <a:cs typeface="Times New Roman" pitchFamily="18" charset="0"/>
              </a:rPr>
              <a:t>expansion</a:t>
            </a:r>
            <a:endParaRPr lang="tr-TR" sz="2400" dirty="0">
              <a:ea typeface="Calibri" pitchFamily="34" charset="0"/>
              <a:cs typeface="Times New Roman" pitchFamily="18" charset="0"/>
            </a:endParaRPr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77512" y="332656"/>
            <a:ext cx="128174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1" y="764704"/>
            <a:ext cx="1800200" cy="4708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1520" y="1412776"/>
            <a:ext cx="2501583" cy="4356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57419" y="2204864"/>
            <a:ext cx="5394701" cy="1560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707904" y="1484784"/>
            <a:ext cx="353597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899592" y="3933056"/>
            <a:ext cx="2880320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/>
          <p:cNvPicPr>
            <a:picLocks noChangeAspect="1" noChangeArrowheads="1"/>
          </p:cNvPicPr>
          <p:nvPr/>
        </p:nvPicPr>
        <p:blipFill>
          <a:blip r:embed="rId8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4941168"/>
            <a:ext cx="2721902" cy="5040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/>
          <p:cNvPicPr>
            <a:picLocks noChangeAspect="1" noChangeArrowheads="1"/>
          </p:cNvPicPr>
          <p:nvPr/>
        </p:nvPicPr>
        <p:blipFill>
          <a:blip r:embed="rId9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5661248"/>
            <a:ext cx="3491880" cy="485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8" name="Picture 10"/>
          <p:cNvPicPr>
            <a:picLocks noChangeAspect="1" noChangeArrowheads="1"/>
          </p:cNvPicPr>
          <p:nvPr/>
        </p:nvPicPr>
        <p:blipFill>
          <a:blip r:embed="rId10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139952" y="4642412"/>
            <a:ext cx="4771727" cy="1522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5" name="Picture 3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3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260648"/>
            <a:ext cx="5505356" cy="4499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6" name="Picture 4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23528" y="2060848"/>
            <a:ext cx="6037083" cy="11487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7" name="Picture 5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908720"/>
            <a:ext cx="2347461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8" name="Picture 6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0" y="3429000"/>
            <a:ext cx="4588318" cy="1509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9" name="Picture 7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9512" y="5373216"/>
            <a:ext cx="6122212" cy="864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260648"/>
            <a:ext cx="6432948" cy="28490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699" name="Picture 3"/>
          <p:cNvPicPr>
            <a:picLocks noChangeAspect="1" noChangeArrowheads="1"/>
          </p:cNvPicPr>
          <p:nvPr/>
        </p:nvPicPr>
        <p:blipFill>
          <a:blip r:embed="rId3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395536" y="3356992"/>
            <a:ext cx="5039303" cy="2255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591503" y="3717032"/>
            <a:ext cx="1868929" cy="9004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1" name="Picture 5"/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6654701" y="4915341"/>
            <a:ext cx="1805731" cy="9619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2" name="Picture 6"/>
          <p:cNvPicPr>
            <a:picLocks noChangeAspect="1" noChangeArrowheads="1"/>
          </p:cNvPicPr>
          <p:nvPr/>
        </p:nvPicPr>
        <p:blipFill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67544" y="5805264"/>
            <a:ext cx="3888432" cy="868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</TotalTime>
  <Words>193</Words>
  <Application>Microsoft Office PowerPoint</Application>
  <PresentationFormat>Ekran Gösterisi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Ofis Teması</vt:lpstr>
      <vt:lpstr>Slayt 1</vt:lpstr>
      <vt:lpstr>Slayt 2</vt:lpstr>
      <vt:lpstr>Slayt 3</vt:lpstr>
      <vt:lpstr>Slayt 4</vt:lpstr>
      <vt:lpstr>Slayt 5</vt:lpstr>
      <vt:lpstr>Slayt 6</vt:lpstr>
      <vt:lpstr>Slayt 7</vt:lpstr>
      <vt:lpstr>Slayt 8</vt:lpstr>
      <vt:lpstr>Slayt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acer</dc:creator>
  <cp:lastModifiedBy>acer</cp:lastModifiedBy>
  <cp:revision>20</cp:revision>
  <dcterms:created xsi:type="dcterms:W3CDTF">2018-03-28T15:25:05Z</dcterms:created>
  <dcterms:modified xsi:type="dcterms:W3CDTF">2018-03-31T21:49:11Z</dcterms:modified>
</cp:coreProperties>
</file>