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23"/>
  </p:notesMasterIdLst>
  <p:sldIdLst>
    <p:sldId id="303" r:id="rId2"/>
    <p:sldId id="308" r:id="rId3"/>
    <p:sldId id="309" r:id="rId4"/>
    <p:sldId id="313" r:id="rId5"/>
    <p:sldId id="314" r:id="rId6"/>
    <p:sldId id="311" r:id="rId7"/>
    <p:sldId id="312" r:id="rId8"/>
    <p:sldId id="315" r:id="rId9"/>
    <p:sldId id="316" r:id="rId10"/>
    <p:sldId id="317" r:id="rId11"/>
    <p:sldId id="318" r:id="rId12"/>
    <p:sldId id="277" r:id="rId13"/>
    <p:sldId id="279" r:id="rId14"/>
    <p:sldId id="321" r:id="rId15"/>
    <p:sldId id="320" r:id="rId16"/>
    <p:sldId id="328" r:id="rId17"/>
    <p:sldId id="291" r:id="rId18"/>
    <p:sldId id="322" r:id="rId19"/>
    <p:sldId id="329" r:id="rId20"/>
    <p:sldId id="323" r:id="rId21"/>
    <p:sldId id="353" r:id="rId2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solidFill>
                <a:srgbClr val="7695B6"/>
              </a:solidFill>
              <a:prstDash val="solid"/>
              <a:miter lim="400000"/>
            </a:ln>
          </a:left>
          <a:right>
            <a:ln w="12700" cap="flat">
              <a:solidFill>
                <a:srgbClr val="7695B6"/>
              </a:solidFill>
              <a:prstDash val="solid"/>
              <a:miter lim="400000"/>
            </a:ln>
          </a:right>
          <a:top>
            <a:ln w="12700" cap="flat">
              <a:solidFill>
                <a:srgbClr val="7695B6"/>
              </a:solidFill>
              <a:prstDash val="solid"/>
              <a:miter lim="400000"/>
            </a:ln>
          </a:top>
          <a:bottom>
            <a:ln w="12700" cap="flat">
              <a:solidFill>
                <a:srgbClr val="7695B6"/>
              </a:solidFill>
              <a:prstDash val="solid"/>
              <a:miter lim="400000"/>
            </a:ln>
          </a:bottom>
          <a:insideH>
            <a:ln w="12700" cap="flat">
              <a:solidFill>
                <a:srgbClr val="7695B6"/>
              </a:solidFill>
              <a:prstDash val="solid"/>
              <a:miter lim="400000"/>
            </a:ln>
          </a:insideH>
          <a:insideV>
            <a:ln w="12700" cap="flat">
              <a:solidFill>
                <a:srgbClr val="7695B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solidFill>
                <a:srgbClr val="7695B6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D6D3CB">
                  <a:alpha val="85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D6D3CB">
                  <a:alpha val="85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D6D3CB">
                  <a:alpha val="85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695B6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7695B6"/>
              </a:solidFill>
              <a:prstDash val="solid"/>
              <a:miter lim="400000"/>
            </a:ln>
          </a:top>
          <a:bottom>
            <a:ln w="12700" cap="flat">
              <a:solidFill>
                <a:srgbClr val="7695B6"/>
              </a:solidFill>
              <a:prstDash val="solid"/>
              <a:miter lim="400000"/>
            </a:ln>
          </a:bottom>
          <a:insideH>
            <a:ln w="12700" cap="flat">
              <a:solidFill>
                <a:srgbClr val="7695B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695B6"/>
              </a:solidFill>
              <a:prstDash val="solid"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solidFill>
                <a:srgbClr val="7695B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EEBE2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BD8CD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EEBE2">
              <a:alpha val="85000"/>
            </a:srgbClr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solidFill>
                <a:srgbClr val="A8A49D"/>
              </a:solidFill>
              <a:prstDash val="solid"/>
              <a:miter lim="400000"/>
            </a:ln>
          </a:left>
          <a:right>
            <a:ln w="12700" cap="flat">
              <a:solidFill>
                <a:srgbClr val="A8A49D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A8A49D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3F1D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EEBE2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D6D3CB"/>
              </a:solidFill>
              <a:prstDash val="solid"/>
              <a:miter lim="400000"/>
            </a:ln>
          </a:insideV>
        </a:tcBdr>
        <a:fill>
          <a:solidFill>
            <a:srgbClr val="8C8982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D6D3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8A49D"/>
          </a:solidFill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D6D3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8A49D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EEBE2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D6D3CB"/>
              </a:solidFill>
              <a:prstDash val="solid"/>
              <a:miter lim="400000"/>
            </a:ln>
          </a:right>
          <a:top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D6D3CB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D6D3CB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3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D6D3CB"/>
              </a:solidFill>
              <a:prstDash val="solid"/>
              <a:miter lim="400000"/>
            </a:ln>
          </a:bottom>
          <a:insideH>
            <a:ln w="25400" cap="flat">
              <a:solidFill>
                <a:srgbClr val="D6D3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11"/>
    <p:restoredTop sz="85425" autoAdjust="0"/>
  </p:normalViewPr>
  <p:slideViewPr>
    <p:cSldViewPr snapToGrid="0" snapToObjects="1">
      <p:cViewPr varScale="1">
        <p:scale>
          <a:sx n="40" d="100"/>
          <a:sy n="40" d="100"/>
        </p:scale>
        <p:origin x="16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8" name="Shape 13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5360" y="1596249"/>
            <a:ext cx="11054080" cy="3395698"/>
          </a:xfrm>
        </p:spPr>
        <p:txBody>
          <a:bodyPr anchor="b"/>
          <a:lstStyle>
            <a:lvl1pPr algn="ctr">
              <a:defRPr sz="8533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98"/>
            <a:ext cx="9753600" cy="2354862"/>
          </a:xfrm>
        </p:spPr>
        <p:txBody>
          <a:bodyPr/>
          <a:lstStyle>
            <a:lvl1pPr marL="0" indent="0" algn="ctr">
              <a:buNone/>
              <a:defRPr sz="3413"/>
            </a:lvl1pPr>
            <a:lvl2pPr marL="650230" indent="0" algn="ctr">
              <a:buNone/>
              <a:defRPr sz="2844"/>
            </a:lvl2pPr>
            <a:lvl3pPr marL="1300460" indent="0" algn="ctr">
              <a:buNone/>
              <a:defRPr sz="2560"/>
            </a:lvl3pPr>
            <a:lvl4pPr marL="1950690" indent="0" algn="ctr">
              <a:buNone/>
              <a:defRPr sz="2276"/>
            </a:lvl4pPr>
            <a:lvl5pPr marL="2600919" indent="0" algn="ctr">
              <a:buNone/>
              <a:defRPr sz="2276"/>
            </a:lvl5pPr>
            <a:lvl6pPr marL="3251149" indent="0" algn="ctr">
              <a:buNone/>
              <a:defRPr sz="2276"/>
            </a:lvl6pPr>
            <a:lvl7pPr marL="3901379" indent="0" algn="ctr">
              <a:buNone/>
              <a:defRPr sz="2276"/>
            </a:lvl7pPr>
            <a:lvl8pPr marL="4551609" indent="0" algn="ctr">
              <a:buNone/>
              <a:defRPr sz="2276"/>
            </a:lvl8pPr>
            <a:lvl9pPr marL="5201839" indent="0" algn="ctr">
              <a:buNone/>
              <a:defRPr sz="2276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9397-2F5F-40A5-89F9-D8434501AC03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816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9397-2F5F-40A5-89F9-D8434501AC03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901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6561" y="519289"/>
            <a:ext cx="2804160" cy="826572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4081" y="519289"/>
            <a:ext cx="8249920" cy="82657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9397-2F5F-40A5-89F9-D8434501AC03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674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9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4200"/>
              </a:spcBef>
            </a:lvl1pPr>
            <a:lvl2pPr>
              <a:spcBef>
                <a:spcPts val="4200"/>
              </a:spcBef>
            </a:lvl2pPr>
            <a:lvl3pPr>
              <a:spcBef>
                <a:spcPts val="4200"/>
              </a:spcBef>
            </a:lvl3pPr>
            <a:lvl4pPr>
              <a:spcBef>
                <a:spcPts val="4200"/>
              </a:spcBef>
            </a:lvl4pPr>
            <a:lvl5pPr>
              <a:spcBef>
                <a:spcPts val="4200"/>
              </a:spcBef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6149953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117356722_2160x1620.jpeg"/>
          <p:cNvSpPr>
            <a:spLocks noGrp="1"/>
          </p:cNvSpPr>
          <p:nvPr>
            <p:ph type="pic" idx="13"/>
          </p:nvPr>
        </p:nvSpPr>
        <p:spPr>
          <a:xfrm>
            <a:off x="6502400" y="0"/>
            <a:ext cx="65024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0" name="Title Text"/>
          <p:cNvSpPr txBox="1">
            <a:spLocks noGrp="1"/>
          </p:cNvSpPr>
          <p:nvPr>
            <p:ph type="title"/>
          </p:nvPr>
        </p:nvSpPr>
        <p:spPr>
          <a:xfrm>
            <a:off x="355600" y="444500"/>
            <a:ext cx="5816600" cy="20447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55600" y="2984500"/>
            <a:ext cx="5816600" cy="6324600"/>
          </a:xfrm>
          <a:prstGeom prst="rect">
            <a:avLst/>
          </a:prstGeom>
        </p:spPr>
        <p:txBody>
          <a:bodyPr/>
          <a:lstStyle>
            <a:lvl1pPr marL="381000" indent="-381000">
              <a:defRPr sz="3000"/>
            </a:lvl1pPr>
            <a:lvl2pPr marL="762000" indent="-381000">
              <a:defRPr sz="3000"/>
            </a:lvl2pPr>
            <a:lvl3pPr marL="1143000" indent="-381000">
              <a:defRPr sz="3000"/>
            </a:lvl3pPr>
            <a:lvl4pPr marL="1524000" indent="-381000">
              <a:defRPr sz="3000"/>
            </a:lvl4pPr>
            <a:lvl5pPr marL="1905000" indent="-381000">
              <a:defRPr sz="3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15537" dir="5392174" rotWithShape="0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073694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9397-2F5F-40A5-89F9-D8434501AC03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009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307" y="2431629"/>
            <a:ext cx="11216640" cy="4057226"/>
          </a:xfrm>
        </p:spPr>
        <p:txBody>
          <a:bodyPr anchor="b"/>
          <a:lstStyle>
            <a:lvl1pPr>
              <a:defRPr sz="8533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307" y="6527239"/>
            <a:ext cx="11216640" cy="2133599"/>
          </a:xfrm>
        </p:spPr>
        <p:txBody>
          <a:bodyPr/>
          <a:lstStyle>
            <a:lvl1pPr marL="0" indent="0">
              <a:buNone/>
              <a:defRPr sz="3413">
                <a:solidFill>
                  <a:schemeClr val="tx1"/>
                </a:solidFill>
              </a:defRPr>
            </a:lvl1pPr>
            <a:lvl2pPr marL="6502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9397-2F5F-40A5-89F9-D8434501AC03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12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4080" y="2596444"/>
            <a:ext cx="5527040" cy="618857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83680" y="2596444"/>
            <a:ext cx="5527040" cy="618857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9397-2F5F-40A5-89F9-D8434501AC03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892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774" y="519291"/>
            <a:ext cx="11216640" cy="188524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775" y="2390987"/>
            <a:ext cx="5501639" cy="1171786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775" y="3562773"/>
            <a:ext cx="5501639" cy="524030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681" y="2390987"/>
            <a:ext cx="5528734" cy="1171786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681" y="3562773"/>
            <a:ext cx="5528734" cy="524030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9397-2F5F-40A5-89F9-D8434501AC03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141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9397-2F5F-40A5-89F9-D8434501AC03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608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9397-2F5F-40A5-89F9-D8434501AC03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98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774" y="650240"/>
            <a:ext cx="4194386" cy="2275840"/>
          </a:xfrm>
        </p:spPr>
        <p:txBody>
          <a:bodyPr anchor="b"/>
          <a:lstStyle>
            <a:lvl1pPr>
              <a:defRPr sz="455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8734" y="1404340"/>
            <a:ext cx="6583680" cy="6931378"/>
          </a:xfrm>
        </p:spPr>
        <p:txBody>
          <a:bodyPr/>
          <a:lstStyle>
            <a:lvl1pPr>
              <a:defRPr sz="4551"/>
            </a:lvl1pPr>
            <a:lvl2pPr>
              <a:defRPr sz="3982"/>
            </a:lvl2pPr>
            <a:lvl3pPr>
              <a:defRPr sz="3413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774" y="2926080"/>
            <a:ext cx="4194386" cy="5420925"/>
          </a:xfrm>
        </p:spPr>
        <p:txBody>
          <a:bodyPr/>
          <a:lstStyle>
            <a:lvl1pPr marL="0" indent="0">
              <a:buNone/>
              <a:defRPr sz="2276"/>
            </a:lvl1pPr>
            <a:lvl2pPr marL="650230" indent="0">
              <a:buNone/>
              <a:defRPr sz="1991"/>
            </a:lvl2pPr>
            <a:lvl3pPr marL="1300460" indent="0">
              <a:buNone/>
              <a:defRPr sz="1707"/>
            </a:lvl3pPr>
            <a:lvl4pPr marL="1950690" indent="0">
              <a:buNone/>
              <a:defRPr sz="1422"/>
            </a:lvl4pPr>
            <a:lvl5pPr marL="2600919" indent="0">
              <a:buNone/>
              <a:defRPr sz="1422"/>
            </a:lvl5pPr>
            <a:lvl6pPr marL="3251149" indent="0">
              <a:buNone/>
              <a:defRPr sz="1422"/>
            </a:lvl6pPr>
            <a:lvl7pPr marL="3901379" indent="0">
              <a:buNone/>
              <a:defRPr sz="1422"/>
            </a:lvl7pPr>
            <a:lvl8pPr marL="4551609" indent="0">
              <a:buNone/>
              <a:defRPr sz="1422"/>
            </a:lvl8pPr>
            <a:lvl9pPr marL="5201839" indent="0">
              <a:buNone/>
              <a:defRPr sz="142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9397-2F5F-40A5-89F9-D8434501AC03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732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774" y="650240"/>
            <a:ext cx="4194386" cy="2275840"/>
          </a:xfrm>
        </p:spPr>
        <p:txBody>
          <a:bodyPr anchor="b"/>
          <a:lstStyle>
            <a:lvl1pPr>
              <a:defRPr sz="455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28734" y="1404340"/>
            <a:ext cx="6583680" cy="6931378"/>
          </a:xfrm>
        </p:spPr>
        <p:txBody>
          <a:bodyPr anchor="t"/>
          <a:lstStyle>
            <a:lvl1pPr marL="0" indent="0">
              <a:buNone/>
              <a:defRPr sz="4551"/>
            </a:lvl1pPr>
            <a:lvl2pPr marL="650230" indent="0">
              <a:buNone/>
              <a:defRPr sz="3982"/>
            </a:lvl2pPr>
            <a:lvl3pPr marL="1300460" indent="0">
              <a:buNone/>
              <a:defRPr sz="3413"/>
            </a:lvl3pPr>
            <a:lvl4pPr marL="1950690" indent="0">
              <a:buNone/>
              <a:defRPr sz="2844"/>
            </a:lvl4pPr>
            <a:lvl5pPr marL="2600919" indent="0">
              <a:buNone/>
              <a:defRPr sz="2844"/>
            </a:lvl5pPr>
            <a:lvl6pPr marL="3251149" indent="0">
              <a:buNone/>
              <a:defRPr sz="2844"/>
            </a:lvl6pPr>
            <a:lvl7pPr marL="3901379" indent="0">
              <a:buNone/>
              <a:defRPr sz="2844"/>
            </a:lvl7pPr>
            <a:lvl8pPr marL="4551609" indent="0">
              <a:buNone/>
              <a:defRPr sz="2844"/>
            </a:lvl8pPr>
            <a:lvl9pPr marL="5201839" indent="0">
              <a:buNone/>
              <a:defRPr sz="2844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774" y="2926080"/>
            <a:ext cx="4194386" cy="5420925"/>
          </a:xfrm>
        </p:spPr>
        <p:txBody>
          <a:bodyPr/>
          <a:lstStyle>
            <a:lvl1pPr marL="0" indent="0">
              <a:buNone/>
              <a:defRPr sz="2276"/>
            </a:lvl1pPr>
            <a:lvl2pPr marL="650230" indent="0">
              <a:buNone/>
              <a:defRPr sz="1991"/>
            </a:lvl2pPr>
            <a:lvl3pPr marL="1300460" indent="0">
              <a:buNone/>
              <a:defRPr sz="1707"/>
            </a:lvl3pPr>
            <a:lvl4pPr marL="1950690" indent="0">
              <a:buNone/>
              <a:defRPr sz="1422"/>
            </a:lvl4pPr>
            <a:lvl5pPr marL="2600919" indent="0">
              <a:buNone/>
              <a:defRPr sz="1422"/>
            </a:lvl5pPr>
            <a:lvl6pPr marL="3251149" indent="0">
              <a:buNone/>
              <a:defRPr sz="1422"/>
            </a:lvl6pPr>
            <a:lvl7pPr marL="3901379" indent="0">
              <a:buNone/>
              <a:defRPr sz="1422"/>
            </a:lvl7pPr>
            <a:lvl8pPr marL="4551609" indent="0">
              <a:buNone/>
              <a:defRPr sz="1422"/>
            </a:lvl8pPr>
            <a:lvl9pPr marL="5201839" indent="0">
              <a:buNone/>
              <a:defRPr sz="142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9397-2F5F-40A5-89F9-D8434501AC03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42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4080" y="519291"/>
            <a:ext cx="11216640" cy="1885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4080" y="2596444"/>
            <a:ext cx="11216640" cy="6188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4080" y="9040144"/>
            <a:ext cx="29260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7840" y="9040144"/>
            <a:ext cx="438912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4640" y="9040144"/>
            <a:ext cx="29260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9547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9" r:id="rId12"/>
    <p:sldLayoutId id="2147483701" r:id="rId13"/>
  </p:sldLayoutIdLst>
  <p:txStyles>
    <p:titleStyle>
      <a:lvl1pPr algn="l" defTabSz="1300460" rtl="0" eaLnBrk="1" latinLnBrk="0" hangingPunct="1">
        <a:lnSpc>
          <a:spcPct val="90000"/>
        </a:lnSpc>
        <a:spcBef>
          <a:spcPct val="0"/>
        </a:spcBef>
        <a:buNone/>
        <a:defRPr sz="62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5115" indent="-325115" algn="l" defTabSz="1300460" rtl="0" eaLnBrk="1" latinLnBrk="0" hangingPunct="1">
        <a:lnSpc>
          <a:spcPct val="90000"/>
        </a:lnSpc>
        <a:spcBef>
          <a:spcPts val="1422"/>
        </a:spcBef>
        <a:buFont typeface="Arial" panose="020B0604020202020204" pitchFamily="34" charset="0"/>
        <a:buChar char="•"/>
        <a:defRPr sz="3982" kern="1200">
          <a:solidFill>
            <a:schemeClr val="tx1"/>
          </a:solidFill>
          <a:latin typeface="+mn-lt"/>
          <a:ea typeface="+mn-ea"/>
          <a:cs typeface="+mn-cs"/>
        </a:defRPr>
      </a:lvl1pPr>
      <a:lvl2pPr marL="975345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3413" kern="1200">
          <a:solidFill>
            <a:schemeClr val="tx1"/>
          </a:solidFill>
          <a:latin typeface="+mn-lt"/>
          <a:ea typeface="+mn-ea"/>
          <a:cs typeface="+mn-cs"/>
        </a:defRPr>
      </a:lvl2pPr>
      <a:lvl3pPr marL="1625575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3pPr>
      <a:lvl4pPr marL="227580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3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57626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B08A76-3B5B-AF93-B9E4-35EC52D275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HİNT </a:t>
            </a:r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ALT-KITASINDA DELHİ SULTANLIĞI'NDAN BABÜRLÜ İMPARATORLUĞU 'NA SANAT VE KÜLTÜR</a:t>
            </a:r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SANATI VE KÜLTÜRÜ </a:t>
            </a:r>
            <a:endParaRPr lang="tr-T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4CE3979-3C68-18DF-1D77-080342211A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İslam Sanatları ve Estetiği Dersi</a:t>
            </a:r>
          </a:p>
          <a:p>
            <a:r>
              <a:rPr lang="tr-TR" dirty="0"/>
              <a:t>Doç. Dr. Ayşe ERSAY YÜKSEL</a:t>
            </a:r>
          </a:p>
        </p:txBody>
      </p:sp>
    </p:spTree>
    <p:extLst>
      <p:ext uri="{BB962C8B-B14F-4D97-AF65-F5344CB8AC3E}">
        <p14:creationId xmlns:p14="http://schemas.microsoft.com/office/powerpoint/2010/main" val="1586749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D9FB73-BD62-B84C-ADEA-1B15C2EF3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1593B14-BBA6-6D57-5930-18FD30502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68" y="387050"/>
            <a:ext cx="12662063" cy="5198909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13AF551F-5100-3DBF-D551-2FC694636FA0}"/>
              </a:ext>
            </a:extLst>
          </p:cNvPr>
          <p:cNvSpPr txBox="1"/>
          <p:nvPr/>
        </p:nvSpPr>
        <p:spPr>
          <a:xfrm>
            <a:off x="342737" y="6604000"/>
            <a:ext cx="1266206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6-Identity-H"/>
              </a:rPr>
              <a:t>Mandu'daki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6-Identity-H"/>
              </a:rPr>
              <a:t> ana saray kompleksinin bir parçası olan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6-Identity-H"/>
              </a:rPr>
              <a:t>Cehez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6-Identity-H"/>
              </a:rPr>
              <a:t> Mahal 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1440/50</a:t>
            </a:r>
          </a:p>
          <a:p>
            <a:pPr algn="l"/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Malva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 valisi bağımsızlığını ilan ederek Delhi’den koptuktan sonra, </a:t>
            </a:r>
            <a:r>
              <a:rPr lang="tr-TR" sz="2800" dirty="0">
                <a:solidFill>
                  <a:schemeClr val="tx1"/>
                </a:solidFill>
                <a:latin typeface="Fd1366323-Identity-H"/>
              </a:rPr>
              <a:t>1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406'da yeni başkent olarak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Mandu'yu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 inşa etmeye girişti. Sultan Mahmud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Halaci'nin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 geliştirdiği görkemli yapı -üslubunun en iyi örneği buradaki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Cehez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Mahal'dır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.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Babürlü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 hükümdarları Cihangir ve Şah Cihan çok sevdikleri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Mandu’da</a:t>
            </a:r>
            <a:r>
              <a:rPr lang="tr-TR" sz="2800" dirty="0">
                <a:solidFill>
                  <a:schemeClr val="tx1"/>
                </a:solidFill>
                <a:latin typeface="Fd1366323-Identity-H"/>
              </a:rPr>
              <a:t> 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sıklıkla kalırlardı.</a:t>
            </a:r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236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03AA45-4D0A-F03C-4066-426295931676}"/>
              </a:ext>
            </a:extLst>
          </p:cNvPr>
          <p:cNvSpPr txBox="1"/>
          <p:nvPr/>
        </p:nvSpPr>
        <p:spPr>
          <a:xfrm>
            <a:off x="304800" y="101600"/>
            <a:ext cx="645885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2800" b="0" i="0" u="none" strike="noStrike" baseline="0" dirty="0">
                <a:solidFill>
                  <a:schemeClr val="tx1"/>
                </a:solidFill>
                <a:latin typeface="Fd1366326-Identity-H"/>
              </a:rPr>
              <a:t>Gülberge Cuma Camisi'nin</a:t>
            </a:r>
          </a:p>
          <a:p>
            <a:pPr algn="l"/>
            <a:r>
              <a:rPr lang="nn-NO" sz="2800" b="0" i="0" u="none" strike="noStrike" baseline="0" dirty="0">
                <a:solidFill>
                  <a:schemeClr val="tx1"/>
                </a:solidFill>
                <a:latin typeface="Fd1366326-Identity-H"/>
              </a:rPr>
              <a:t>namaz bölmesi, </a:t>
            </a:r>
            <a:r>
              <a:rPr lang="nn-NO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Dekkan, y. 1 365- 1370</a:t>
            </a:r>
          </a:p>
          <a:p>
            <a:pPr algn="l"/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Gülberge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 Cuma Camisi'ni muhtemelen</a:t>
            </a:r>
          </a:p>
          <a:p>
            <a:pPr algn="l"/>
            <a:r>
              <a:rPr lang="tr-TR" sz="2800" dirty="0">
                <a:solidFill>
                  <a:schemeClr val="tx1"/>
                </a:solidFill>
                <a:latin typeface="Fd1366323-Identity-H"/>
              </a:rPr>
              <a:t>1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360’ların sonlarında,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Dekkan'ın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 ilk bağımsız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sultanlığının ·başındaki Muhammed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Behmen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 Şah inşa ettirdi. Tam 75 kubbeyle örtülü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namaz bölmesinin Hindistan'da bir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benzeri yoktur.</a:t>
            </a:r>
            <a:endParaRPr lang="tr-TR" sz="2800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DAF747C-1B3D-E6F3-5A59-C99E01D26E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1221"/>
          <a:stretch/>
        </p:blipFill>
        <p:spPr>
          <a:xfrm>
            <a:off x="3164114" y="4013545"/>
            <a:ext cx="9434286" cy="574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609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0" name="Rectangle 229">
            <a:extLst>
              <a:ext uri="{FF2B5EF4-FFF2-40B4-BE49-F238E27FC236}">
                <a16:creationId xmlns:a16="http://schemas.microsoft.com/office/drawing/2014/main" id="{AAB0F62B-977D-4DD3-8796-EBFA85D7F5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3001548" cy="975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9F71279-5618-A722-3A1D-73D4880BE2B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22514" y="1756229"/>
            <a:ext cx="6766921" cy="694292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/>
            <a:r>
              <a:rPr lang="en-US" sz="3200" b="0" i="0" u="none" strike="noStrike" baseline="0" dirty="0" err="1"/>
              <a:t>Ahmedabad'daki</a:t>
            </a:r>
            <a:r>
              <a:rPr lang="en-US" sz="3200" b="0" i="0" u="none" strike="noStrike" baseline="0" dirty="0"/>
              <a:t> </a:t>
            </a:r>
            <a:r>
              <a:rPr lang="en-US" sz="3200" b="0" i="0" u="none" strike="noStrike" baseline="0" dirty="0" err="1"/>
              <a:t>Siddi</a:t>
            </a:r>
            <a:r>
              <a:rPr lang="en-US" sz="3200" b="0" i="0" u="none" strike="noStrike" baseline="0" dirty="0"/>
              <a:t> </a:t>
            </a:r>
            <a:r>
              <a:rPr lang="en-US" sz="3200" b="0" i="0" u="none" strike="noStrike" baseline="0" dirty="0" err="1"/>
              <a:t>Seyyid</a:t>
            </a:r>
            <a:r>
              <a:rPr lang="en-US" sz="3200" b="0" i="0" u="none" strike="noStrike" baseline="0" dirty="0"/>
              <a:t> </a:t>
            </a:r>
            <a:r>
              <a:rPr lang="en-US" sz="3200" b="0" i="0" u="none" strike="noStrike" baseline="0" dirty="0" err="1"/>
              <a:t>Camisi'nin</a:t>
            </a:r>
            <a:r>
              <a:rPr lang="en-US" sz="3200" b="0" i="0" u="none" strike="noStrike" baseline="0" dirty="0"/>
              <a:t> </a:t>
            </a:r>
            <a:r>
              <a:rPr lang="en-US" sz="3200" b="0" i="0" u="none" strike="noStrike" baseline="0" dirty="0" err="1"/>
              <a:t>cepheleri</a:t>
            </a:r>
            <a:r>
              <a:rPr lang="en-US" sz="3200" b="0" i="0" u="none" strike="noStrike" baseline="0" dirty="0"/>
              <a:t>, 1572, </a:t>
            </a:r>
            <a:r>
              <a:rPr lang="en-US" sz="3200" b="0" i="0" u="none" strike="noStrike" baseline="0" dirty="0" err="1"/>
              <a:t>dışarıdan</a:t>
            </a:r>
            <a:r>
              <a:rPr lang="en-US" sz="3200" b="0" i="0" u="none" strike="noStrike" baseline="0" dirty="0"/>
              <a:t> </a:t>
            </a:r>
            <a:r>
              <a:rPr lang="en-US" sz="3200" b="0" i="0" u="none" strike="noStrike" baseline="0" dirty="0" err="1"/>
              <a:t>ve</a:t>
            </a:r>
            <a:r>
              <a:rPr lang="en-US" sz="3200" b="0" i="0" u="none" strike="noStrike" baseline="0" dirty="0"/>
              <a:t> </a:t>
            </a:r>
            <a:r>
              <a:rPr lang="en-US" sz="3200" b="0" i="0" u="none" strike="noStrike" baseline="0" dirty="0" err="1"/>
              <a:t>içeriden</a:t>
            </a:r>
            <a:r>
              <a:rPr lang="en-US" sz="3200" b="0" i="0" u="none" strike="noStrike" baseline="0" dirty="0"/>
              <a:t> Bu </a:t>
            </a:r>
            <a:r>
              <a:rPr lang="en-US" sz="3200" b="0" i="0" u="none" strike="noStrike" baseline="0" dirty="0" err="1"/>
              <a:t>delme</a:t>
            </a:r>
            <a:r>
              <a:rPr lang="en-US" sz="3200" b="0" i="0" u="none" strike="noStrike" baseline="0" dirty="0"/>
              <a:t> </a:t>
            </a:r>
            <a:r>
              <a:rPr lang="en-US" sz="3200" b="0" i="0" u="none" strike="noStrike" baseline="0" dirty="0" err="1"/>
              <a:t>bezemeli</a:t>
            </a:r>
            <a:r>
              <a:rPr lang="en-US" sz="3200" b="0" i="0" u="none" strike="noStrike" baseline="0" dirty="0"/>
              <a:t> </a:t>
            </a:r>
            <a:r>
              <a:rPr lang="en-US" sz="3200" b="0" i="0" u="none" strike="noStrike" baseline="0" dirty="0" err="1"/>
              <a:t>kumtaşı</a:t>
            </a:r>
            <a:r>
              <a:rPr lang="en-US" sz="3200" b="0" i="0" u="none" strike="noStrike" baseline="0" dirty="0"/>
              <a:t> </a:t>
            </a:r>
            <a:r>
              <a:rPr lang="en-US" sz="3200" b="0" i="0" u="none" strike="noStrike" baseline="0" dirty="0" err="1"/>
              <a:t>cepheler</a:t>
            </a:r>
            <a:r>
              <a:rPr lang="en-US" sz="3200" b="0" i="0" u="none" strike="noStrike" baseline="0" dirty="0"/>
              <a:t>, </a:t>
            </a:r>
            <a:r>
              <a:rPr lang="en-US" sz="3200" b="0" i="0" u="none" strike="noStrike" baseline="0" dirty="0" err="1"/>
              <a:t>Gucerat</a:t>
            </a:r>
            <a:r>
              <a:rPr lang="tr-TR" sz="3200" dirty="0"/>
              <a:t>   </a:t>
            </a:r>
            <a:r>
              <a:rPr lang="en-US" sz="3200" b="0" i="0" u="none" strike="noStrike" baseline="0" dirty="0" err="1"/>
              <a:t>sultanlığının</a:t>
            </a:r>
            <a:r>
              <a:rPr lang="en-US" sz="3200" b="0" i="0" u="none" strike="noStrike" baseline="0" dirty="0"/>
              <a:t> </a:t>
            </a:r>
            <a:r>
              <a:rPr lang="en-US" sz="3200" b="0" i="0" u="none" strike="noStrike" baseline="0" dirty="0" err="1"/>
              <a:t>başkenti</a:t>
            </a:r>
            <a:r>
              <a:rPr lang="en-US" sz="3200" b="0" i="0" u="none" strike="noStrike" baseline="0" dirty="0"/>
              <a:t> </a:t>
            </a:r>
            <a:r>
              <a:rPr lang="en-US" sz="3200" b="0" i="0" u="none" strike="noStrike" baseline="0" dirty="0" err="1"/>
              <a:t>Ahmedabad'daki</a:t>
            </a:r>
            <a:r>
              <a:rPr lang="en-US" sz="3200" b="0" i="0" u="none" strike="noStrike" baseline="0" dirty="0"/>
              <a:t> </a:t>
            </a:r>
            <a:r>
              <a:rPr lang="en-US" sz="3200" b="0" i="0" u="none" strike="noStrike" baseline="0" dirty="0" err="1"/>
              <a:t>Cuma</a:t>
            </a:r>
            <a:r>
              <a:rPr lang="tr-TR" sz="3200" dirty="0"/>
              <a:t> </a:t>
            </a:r>
            <a:r>
              <a:rPr lang="en-US" sz="3200" b="0" i="0" u="none" strike="noStrike" baseline="0" dirty="0" err="1"/>
              <a:t>camisinin</a:t>
            </a:r>
            <a:r>
              <a:rPr lang="en-US" sz="3200" b="0" i="0" u="none" strike="noStrike" baseline="0" dirty="0"/>
              <a:t> namaz </a:t>
            </a:r>
            <a:r>
              <a:rPr lang="en-US" sz="3200" b="0" i="0" u="none" strike="noStrike" baseline="0" dirty="0" err="1"/>
              <a:t>bölmesine</a:t>
            </a:r>
            <a:r>
              <a:rPr lang="en-US" sz="3200" b="0" i="0" u="none" strike="noStrike" baseline="0" dirty="0"/>
              <a:t> </a:t>
            </a:r>
            <a:r>
              <a:rPr lang="en-US" sz="3200" b="0" i="0" u="none" strike="noStrike" baseline="0" dirty="0" err="1"/>
              <a:t>aittir</a:t>
            </a:r>
            <a:r>
              <a:rPr lang="en-US" sz="3200" b="0" i="0" u="none" strike="noStrike" baseline="0" dirty="0"/>
              <a:t>. </a:t>
            </a:r>
            <a:r>
              <a:rPr lang="en-US" sz="3200" b="0" i="0" u="none" strike="noStrike" baseline="0" dirty="0" err="1"/>
              <a:t>Bezemelerde</a:t>
            </a:r>
            <a:r>
              <a:rPr lang="tr-TR" sz="3200" dirty="0"/>
              <a:t> </a:t>
            </a:r>
            <a:r>
              <a:rPr lang="en-US" sz="3200" b="0" i="0" u="none" strike="noStrike" baseline="0" dirty="0"/>
              <a:t>Hayat </a:t>
            </a:r>
            <a:r>
              <a:rPr lang="en-US" sz="3200" b="0" i="0" u="none" strike="noStrike" baseline="0" dirty="0" err="1"/>
              <a:t>Ağacı'nın</a:t>
            </a:r>
            <a:r>
              <a:rPr lang="en-US" sz="3200" b="0" i="0" u="none" strike="noStrike" baseline="0" dirty="0"/>
              <a:t> </a:t>
            </a:r>
            <a:r>
              <a:rPr lang="en-US" sz="3200" b="0" i="0" u="none" strike="noStrike" baseline="0" dirty="0" err="1"/>
              <a:t>varyasyonları</a:t>
            </a:r>
            <a:r>
              <a:rPr lang="en-US" sz="3200" b="0" i="0" u="none" strike="noStrike" baseline="0" dirty="0"/>
              <a:t> </a:t>
            </a:r>
            <a:r>
              <a:rPr lang="en-US" sz="3200" b="0" i="0" u="none" strike="noStrike" baseline="0" dirty="0" err="1"/>
              <a:t>görülür</a:t>
            </a:r>
            <a:r>
              <a:rPr lang="en-US" sz="3200" b="0" i="0" u="none" strike="noStrike" baseline="0" dirty="0"/>
              <a:t>;</a:t>
            </a:r>
            <a:r>
              <a:rPr lang="tr-TR" sz="3200" b="0" i="0" u="none" strike="noStrike" baseline="0" dirty="0"/>
              <a:t> </a:t>
            </a:r>
            <a:r>
              <a:rPr lang="en-US" sz="3200" b="0" i="0" u="none" strike="noStrike" baseline="0" dirty="0" err="1"/>
              <a:t>bitkisel</a:t>
            </a:r>
            <a:r>
              <a:rPr lang="en-US" sz="3200" b="0" i="0" u="none" strike="noStrike" baseline="0" dirty="0"/>
              <a:t> </a:t>
            </a:r>
            <a:r>
              <a:rPr lang="en-US" sz="3200" b="0" i="0" u="none" strike="noStrike" baseline="0" dirty="0" err="1"/>
              <a:t>arabeskler</a:t>
            </a:r>
            <a:r>
              <a:rPr lang="en-US" sz="3200" b="0" i="0" u="none" strike="noStrike" baseline="0" dirty="0"/>
              <a:t> </a:t>
            </a:r>
            <a:r>
              <a:rPr lang="en-US" sz="3200" b="0" i="0" u="none" strike="noStrike" baseline="0" dirty="0" err="1"/>
              <a:t>arasında</a:t>
            </a:r>
            <a:r>
              <a:rPr lang="en-US" sz="3200" b="0" i="0" u="none" strike="noStrike" baseline="0" dirty="0"/>
              <a:t> </a:t>
            </a:r>
            <a:r>
              <a:rPr lang="en-US" sz="3200" b="0" i="0" u="none" strike="noStrike" baseline="0" dirty="0" err="1"/>
              <a:t>uzanan</a:t>
            </a:r>
            <a:r>
              <a:rPr lang="en-US" sz="3200" b="0" i="0" u="none" strike="noStrike" baseline="0" dirty="0"/>
              <a:t> </a:t>
            </a:r>
            <a:r>
              <a:rPr lang="en-US" sz="3200" b="0" i="0" u="none" strike="noStrike" baseline="0" dirty="0" err="1"/>
              <a:t>dolaşık</a:t>
            </a:r>
            <a:r>
              <a:rPr lang="en-US" sz="3200" b="0" i="0" u="none" strike="noStrike" baseline="0" dirty="0"/>
              <a:t> </a:t>
            </a:r>
            <a:r>
              <a:rPr lang="en-US" sz="3200" b="0" i="0" u="none" strike="noStrike" baseline="0" dirty="0" err="1"/>
              <a:t>filizler</a:t>
            </a:r>
            <a:r>
              <a:rPr lang="tr-TR" sz="3200" dirty="0"/>
              <a:t> </a:t>
            </a:r>
            <a:r>
              <a:rPr lang="en-US" sz="3200" b="0" i="0" u="none" strike="noStrike" baseline="0" dirty="0" err="1"/>
              <a:t>Gucerat</a:t>
            </a:r>
            <a:r>
              <a:rPr lang="en-US" sz="3200" b="0" i="0" u="none" strike="noStrike" baseline="0" dirty="0"/>
              <a:t> </a:t>
            </a:r>
            <a:r>
              <a:rPr lang="en-US" sz="3200" b="0" i="0" u="none" strike="noStrike" baseline="0" dirty="0" err="1"/>
              <a:t>yontu</a:t>
            </a:r>
            <a:r>
              <a:rPr lang="en-US" sz="3200" b="0" i="0" u="none" strike="noStrike" baseline="0" dirty="0"/>
              <a:t> </a:t>
            </a:r>
            <a:r>
              <a:rPr lang="en-US" sz="3200" b="0" i="0" u="none" strike="noStrike" baseline="0" dirty="0" err="1"/>
              <a:t>ustalarının</a:t>
            </a:r>
            <a:r>
              <a:rPr lang="en-US" sz="3200" b="0" i="0" u="none" strike="noStrike" baseline="0" dirty="0"/>
              <a:t> </a:t>
            </a:r>
            <a:r>
              <a:rPr lang="en-US" sz="3200" b="0" i="0" u="none" strike="noStrike" baseline="0" dirty="0" err="1"/>
              <a:t>maharetini</a:t>
            </a:r>
            <a:r>
              <a:rPr lang="tr-TR" sz="3200" dirty="0"/>
              <a:t> </a:t>
            </a:r>
            <a:r>
              <a:rPr lang="en-US" sz="3200" b="0" i="0" u="none" strike="noStrike" baseline="0" dirty="0" err="1"/>
              <a:t>yansıtır</a:t>
            </a:r>
            <a:r>
              <a:rPr lang="en-US" sz="2300" b="0" i="0" u="none" strike="noStrike" baseline="0" dirty="0"/>
              <a:t>.</a:t>
            </a:r>
            <a:endParaRPr lang="en-US" sz="2300" dirty="0"/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B2D38951-DC82-5029-2D5C-1E1EBD72B1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5385" y="566058"/>
            <a:ext cx="5613732" cy="3628244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FDD896B-658C-E9B0-BFD5-6E2219BD64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087" t="44096" r="29279" b="21169"/>
          <a:stretch/>
        </p:blipFill>
        <p:spPr>
          <a:xfrm>
            <a:off x="7155385" y="5117332"/>
            <a:ext cx="5432569" cy="358182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Tomb of Timur"/>
          <p:cNvSpPr txBox="1"/>
          <p:nvPr/>
        </p:nvSpPr>
        <p:spPr>
          <a:xfrm>
            <a:off x="658908" y="916761"/>
            <a:ext cx="102657" cy="10874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6400" spc="-128">
                <a:solidFill>
                  <a:schemeClr val="accent1">
                    <a:hueOff val="54750"/>
                    <a:satOff val="-1697"/>
                    <a:lumOff val="-18038"/>
                  </a:schemeClr>
                </a:solidFill>
                <a:latin typeface="+mn-lt"/>
                <a:ea typeface="+mn-ea"/>
                <a:cs typeface="+mn-cs"/>
                <a:sym typeface="Didot"/>
              </a:defRPr>
            </a:lvl1pPr>
          </a:lstStyle>
          <a:p>
            <a:endParaRPr dirty="0"/>
          </a:p>
        </p:txBody>
      </p:sp>
      <p:sp>
        <p:nvSpPr>
          <p:cNvPr id="238" name="The black nephrite cenotaph was added in the 1420s by Timur’s grandson Ulugh Beg. This black nephrite stone was taken from Central Asia or possibly Mongolia and has a long geological inscription.…"/>
          <p:cNvSpPr txBox="1"/>
          <p:nvPr/>
        </p:nvSpPr>
        <p:spPr>
          <a:xfrm>
            <a:off x="5181303" y="2255674"/>
            <a:ext cx="7634810" cy="4165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/>
            <a:r>
              <a:rPr lang="tr-TR" sz="2400" b="0" i="0" u="none" strike="noStrike" baseline="0" dirty="0">
                <a:solidFill>
                  <a:schemeClr val="tx1"/>
                </a:solidFill>
                <a:latin typeface="Fd1366326-Identity-H"/>
              </a:rPr>
              <a:t>Cihangir ve babası Ekber'e ait bir portre, </a:t>
            </a:r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Haşim ve </a:t>
            </a:r>
            <a:r>
              <a:rPr lang="tr-TR" sz="24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Ebu'l</a:t>
            </a:r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-Hasan, </a:t>
            </a:r>
            <a:r>
              <a:rPr lang="tr-TR" sz="24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Babürlü</a:t>
            </a:r>
            <a:endParaRPr lang="tr-TR" sz="2400" b="0" i="0" u="none" strike="noStrike" baseline="0" dirty="0">
              <a:solidFill>
                <a:schemeClr val="tx1"/>
              </a:solidFill>
              <a:latin typeface="Fd1366323-Identity-H"/>
            </a:endParaRPr>
          </a:p>
          <a:p>
            <a:pPr algn="l"/>
            <a:r>
              <a:rPr lang="fr-FR" sz="24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üslubu</a:t>
            </a:r>
            <a:r>
              <a:rPr lang="fr-F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, y. 1 6 1 5, Paris, Guimet </a:t>
            </a:r>
            <a:r>
              <a:rPr lang="fr-FR" sz="24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Müzesi</a:t>
            </a:r>
            <a:endParaRPr lang="fr-FR" sz="2400" b="0" i="0" u="none" strike="noStrike" baseline="0" dirty="0">
              <a:solidFill>
                <a:schemeClr val="tx1"/>
              </a:solidFill>
              <a:latin typeface="Fd1366323-Identity-H"/>
            </a:endParaRPr>
          </a:p>
          <a:p>
            <a:pPr algn="l"/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Cihangir'in tahta çıkışının meşruiyetini ifade</a:t>
            </a:r>
          </a:p>
          <a:p>
            <a:pPr algn="l"/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etmeye yönelik bu baba ve oğul birlikteliği görüntüsü,</a:t>
            </a:r>
          </a:p>
          <a:p>
            <a:pPr algn="l"/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daha veliahtken </a:t>
            </a:r>
            <a:r>
              <a:rPr lang="tr-TR" sz="24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Allahabad'da</a:t>
            </a:r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 ayaklanıp</a:t>
            </a:r>
          </a:p>
          <a:p>
            <a:pPr algn="l"/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ayrı bir saray merkezi kurması göz önünde</a:t>
            </a:r>
          </a:p>
          <a:p>
            <a:pPr algn="l"/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tutulduğunda özellikle anlamlıdır. Ekber</a:t>
            </a:r>
          </a:p>
          <a:p>
            <a:pPr algn="l"/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ölüm döşeğinde onu bağışlamış ve meşru varisi</a:t>
            </a:r>
          </a:p>
          <a:p>
            <a:pPr algn="l"/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olarak tanımıştı. </a:t>
            </a:r>
            <a:r>
              <a:rPr lang="tr-TR" sz="24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Babürlüler</a:t>
            </a:r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 bu tür saltanat</a:t>
            </a:r>
          </a:p>
          <a:p>
            <a:pPr algn="l"/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tasvirlerini ve ikonografisini bilinçli olarak geliştirdiler.</a:t>
            </a:r>
            <a:endParaRPr lang="tr-TR" sz="2400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A484D8A-7373-EBA4-086F-EF4AEA522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686" y="1611086"/>
            <a:ext cx="4522395" cy="595540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0CB6E5-6A0F-1CF1-A9A3-521CE55D3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664CE7C-BD53-E05A-788D-A15C809E2F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802" r="5900" b="5213"/>
          <a:stretch/>
        </p:blipFill>
        <p:spPr>
          <a:xfrm>
            <a:off x="682172" y="1802941"/>
            <a:ext cx="4814222" cy="6339698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680A6007-B248-6520-B683-9240F20BC6F9}"/>
              </a:ext>
            </a:extLst>
          </p:cNvPr>
          <p:cNvSpPr txBox="1"/>
          <p:nvPr/>
        </p:nvSpPr>
        <p:spPr>
          <a:xfrm>
            <a:off x="5675086" y="2598056"/>
            <a:ext cx="6923313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Cihan Tavus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Tahtı'nda</a:t>
            </a:r>
            <a:endParaRPr lang="tr-TR" sz="2800" b="0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tr-TR" sz="28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Govardhan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Babürlü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üslubu, y. 1 635,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Cambridge, Massachusetts, Harvard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Üniversitesi Sanat Müzesi</a:t>
            </a:r>
          </a:p>
          <a:p>
            <a:pPr algn="l"/>
            <a:r>
              <a:rPr lang="da-DK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stilize, neredeyse soyut portre Şah Cihan'ı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Tavus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Tahtı'nda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otururken gösteriyor.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İlk kez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Agra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Kalesi'nde l 635'te Yılbaşı kutlamaları</a:t>
            </a:r>
          </a:p>
          <a:p>
            <a:pPr algn="l"/>
            <a:r>
              <a:rPr lang="fi-FI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 kullanılan Tavus Tahtı, l 648'de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yeni başkent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Şahcihanabad'a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taşındı ve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 739'da Nadir Şah tarafından l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ran'a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götürüldü.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Şah Cihan sanatın törensel ve sembolik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önemine büyük değer verirdi.</a:t>
            </a: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72546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9B054635-147F-CB2A-6F7A-3E85A797B6D7}"/>
              </a:ext>
            </a:extLst>
          </p:cNvPr>
          <p:cNvSpPr txBox="1"/>
          <p:nvPr/>
        </p:nvSpPr>
        <p:spPr>
          <a:xfrm>
            <a:off x="101600" y="1"/>
            <a:ext cx="1290319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6-Identity-H"/>
              </a:rPr>
              <a:t>Agra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6-Identity-H"/>
              </a:rPr>
              <a:t> Kalesi'ndeki Müsemmen Burç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1637</a:t>
            </a:r>
          </a:p>
          <a:p>
            <a:pPr algn="l"/>
            <a:r>
              <a:rPr lang="fi-FI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Agra Kalesi </a:t>
            </a:r>
            <a:r>
              <a:rPr lang="fi-FI" sz="2800" b="0" i="0" u="none" strike="noStrike" baseline="0" dirty="0">
                <a:solidFill>
                  <a:schemeClr val="tx1"/>
                </a:solidFill>
                <a:latin typeface="Fd1698807-Identity-H"/>
              </a:rPr>
              <a:t>l </a:t>
            </a:r>
            <a:r>
              <a:rPr lang="fi-FI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565- l 573'te Ekber için Kasım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 Han tarafından inşa edildi. Böylece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Ludilerin</a:t>
            </a:r>
            <a:r>
              <a:rPr lang="tr-TR" sz="2800" dirty="0">
                <a:solidFill>
                  <a:schemeClr val="tx1"/>
                </a:solidFill>
                <a:latin typeface="Fd1366323-Identity-H"/>
              </a:rPr>
              <a:t> 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daha önce yaptırdığı tuğla kalenin yerini kırmızı kumtaşından bir yapı aldı. Hendeğin öbür tarafında doğudan çekilmiş bu resimde,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Şah Cihan'ın emriyle inşa edilen ve </a:t>
            </a:r>
            <a:r>
              <a:rPr lang="tr-TR" sz="2800" dirty="0">
                <a:solidFill>
                  <a:schemeClr val="tx1"/>
                </a:solidFill>
                <a:latin typeface="Fd1366323-Identity-H"/>
              </a:rPr>
              <a:t>1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637'de tamamlanan Müsemmen Burç görülüyor.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Şah Cihan son yıllarını burada gözde karısının anıtsal mezarı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Tac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 Mahal'i seyrederek geçirmişti.</a:t>
            </a:r>
            <a:endParaRPr lang="tr-TR" sz="2800" dirty="0">
              <a:solidFill>
                <a:schemeClr val="tx1"/>
              </a:solidFill>
            </a:endParaRPr>
          </a:p>
        </p:txBody>
      </p:sp>
      <p:pic>
        <p:nvPicPr>
          <p:cNvPr id="12" name="İçerik Yer Tutucusu 11">
            <a:extLst>
              <a:ext uri="{FF2B5EF4-FFF2-40B4-BE49-F238E27FC236}">
                <a16:creationId xmlns:a16="http://schemas.microsoft.com/office/drawing/2014/main" id="{F1D52E4B-7B72-424C-F85A-B83355C072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0914" y="3539431"/>
            <a:ext cx="7899814" cy="6042126"/>
          </a:xfrm>
        </p:spPr>
      </p:pic>
    </p:spTree>
    <p:extLst>
      <p:ext uri="{BB962C8B-B14F-4D97-AF65-F5344CB8AC3E}">
        <p14:creationId xmlns:p14="http://schemas.microsoft.com/office/powerpoint/2010/main" val="2364189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4FBC25-BAD5-B78E-D256-0A544C2D9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7">
            <a:extLst>
              <a:ext uri="{FF2B5EF4-FFF2-40B4-BE49-F238E27FC236}">
                <a16:creationId xmlns:a16="http://schemas.microsoft.com/office/drawing/2014/main" id="{D4BF46D2-88E2-7147-3A1C-E5024ACF2B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2458" y="4058721"/>
            <a:ext cx="9122994" cy="5478152"/>
          </a:xfr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E42FB04-76B1-A101-7C76-4CC8F1D689B4}"/>
              </a:ext>
            </a:extLst>
          </p:cNvPr>
          <p:cNvSpPr txBox="1"/>
          <p:nvPr/>
        </p:nvSpPr>
        <p:spPr>
          <a:xfrm>
            <a:off x="478971" y="519291"/>
            <a:ext cx="927462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6-Identity-H"/>
              </a:rPr>
              <a:t>Agra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6-Identity-H"/>
              </a:rPr>
              <a:t> Kalesi'ndeki</a:t>
            </a:r>
          </a:p>
          <a:p>
            <a:pPr algn="l"/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6-Identity-H"/>
              </a:rPr>
              <a:t>Bengle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6-Identity-H"/>
              </a:rPr>
              <a:t>-i C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6-Identity-H"/>
              </a:rPr>
              <a:t>ihanara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6-Identity-H"/>
              </a:rPr>
              <a:t>, 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1637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Annesinin erken ölümünden sonra sarayın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birinci hatunu konumuna yükselen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Cihanara'nın</a:t>
            </a:r>
            <a:endParaRPr lang="tr-TR" sz="2800" b="0" i="0" u="none" strike="noStrike" baseline="0" dirty="0">
              <a:solidFill>
                <a:schemeClr val="tx1"/>
              </a:solidFill>
              <a:latin typeface="Fd1366323-Identity-H"/>
            </a:endParaRP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oturduğu daireler Müsemmen Burç'a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bitişiktir. Kardeşi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Evrengzib'in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 emriyle, daha</a:t>
            </a:r>
          </a:p>
          <a:p>
            <a:pPr algn="l"/>
            <a:r>
              <a:rPr lang="pt-B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sonra o da babası Şah Cihan'la birlikte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burada hapis kalmıştı.</a:t>
            </a:r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6341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Tomb of Shad-i Mulk Aqa: Inscription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defTabSz="443991">
              <a:defRPr sz="4864" spc="-97"/>
            </a:pPr>
            <a:endParaRPr dirty="0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81B9CB0C-3080-1F3B-7FBD-65A96D56B0BA}"/>
              </a:ext>
            </a:extLst>
          </p:cNvPr>
          <p:cNvSpPr txBox="1"/>
          <p:nvPr/>
        </p:nvSpPr>
        <p:spPr>
          <a:xfrm>
            <a:off x="420914" y="2598056"/>
            <a:ext cx="66040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6-Identity-H"/>
              </a:rPr>
              <a:t>Agra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6-Identity-H"/>
              </a:rPr>
              <a:t> Kalesi'ndeki Müsemmen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6-Identity-H"/>
              </a:rPr>
              <a:t>Burç'un cihannüması, 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1 637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Şah Cihan babası Cihangir'in yaptırdığı birçok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yapıyı yıktırdı ve beyaz mermerle yeniden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inşa ettirdi. Müsemmen Burç bunların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en muhteşemleri arasındadır. Süpürgeliklerine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minyatürlerde de görülen bitki motiflerine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dayalı enfes oymalar işlenmiş ve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Tac</a:t>
            </a:r>
            <a:endParaRPr lang="tr-TR" sz="2800" b="0" i="0" u="none" strike="noStrike" baseline="0" dirty="0">
              <a:solidFill>
                <a:schemeClr val="tx1"/>
              </a:solidFill>
              <a:latin typeface="Fd1366323-Identity-H"/>
            </a:endParaRP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Mahal'inkilere benzer pervaz desenlerine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yarı değerli taşlar kakılmıştır.</a:t>
            </a:r>
            <a:endParaRPr lang="tr-TR" sz="2800" dirty="0">
              <a:solidFill>
                <a:schemeClr val="tx1"/>
              </a:solidFill>
            </a:endParaRPr>
          </a:p>
        </p:txBody>
      </p:sp>
      <p:pic>
        <p:nvPicPr>
          <p:cNvPr id="6" name="Resim Yer Tutucusu 5">
            <a:extLst>
              <a:ext uri="{FF2B5EF4-FFF2-40B4-BE49-F238E27FC236}">
                <a16:creationId xmlns:a16="http://schemas.microsoft.com/office/drawing/2014/main" id="{3AF90AE0-34D2-EDAD-83D6-B61EBEFADD1A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 rotWithShape="1">
          <a:blip r:embed="rId2"/>
          <a:srcRect l="29913" r="29913"/>
          <a:stretch/>
        </p:blipFill>
        <p:spPr/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etin kutusu 8">
            <a:extLst>
              <a:ext uri="{FF2B5EF4-FFF2-40B4-BE49-F238E27FC236}">
                <a16:creationId xmlns:a16="http://schemas.microsoft.com/office/drawing/2014/main" id="{AFAE9CB1-7A8E-943B-E0DC-48FBC8C774E9}"/>
              </a:ext>
            </a:extLst>
          </p:cNvPr>
          <p:cNvSpPr txBox="1"/>
          <p:nvPr/>
        </p:nvSpPr>
        <p:spPr>
          <a:xfrm>
            <a:off x="290285" y="435429"/>
            <a:ext cx="1113245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6-Identity-H"/>
              </a:rPr>
              <a:t>Agra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6-Identity-H"/>
              </a:rPr>
              <a:t> Kalesi'ndeki Cihangiri Mahal</a:t>
            </a:r>
          </a:p>
          <a:p>
            <a:pPr algn="l"/>
            <a:r>
              <a:rPr lang="tr-TR" sz="2800" dirty="0">
                <a:solidFill>
                  <a:schemeClr val="tx1"/>
                </a:solidFill>
                <a:latin typeface="Fd1366323-Identity-H"/>
              </a:rPr>
              <a:t>1</a:t>
            </a:r>
            <a:r>
              <a:rPr lang="pt-B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560’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l</a:t>
            </a:r>
            <a:r>
              <a:rPr lang="pt-B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ar ve </a:t>
            </a:r>
            <a:r>
              <a:rPr lang="tr-TR" sz="2800" dirty="0">
                <a:solidFill>
                  <a:schemeClr val="tx1"/>
                </a:solidFill>
                <a:latin typeface="Fd1366323-Identity-H"/>
              </a:rPr>
              <a:t>157</a:t>
            </a:r>
            <a:r>
              <a:rPr lang="pt-B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O'ler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Ekber'in saltanat ailesinin hanımları için bir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ikamet sarayı olarak yaptırdığı Cihangiri Mahal'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de farklı üslupların bir arada olması, erken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dönem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Babürlü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 sarayının kültürel çeşitliliğini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yansıtır. Avluya bakan sütunlu bölmeler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ahşapla inşa edilmiş Hint modellerine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denk düşerken, eyvan tasarımları Maveraünnehir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mimarisine dayanır.</a:t>
            </a:r>
            <a:endParaRPr lang="tr-TR" sz="2800" dirty="0">
              <a:solidFill>
                <a:schemeClr val="tx1"/>
              </a:solidFill>
            </a:endParaRP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7902AC1B-B6FB-0D7B-A849-2B51723C5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8915" y="4402736"/>
            <a:ext cx="9245600" cy="5261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008009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7C05FAD3-44C1-9FE8-F7D2-0D4D1B543E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2570" y="4381933"/>
            <a:ext cx="7852229" cy="5270065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AC6BBF08-0427-B05C-F295-BE66CEDF8B0D}"/>
              </a:ext>
            </a:extLst>
          </p:cNvPr>
          <p:cNvSpPr txBox="1"/>
          <p:nvPr/>
        </p:nvSpPr>
        <p:spPr>
          <a:xfrm>
            <a:off x="355601" y="1393371"/>
            <a:ext cx="4942114" cy="6574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6-Identity-H"/>
              </a:rPr>
              <a:t>Agra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6-Identity-H"/>
              </a:rPr>
              <a:t> Kalesi'ndeki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6-Identity-H"/>
              </a:rPr>
              <a:t>Moti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6-Identity-H"/>
              </a:rPr>
              <a:t> Mescit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1647- 1653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Adı "İnci Camisi" anlamına gelen bu mescit,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başkentin Delhi'de yeni kurulan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Şahcihanabad'a</a:t>
            </a:r>
            <a:endParaRPr lang="tr-TR" sz="2800" b="0" i="0" u="none" strike="noStrike" baseline="0" dirty="0">
              <a:solidFill>
                <a:schemeClr val="tx1"/>
              </a:solidFill>
              <a:latin typeface="Fd1366323-Identity-H"/>
            </a:endParaRP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taşınmasından sonra, Şah Cihan tarafından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yaptırıldı. Namaz bölmesinin bir orta</a:t>
            </a:r>
          </a:p>
          <a:p>
            <a:pPr algn="l"/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piştaktan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 yoksun olan cephesi, Şah Cihan'ın</a:t>
            </a:r>
          </a:p>
          <a:p>
            <a:pPr algn="l"/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Acmir'de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 Çişti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hankahının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 yanına inşa ettirdiği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caminin cephesine benzer.</a:t>
            </a:r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68250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40DFBC-2C13-14E7-6F46-D790F59BE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C5A0C6-4125-BF12-B7A3-0AF9E2C3F2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164C5B4-AB6F-2F81-7DE7-9EEAE90176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80" t="18827" r="29353" b="15674"/>
          <a:stretch/>
        </p:blipFill>
        <p:spPr>
          <a:xfrm>
            <a:off x="1" y="1051760"/>
            <a:ext cx="13004800" cy="736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024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C915D47A-4AED-76B4-CA25-E4FFDC84C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2615" y="4281715"/>
            <a:ext cx="10452185" cy="5471886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8AA96EA8-FAE6-7631-C90A-D4A909D1283A}"/>
              </a:ext>
            </a:extLst>
          </p:cNvPr>
          <p:cNvSpPr txBox="1"/>
          <p:nvPr/>
        </p:nvSpPr>
        <p:spPr>
          <a:xfrm>
            <a:off x="406400" y="1335313"/>
            <a:ext cx="115824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400" b="0" i="0" u="none" strike="noStrike" baseline="0" dirty="0" err="1">
                <a:solidFill>
                  <a:schemeClr val="tx1"/>
                </a:solidFill>
                <a:latin typeface="Fd1366326-Identity-H"/>
              </a:rPr>
              <a:t>Fetihpur</a:t>
            </a:r>
            <a:r>
              <a:rPr lang="tr-TR" sz="2400" b="0" i="0" u="none" strike="noStrike" baseline="0" dirty="0">
                <a:solidFill>
                  <a:schemeClr val="tx1"/>
                </a:solidFill>
                <a:latin typeface="Fd1366326-Identity-H"/>
              </a:rPr>
              <a:t> </a:t>
            </a:r>
            <a:r>
              <a:rPr lang="tr-TR" sz="2400" b="0" i="0" u="none" strike="noStrike" baseline="0" dirty="0" err="1">
                <a:solidFill>
                  <a:schemeClr val="tx1"/>
                </a:solidFill>
                <a:latin typeface="Fd1366326-Identity-H"/>
              </a:rPr>
              <a:t>Sikri'nin</a:t>
            </a:r>
            <a:r>
              <a:rPr lang="tr-TR" sz="2400" b="0" i="0" u="none" strike="noStrike" baseline="0" dirty="0">
                <a:solidFill>
                  <a:schemeClr val="tx1"/>
                </a:solidFill>
                <a:latin typeface="Fd1366326-Identity-H"/>
              </a:rPr>
              <a:t> kale ve saray alanları, </a:t>
            </a:r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1569- 1571</a:t>
            </a:r>
            <a:r>
              <a:rPr lang="tr-TR" sz="2400" dirty="0">
                <a:solidFill>
                  <a:schemeClr val="tx1"/>
                </a:solidFill>
                <a:latin typeface="Fd1366323-Identity-H"/>
              </a:rPr>
              <a:t> </a:t>
            </a:r>
            <a:r>
              <a:rPr lang="tr-TR" sz="24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Agra'nın</a:t>
            </a:r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 38 km batısına düşen </a:t>
            </a:r>
            <a:r>
              <a:rPr lang="tr-TR" sz="24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Fetihpur</a:t>
            </a:r>
            <a:r>
              <a:rPr lang="tr-TR" sz="2400" dirty="0">
                <a:solidFill>
                  <a:schemeClr val="tx1"/>
                </a:solidFill>
                <a:latin typeface="Fd1366323-Identity-H"/>
              </a:rPr>
              <a:t> </a:t>
            </a:r>
            <a:r>
              <a:rPr lang="tr-TR" sz="24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Sikri</a:t>
            </a:r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, sarayın l 584'te Lahor'a taşınmasına kadar </a:t>
            </a:r>
            <a:r>
              <a:rPr lang="tr-TR" sz="24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Agra'yla</a:t>
            </a:r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 birlikte başkent işlevini gördü.</a:t>
            </a:r>
          </a:p>
          <a:p>
            <a:pPr algn="l"/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Ekber burayı, kendisine bir taht varisinin doğacağını bildiren ve daha sonra aynı kente gömülen tasavvuf şeyhine şükran ifadesi olarak seçmişti. Ön planda </a:t>
            </a:r>
            <a:r>
              <a:rPr lang="tr-TR" sz="24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Babürlü</a:t>
            </a:r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 sarayını </a:t>
            </a:r>
            <a:r>
              <a:rPr lang="nl-NL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ziyaret eden Cizvit rahiplerin de kaldığı</a:t>
            </a:r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 kervansaray görülüyor. Arka planda </a:t>
            </a:r>
            <a:r>
              <a:rPr lang="es-ES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cuma camisi ve Bülend Dervaze adlı ana</a:t>
            </a:r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 </a:t>
            </a:r>
            <a:r>
              <a:rPr lang="da-DK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kapı yer alıyor. Vakanüvis Kandehari kitabında</a:t>
            </a:r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 </a:t>
            </a:r>
            <a:r>
              <a:rPr lang="tr-TR" sz="24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Fetihpur</a:t>
            </a:r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 </a:t>
            </a:r>
            <a:r>
              <a:rPr lang="tr-TR" sz="24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Sikri'yi</a:t>
            </a:r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 "bir uçurumun kenarındaki cennet" olarak nitelendirir.</a:t>
            </a:r>
            <a:endParaRPr lang="tr-T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494520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F65DF5-E3FF-61CC-1EC2-100E7356F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Kaynaklar (sunuya ait)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CE3827-52AC-8078-C21E-DACC02C43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Hattstein</a:t>
            </a:r>
            <a:r>
              <a:rPr lang="tr-TR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, Markus, Peter </a:t>
            </a:r>
            <a:r>
              <a:rPr lang="tr-TR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Delius</a:t>
            </a:r>
            <a:r>
              <a:rPr lang="tr-TR" dirty="0"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, </a:t>
            </a:r>
            <a:r>
              <a:rPr lang="tr-TR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İslam: Sanatı ve Mimarisi, Literatür, İstanbul, 2005.</a:t>
            </a:r>
            <a:endParaRPr lang="tr-TR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/>
              <a:t>Archnet.org</a:t>
            </a:r>
          </a:p>
          <a:p>
            <a:r>
              <a:rPr lang="tr-TR" dirty="0" err="1"/>
              <a:t>Metropolian</a:t>
            </a:r>
            <a:r>
              <a:rPr lang="tr-TR" dirty="0"/>
              <a:t> </a:t>
            </a:r>
            <a:r>
              <a:rPr lang="tr-TR" dirty="0" err="1"/>
              <a:t>Museum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2053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etin kutusu 8">
            <a:extLst>
              <a:ext uri="{FF2B5EF4-FFF2-40B4-BE49-F238E27FC236}">
                <a16:creationId xmlns:a16="http://schemas.microsoft.com/office/drawing/2014/main" id="{741EDB37-AD3D-B24D-56A1-05050BF9192E}"/>
              </a:ext>
            </a:extLst>
          </p:cNvPr>
          <p:cNvSpPr txBox="1"/>
          <p:nvPr/>
        </p:nvSpPr>
        <p:spPr>
          <a:xfrm>
            <a:off x="5965370" y="1857829"/>
            <a:ext cx="5892801" cy="621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3600" b="0" i="0" u="none" strike="noStrike" baseline="0" dirty="0">
                <a:solidFill>
                  <a:schemeClr val="tx1"/>
                </a:solidFill>
                <a:latin typeface="Fd1258791-Identity-H"/>
              </a:rPr>
              <a:t>Sultan </a:t>
            </a:r>
            <a:r>
              <a:rPr lang="tr-TR" sz="3600" b="0" i="0" u="none" strike="noStrike" baseline="0" dirty="0" err="1">
                <a:solidFill>
                  <a:schemeClr val="tx1"/>
                </a:solidFill>
                <a:latin typeface="Fd1258791-Identity-H"/>
              </a:rPr>
              <a:t>İltutmuş</a:t>
            </a:r>
            <a:r>
              <a:rPr lang="tr-TR" sz="3600" b="0" i="0" u="none" strike="noStrike" baseline="0" dirty="0">
                <a:solidFill>
                  <a:schemeClr val="tx1"/>
                </a:solidFill>
                <a:latin typeface="Fd1258791-Identity-H"/>
              </a:rPr>
              <a:t> Türbesi'ndeki mihrap, </a:t>
            </a:r>
            <a:r>
              <a:rPr lang="tr-TR" sz="3600" b="0" i="0" u="none" strike="noStrike" baseline="0" dirty="0">
                <a:solidFill>
                  <a:schemeClr val="tx1"/>
                </a:solidFill>
                <a:latin typeface="Fd1366323-Identity-H"/>
              </a:rPr>
              <a:t>Delhi, 1 236</a:t>
            </a:r>
          </a:p>
          <a:p>
            <a:pPr algn="l"/>
            <a:endParaRPr lang="tr-TR" sz="1800" dirty="0">
              <a:solidFill>
                <a:srgbClr val="34312A"/>
              </a:solidFill>
              <a:latin typeface="Fd1366323-Identity-H"/>
            </a:endParaRP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Delhi'deki sultanlığı bağımsız bir devlete dönüştüren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İltutmuş'un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 türbesindeki mihrap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enfes bezemeleriyle ayırt edilir. Kuran ayetlerinden yazıtları için çeşitli hat sanatı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üslupları kullanılmıştır ve ortadaki pano girişik örgülü Kufi yazı tarzındadır. Kemer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için dirseklerin kullanılması üçgen dolguların oyulmasını kolaylaştırmıştır.</a:t>
            </a:r>
            <a:endParaRPr lang="tr-TR" sz="2800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B3F450E-3EB2-2173-70DF-BB1558942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165" y="597939"/>
            <a:ext cx="5491636" cy="855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971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C27A12-958C-A66C-5E5E-1FA8A68D0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98033A45-0714-DDD6-DD8F-2B6788EF972B}"/>
              </a:ext>
            </a:extLst>
          </p:cNvPr>
          <p:cNvSpPr txBox="1"/>
          <p:nvPr/>
        </p:nvSpPr>
        <p:spPr>
          <a:xfrm>
            <a:off x="0" y="5471886"/>
            <a:ext cx="130048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800" b="0" i="0" u="none" strike="noStrike" baseline="0" dirty="0" err="1">
                <a:solidFill>
                  <a:schemeClr val="tx1"/>
                </a:solidFill>
                <a:latin typeface="Fd1258791-Identity-H"/>
              </a:rPr>
              <a:t>Arheydinka-Chompera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258791-Identity-H"/>
              </a:rPr>
              <a:t> Camisi</a:t>
            </a:r>
          </a:p>
          <a:p>
            <a:pPr algn="l"/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Acmir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, 1200- 1206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Müslüman fatihler Hint alt-kıtasında sağlam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bir konum kazanmaya başlayınca, ilk iş olarak başlıca merkezlerde bir zafer sembolü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olarak camiler i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nşa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 ettirdiler ve çoğu kez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bunları çok çabuk inşa ettiler. Resimdeki bu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caminin adı, on iki buçuk günde kurulduğuna işaret ediyor. Sultan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İltutmuş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 l 229'da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halifenin ziyareti vesilesiyle, namaz bölmesinin ön tarafına yedi kemerli bir anıtsal cephe ekletti.</a:t>
            </a:r>
            <a:endParaRPr lang="tr-TR" sz="2800" dirty="0">
              <a:solidFill>
                <a:schemeClr val="tx1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687F45A-96A1-ED85-0A33-D99FB6798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811" y="-8886"/>
            <a:ext cx="8936989" cy="548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64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B2477E-854A-8DB5-1D74-58438760A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tr-TR" sz="3600" b="0" i="0" u="none" strike="noStrike" baseline="0" dirty="0">
                <a:latin typeface="Fd1366326-Identity-H"/>
              </a:rPr>
            </a:br>
            <a:br>
              <a:rPr lang="tr-TR" sz="3600" b="0" i="0" u="none" strike="noStrike" baseline="0" dirty="0">
                <a:latin typeface="Fd1366326-Identity-H"/>
              </a:rPr>
            </a:br>
            <a:br>
              <a:rPr lang="tr-TR" sz="3600" b="0" i="0" u="none" strike="noStrike" baseline="0" dirty="0">
                <a:latin typeface="Fd1366326-Identity-H"/>
              </a:rPr>
            </a:br>
            <a:br>
              <a:rPr lang="tr-TR" sz="3600" b="0" i="0" u="none" strike="noStrike" baseline="0" dirty="0">
                <a:latin typeface="Fd1366326-Identity-H"/>
              </a:rPr>
            </a:br>
            <a:br>
              <a:rPr lang="tr-TR" sz="3600" b="0" i="0" u="none" strike="noStrike" baseline="0" dirty="0">
                <a:latin typeface="Fd1366326-Identity-H"/>
              </a:rPr>
            </a:br>
            <a:br>
              <a:rPr lang="tr-TR" sz="3600" b="0" i="0" u="none" strike="noStrike" baseline="0" dirty="0">
                <a:latin typeface="Fd1366326-Identity-H"/>
              </a:rPr>
            </a:br>
            <a:br>
              <a:rPr lang="tr-TR" sz="3600" b="0" i="0" u="none" strike="noStrike" baseline="0" dirty="0">
                <a:latin typeface="Fd1366326-Identity-H"/>
              </a:rPr>
            </a:br>
            <a:br>
              <a:rPr lang="tr-TR" sz="3600" b="0" i="0" u="none" strike="noStrike" baseline="0" dirty="0">
                <a:latin typeface="Fd1366326-Identity-H"/>
              </a:rPr>
            </a:br>
            <a:br>
              <a:rPr lang="tr-TR" sz="3600" b="0" i="0" u="none" strike="noStrike" baseline="0" dirty="0">
                <a:latin typeface="Fd1366326-Identity-H"/>
              </a:rPr>
            </a:br>
            <a:br>
              <a:rPr lang="tr-TR" sz="3600" b="0" i="0" u="none" strike="noStrike" baseline="0" dirty="0">
                <a:latin typeface="Fd1366326-Identity-H"/>
              </a:rPr>
            </a:br>
            <a:br>
              <a:rPr lang="tr-TR" sz="3600" b="0" i="0" u="none" strike="noStrike" baseline="0" dirty="0">
                <a:latin typeface="Fd1366326-Identity-H"/>
              </a:rPr>
            </a:br>
            <a:br>
              <a:rPr lang="tr-TR" sz="3600" b="0" i="0" u="none" strike="noStrike" baseline="0" dirty="0">
                <a:latin typeface="Fd1366326-Identity-H"/>
              </a:rPr>
            </a:br>
            <a:endParaRPr lang="tr-TR" sz="2400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1CD93E8B-9A3A-2763-5565-1AE84F8049E8}"/>
              </a:ext>
            </a:extLst>
          </p:cNvPr>
          <p:cNvSpPr txBox="1"/>
          <p:nvPr/>
        </p:nvSpPr>
        <p:spPr>
          <a:xfrm>
            <a:off x="420914" y="203200"/>
            <a:ext cx="6836229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3200" b="0" i="0" u="none" strike="noStrike" baseline="0" dirty="0" err="1">
                <a:solidFill>
                  <a:schemeClr val="tx1"/>
                </a:solidFill>
                <a:latin typeface="Fd1258791-Identity-H"/>
              </a:rPr>
              <a:t>Kuvvetü'l</a:t>
            </a:r>
            <a:r>
              <a:rPr lang="tr-TR" sz="3200" b="0" i="0" u="none" strike="noStrike" baseline="0" dirty="0">
                <a:solidFill>
                  <a:schemeClr val="tx1"/>
                </a:solidFill>
                <a:latin typeface="Fd1258791-Identity-H"/>
              </a:rPr>
              <a:t>-İslam Külliyesi</a:t>
            </a:r>
          </a:p>
          <a:p>
            <a:pPr algn="l"/>
            <a:r>
              <a:rPr lang="tr-TR" sz="3200" b="0" i="0" u="none" strike="noStrike" baseline="0" dirty="0">
                <a:solidFill>
                  <a:schemeClr val="tx1"/>
                </a:solidFill>
                <a:latin typeface="Fd1258791-Identity-H"/>
              </a:rPr>
              <a:t>içindeki Kutup Minare, </a:t>
            </a:r>
            <a:r>
              <a:rPr lang="tr-TR" sz="3200" b="0" i="0" u="none" strike="noStrike" baseline="0" dirty="0">
                <a:solidFill>
                  <a:schemeClr val="tx1"/>
                </a:solidFill>
                <a:latin typeface="Fd1366323-Identity-H"/>
              </a:rPr>
              <a:t>Delhi,</a:t>
            </a:r>
          </a:p>
          <a:p>
            <a:pPr algn="l"/>
            <a:r>
              <a:rPr lang="tr-TR" sz="3200" b="0" i="0" u="none" strike="noStrike" baseline="0" dirty="0">
                <a:solidFill>
                  <a:schemeClr val="tx1"/>
                </a:solidFill>
                <a:latin typeface="Fd1366323-Identity-H"/>
              </a:rPr>
              <a:t>inşa başlangıcı 1199</a:t>
            </a:r>
          </a:p>
          <a:p>
            <a:pPr algn="l"/>
            <a:r>
              <a:rPr lang="tr-TR" sz="32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Kutbeddin</a:t>
            </a:r>
            <a:r>
              <a:rPr lang="tr-TR" sz="3200" b="0" i="0" u="none" strike="noStrike" baseline="0" dirty="0">
                <a:solidFill>
                  <a:schemeClr val="tx1"/>
                </a:solidFill>
                <a:latin typeface="Fd1366323-Identity-H"/>
              </a:rPr>
              <a:t> </a:t>
            </a:r>
            <a:r>
              <a:rPr lang="tr-TR" sz="32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Aybeg'in</a:t>
            </a:r>
            <a:r>
              <a:rPr lang="tr-TR" sz="3200" b="0" i="0" u="none" strike="noStrike" baseline="0" dirty="0">
                <a:solidFill>
                  <a:schemeClr val="tx1"/>
                </a:solidFill>
                <a:latin typeface="Fd1366323-Identity-H"/>
              </a:rPr>
              <a:t> Cem'deki minareyi</a:t>
            </a:r>
          </a:p>
          <a:p>
            <a:pPr algn="l"/>
            <a:r>
              <a:rPr lang="tr-TR" sz="3200" b="0" i="0" u="none" strike="noStrike" baseline="0" dirty="0">
                <a:solidFill>
                  <a:schemeClr val="tx1"/>
                </a:solidFill>
                <a:latin typeface="Fd1366323-Identity-H"/>
              </a:rPr>
              <a:t>( 1191 - 1198) örnek alarak diktirdiği Kutup Minare yeni hanedanın iktidarını simgelemeye yönelikti. Kırmızı ve sarı kumtaşı gövdesine Neshi tarzında anıtsal Arapça yazıtlar</a:t>
            </a:r>
          </a:p>
          <a:p>
            <a:pPr algn="l"/>
            <a:r>
              <a:rPr lang="tr-TR" sz="3200" b="0" i="0" u="none" strike="noStrike" baseline="0" dirty="0">
                <a:solidFill>
                  <a:schemeClr val="tx1"/>
                </a:solidFill>
                <a:latin typeface="Fd1366323-Identity-H"/>
              </a:rPr>
              <a:t>oyulmuştur. Sultan Alaeddin </a:t>
            </a:r>
            <a:r>
              <a:rPr lang="tr-TR" sz="32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Halaci'nin</a:t>
            </a:r>
            <a:r>
              <a:rPr lang="tr-TR" sz="3200" b="0" i="0" u="none" strike="noStrike" baseline="0" dirty="0">
                <a:solidFill>
                  <a:schemeClr val="tx1"/>
                </a:solidFill>
                <a:latin typeface="Fd1366323-Identity-H"/>
              </a:rPr>
              <a:t> ihtişamlı ilavelerinden günümüze ulaşan tek kısım, Alay </a:t>
            </a:r>
            <a:r>
              <a:rPr lang="tr-TR" sz="32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Dervaze</a:t>
            </a:r>
            <a:r>
              <a:rPr lang="tr-TR" sz="3200" b="0" i="0" u="none" strike="noStrike" baseline="0" dirty="0">
                <a:solidFill>
                  <a:schemeClr val="tx1"/>
                </a:solidFill>
                <a:latin typeface="Fd1366323-Identity-H"/>
              </a:rPr>
              <a:t> olarak bilinen kubbeli büyük</a:t>
            </a:r>
          </a:p>
          <a:p>
            <a:pPr algn="l"/>
            <a:r>
              <a:rPr lang="tr-TR" sz="32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taçkapıdır</a:t>
            </a:r>
            <a:r>
              <a:rPr lang="tr-TR" sz="3200" b="0" i="0" u="none" strike="noStrike" baseline="0" dirty="0">
                <a:solidFill>
                  <a:schemeClr val="tx1"/>
                </a:solidFill>
                <a:latin typeface="Fd1366323-Identity-H"/>
              </a:rPr>
              <a:t>. 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A7D758B-A197-8F6B-FCE9-CD95F8BB8A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6687" y="827314"/>
            <a:ext cx="6508113" cy="815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158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F3778CF7-BA6E-8E3B-AC74-D52F123B5902}"/>
              </a:ext>
            </a:extLst>
          </p:cNvPr>
          <p:cNvSpPr txBox="1"/>
          <p:nvPr/>
        </p:nvSpPr>
        <p:spPr>
          <a:xfrm>
            <a:off x="333830" y="6545943"/>
            <a:ext cx="811348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Yapı ve tasarımdaki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yenilikler tecrübeli bir Selçuklu mimarınca inşa edildiğini gösterir. Örgüyü güçlendirmek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için geniş ve dar şeritler şeklindeki taş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dizilerini dönüşümlü sırayla örme yöntemi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daha sonraları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Babürlüler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Fd1366323-Identity-H"/>
              </a:rPr>
              <a:t> tarafından da benimsendi.</a:t>
            </a:r>
            <a:endParaRPr lang="tr-TR" sz="2800" dirty="0">
              <a:solidFill>
                <a:schemeClr val="tx1"/>
              </a:solidFill>
            </a:endParaRPr>
          </a:p>
        </p:txBody>
      </p:sp>
      <p:pic>
        <p:nvPicPr>
          <p:cNvPr id="2050" name="Picture 2" descr="İslâm'ın zafer anıtı: Kutub Minar">
            <a:extLst>
              <a:ext uri="{FF2B5EF4-FFF2-40B4-BE49-F238E27FC236}">
                <a16:creationId xmlns:a16="http://schemas.microsoft.com/office/drawing/2014/main" id="{63CDBB20-43F2-1B7A-BF29-48FAEDB44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128" y="0"/>
            <a:ext cx="9525000" cy="634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249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B1F86F-A4FB-1D5E-D763-F79C88085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FB4FEA0-79EC-F1A7-B055-ED8A6BE64A0D}"/>
              </a:ext>
            </a:extLst>
          </p:cNvPr>
          <p:cNvSpPr txBox="1"/>
          <p:nvPr/>
        </p:nvSpPr>
        <p:spPr>
          <a:xfrm>
            <a:off x="464456" y="2918253"/>
            <a:ext cx="6380481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8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Kuvvetü'l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-İslam Külliyesi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içindeki Sultan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İltutmuş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Türbesi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Delhi, 1236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İslam uleması, ortasında Sultan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İltutmuş'un</a:t>
            </a:r>
            <a:endParaRPr lang="tr-TR" sz="2800" b="0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lahdi yer alan bu muhteşem kumtaşı türbenin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inşa edilmesine karşı çıkmadığı gibi,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İltutmuş'un</a:t>
            </a:r>
            <a:endParaRPr lang="tr-TR" sz="2800" b="0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kızı </a:t>
            </a:r>
            <a:r>
              <a:rPr lang="tr-TR" sz="28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Raziyye'nin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naibe sıfatıyla tahta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oturmasına da rıza gösterdi. Tarihsel kaynaklar</a:t>
            </a:r>
          </a:p>
          <a:p>
            <a:pPr algn="l"/>
            <a:r>
              <a:rPr lang="tr-TR" sz="2800" b="0" i="0" u="none" strike="noStrike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Raziyye'yi</a:t>
            </a:r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akıllı ve yetenekli bir hükümdar</a:t>
            </a:r>
          </a:p>
          <a:p>
            <a:pPr algn="l"/>
            <a:r>
              <a:rPr lang="tr-TR" sz="2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olarak nitelendirir.</a:t>
            </a: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AD67905-84CF-A3B5-3BA3-27C7D34AC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8823" y="2716666"/>
            <a:ext cx="6159863" cy="573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229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etin kutusu 8">
            <a:extLst>
              <a:ext uri="{FF2B5EF4-FFF2-40B4-BE49-F238E27FC236}">
                <a16:creationId xmlns:a16="http://schemas.microsoft.com/office/drawing/2014/main" id="{2642C09B-676F-8B18-264D-CD3929118A9A}"/>
              </a:ext>
            </a:extLst>
          </p:cNvPr>
          <p:cNvSpPr txBox="1"/>
          <p:nvPr/>
        </p:nvSpPr>
        <p:spPr>
          <a:xfrm>
            <a:off x="203200" y="943428"/>
            <a:ext cx="5457371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400" b="0" i="0" u="none" strike="noStrike" baseline="0" dirty="0" err="1">
                <a:solidFill>
                  <a:schemeClr val="tx1"/>
                </a:solidFill>
                <a:latin typeface="Fd1366326-Identity-H"/>
              </a:rPr>
              <a:t>Kuvvetü</a:t>
            </a:r>
            <a:r>
              <a:rPr lang="tr-TR" sz="2400" b="0" i="0" u="none" strike="noStrike" baseline="0" dirty="0">
                <a:solidFill>
                  <a:schemeClr val="tx1"/>
                </a:solidFill>
                <a:latin typeface="Fd1366326-Identity-H"/>
              </a:rPr>
              <a:t>-l-İslam Camisi</a:t>
            </a:r>
          </a:p>
          <a:p>
            <a:pPr algn="l"/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Delhi, inşa başlangıcı 1193</a:t>
            </a:r>
          </a:p>
          <a:p>
            <a:pPr algn="l"/>
            <a:endParaRPr lang="tr-TR" sz="2400" b="0" i="0" u="none" strike="noStrike" baseline="0" dirty="0">
              <a:solidFill>
                <a:schemeClr val="tx1"/>
              </a:solidFill>
              <a:latin typeface="Fd1366323-Identity-H"/>
            </a:endParaRPr>
          </a:p>
          <a:p>
            <a:pPr algn="l"/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Lahor'un </a:t>
            </a:r>
            <a:r>
              <a:rPr lang="tr-TR" sz="24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Guri</a:t>
            </a:r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 sultanı adına Delhi'yi ele geçiren</a:t>
            </a:r>
          </a:p>
          <a:p>
            <a:pPr algn="l"/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Türk Komutan </a:t>
            </a:r>
            <a:r>
              <a:rPr lang="tr-TR" sz="24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Kutbeddin</a:t>
            </a:r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 </a:t>
            </a:r>
            <a:r>
              <a:rPr lang="tr-TR" sz="24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Aybeg</a:t>
            </a:r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,</a:t>
            </a:r>
          </a:p>
          <a:p>
            <a:pPr algn="l"/>
            <a:r>
              <a:rPr lang="es-ES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1</a:t>
            </a:r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1</a:t>
            </a:r>
            <a:r>
              <a:rPr lang="es-ES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93'te bu cuma camisinin inşasını başlattı.</a:t>
            </a:r>
          </a:p>
          <a:p>
            <a:pPr algn="l"/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Namaz bölmesinin önüne l </a:t>
            </a:r>
            <a:r>
              <a:rPr lang="tr-TR" sz="24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l</a:t>
            </a:r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 99'da kurulan</a:t>
            </a:r>
          </a:p>
          <a:p>
            <a:pPr algn="l"/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kumtaşı cephesinde zarif biçimde oyulmuş</a:t>
            </a:r>
          </a:p>
          <a:p>
            <a:pPr algn="l"/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kabartmalar, Hint-İslam repertuarına katkı-da bulunan birçok geleneği yansıtır. Kemer</a:t>
            </a:r>
          </a:p>
          <a:p>
            <a:pPr algn="l"/>
            <a:r>
              <a:rPr lang="es-ES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yüzeylerinde ve üçgen dolgularda Küfı ve</a:t>
            </a:r>
          </a:p>
          <a:p>
            <a:pPr algn="l"/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Neshi hat şeritleri, Budist kökenli dalgalı desenler</a:t>
            </a:r>
          </a:p>
          <a:p>
            <a:pPr algn="l"/>
            <a:r>
              <a:rPr lang="nb-NO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ve Hindu ilhamlı geometrik tasarımlı</a:t>
            </a:r>
          </a:p>
          <a:p>
            <a:pPr algn="l"/>
            <a:r>
              <a:rPr lang="tr-TR" sz="2400" b="0" i="0" u="none" strike="noStrike" baseline="0" dirty="0">
                <a:solidFill>
                  <a:schemeClr val="tx1"/>
                </a:solidFill>
                <a:latin typeface="Fd1366323-Identity-H"/>
              </a:rPr>
              <a:t>madalyonlar sıralı bir düzen içinde yer alır.</a:t>
            </a:r>
            <a:endParaRPr lang="tr-TR" sz="2400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D37E9E9-4D15-121E-ED4A-D854706C9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2143" y="2809748"/>
            <a:ext cx="6779457" cy="618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753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2C42F09C-9CDA-A88B-536D-0E7E4656F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8419" y="1186059"/>
            <a:ext cx="4906381" cy="8429883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3E05DFA1-B3DC-C547-8CD9-01555D03E8BD}"/>
              </a:ext>
            </a:extLst>
          </p:cNvPr>
          <p:cNvSpPr txBox="1"/>
          <p:nvPr/>
        </p:nvSpPr>
        <p:spPr>
          <a:xfrm>
            <a:off x="420914" y="1186059"/>
            <a:ext cx="7257143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3200" b="0" i="0" u="none" strike="noStrike" baseline="0" dirty="0" err="1">
                <a:solidFill>
                  <a:schemeClr val="tx1"/>
                </a:solidFill>
                <a:latin typeface="Fd1366326-Identity-H"/>
              </a:rPr>
              <a:t>Atala</a:t>
            </a:r>
            <a:r>
              <a:rPr lang="tr-TR" sz="3200" b="0" i="0" u="none" strike="noStrike" baseline="0" dirty="0">
                <a:solidFill>
                  <a:schemeClr val="tx1"/>
                </a:solidFill>
                <a:latin typeface="Fd1366326-Identity-H"/>
              </a:rPr>
              <a:t> </a:t>
            </a:r>
            <a:r>
              <a:rPr lang="es-ES" sz="3200" b="0" i="0" u="none" strike="noStrike" baseline="0" dirty="0">
                <a:solidFill>
                  <a:schemeClr val="tx1"/>
                </a:solidFill>
                <a:latin typeface="Fd1366326-Identity-H"/>
              </a:rPr>
              <a:t>Camisi'nin taçkapısı, </a:t>
            </a:r>
            <a:r>
              <a:rPr lang="es-ES" sz="3200" b="0" i="0" u="none" strike="noStrike" baseline="0" dirty="0">
                <a:solidFill>
                  <a:schemeClr val="tx1"/>
                </a:solidFill>
                <a:latin typeface="Fd1366323-Identity-H"/>
              </a:rPr>
              <a:t>Caunpur, 1408</a:t>
            </a:r>
          </a:p>
          <a:p>
            <a:pPr algn="l"/>
            <a:endParaRPr lang="tr-TR" sz="3200" b="0" i="0" u="none" strike="noStrike" baseline="0" dirty="0">
              <a:solidFill>
                <a:schemeClr val="tx1"/>
              </a:solidFill>
              <a:latin typeface="Fd1366323-Identity-H"/>
            </a:endParaRPr>
          </a:p>
          <a:p>
            <a:pPr algn="l"/>
            <a:r>
              <a:rPr lang="tr-TR" sz="32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Caunpur</a:t>
            </a:r>
            <a:r>
              <a:rPr lang="tr-TR" sz="3200" b="0" i="0" u="none" strike="noStrike" baseline="0" dirty="0">
                <a:solidFill>
                  <a:schemeClr val="tx1"/>
                </a:solidFill>
                <a:latin typeface="Fd1366323-Identity-H"/>
              </a:rPr>
              <a:t> Valisi Şemseddin İbrahim, Timur’un</a:t>
            </a:r>
          </a:p>
          <a:p>
            <a:pPr algn="l"/>
            <a:r>
              <a:rPr lang="tr-TR" sz="3200" dirty="0">
                <a:solidFill>
                  <a:schemeClr val="tx1"/>
                </a:solidFill>
                <a:latin typeface="Fd1366323-Identity-H"/>
              </a:rPr>
              <a:t>1</a:t>
            </a:r>
            <a:r>
              <a:rPr lang="tr-TR" sz="3200" b="0" i="0" u="none" strike="noStrike" baseline="0" dirty="0">
                <a:solidFill>
                  <a:schemeClr val="tx1"/>
                </a:solidFill>
                <a:latin typeface="Fd1366323-Identity-H"/>
              </a:rPr>
              <a:t>399'da Delhi'yi yağmalamasından kısa bir süre</a:t>
            </a:r>
          </a:p>
          <a:p>
            <a:pPr algn="l"/>
            <a:r>
              <a:rPr lang="tr-TR" sz="3200" b="0" i="0" u="none" strike="noStrike" baseline="0" dirty="0">
                <a:solidFill>
                  <a:schemeClr val="tx1"/>
                </a:solidFill>
                <a:latin typeface="Fd1366323-Identity-H"/>
              </a:rPr>
              <a:t>sonra bağımsızlığını ilan etti ve böylece Şarki hanedanını </a:t>
            </a:r>
            <a:r>
              <a:rPr lang="es-ES" sz="3200" b="0" i="0" u="none" strike="noStrike" baseline="0" dirty="0">
                <a:solidFill>
                  <a:schemeClr val="tx1"/>
                </a:solidFill>
                <a:latin typeface="Fd1366323-Identity-H"/>
              </a:rPr>
              <a:t>başlattı. 1408' de yaptırdığı Atala Camisi</a:t>
            </a:r>
          </a:p>
          <a:p>
            <a:pPr algn="l"/>
            <a:r>
              <a:rPr lang="tr-TR" sz="3200" b="0" i="0" u="none" strike="noStrike" baseline="0" dirty="0">
                <a:solidFill>
                  <a:schemeClr val="tx1"/>
                </a:solidFill>
                <a:latin typeface="Fd1366323-Identity-H"/>
              </a:rPr>
              <a:t>14. yüzyılda Delhi'de hüküm süren </a:t>
            </a:r>
            <a:r>
              <a:rPr lang="tr-TR" sz="32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Tuğluklulara</a:t>
            </a:r>
            <a:endParaRPr lang="tr-TR" sz="3200" b="0" i="0" u="none" strike="noStrike" baseline="0" dirty="0">
              <a:solidFill>
                <a:schemeClr val="tx1"/>
              </a:solidFill>
              <a:latin typeface="Fd1366323-Identity-H"/>
            </a:endParaRPr>
          </a:p>
          <a:p>
            <a:pPr algn="l"/>
            <a:r>
              <a:rPr lang="tr-TR" sz="3200" b="0" i="0" u="none" strike="noStrike" baseline="0" dirty="0">
                <a:solidFill>
                  <a:schemeClr val="tx1"/>
                </a:solidFill>
                <a:latin typeface="Fd1366323-Identity-H"/>
              </a:rPr>
              <a:t>özgü geleneklerin etkisini taşır. Dışarıya çıkık anıtsal </a:t>
            </a:r>
            <a:r>
              <a:rPr lang="tr-TR" sz="32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taçkapı</a:t>
            </a:r>
            <a:r>
              <a:rPr lang="tr-TR" sz="3200" b="0" i="0" u="none" strike="noStrike" baseline="0" dirty="0">
                <a:solidFill>
                  <a:schemeClr val="tx1"/>
                </a:solidFill>
                <a:latin typeface="Fd1366323-Identity-H"/>
              </a:rPr>
              <a:t> (</a:t>
            </a:r>
            <a:r>
              <a:rPr lang="tr-TR" sz="3200" b="0" i="0" u="none" strike="noStrike" baseline="0" dirty="0" err="1">
                <a:solidFill>
                  <a:schemeClr val="tx1"/>
                </a:solidFill>
                <a:latin typeface="Fd1366323-Identity-H"/>
              </a:rPr>
              <a:t>piştak</a:t>
            </a:r>
            <a:r>
              <a:rPr lang="tr-TR" sz="3200" b="0" i="0" u="none" strike="noStrike" baseline="0" dirty="0">
                <a:solidFill>
                  <a:schemeClr val="tx1"/>
                </a:solidFill>
                <a:latin typeface="Fd1366323-Identity-H"/>
              </a:rPr>
              <a:t>) yeni üslubuyla karakteristiktir.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36763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Editorial">
  <a:themeElements>
    <a:clrScheme name="Editorial">
      <a:dk1>
        <a:srgbClr val="000000"/>
      </a:dk1>
      <a:lt1>
        <a:srgbClr val="FFFFFF"/>
      </a:lt1>
      <a:dk2>
        <a:srgbClr val="615F5C"/>
      </a:dk2>
      <a:lt2>
        <a:srgbClr val="D6D3CB"/>
      </a:lt2>
      <a:accent1>
        <a:srgbClr val="4D76A4"/>
      </a:accent1>
      <a:accent2>
        <a:srgbClr val="729460"/>
      </a:accent2>
      <a:accent3>
        <a:srgbClr val="D6AD40"/>
      </a:accent3>
      <a:accent4>
        <a:srgbClr val="DC7D39"/>
      </a:accent4>
      <a:accent5>
        <a:srgbClr val="C36061"/>
      </a:accent5>
      <a:accent6>
        <a:srgbClr val="7E649B"/>
      </a:accent6>
      <a:hlink>
        <a:srgbClr val="0000FF"/>
      </a:hlink>
      <a:folHlink>
        <a:srgbClr val="FF00FF"/>
      </a:folHlink>
    </a:clrScheme>
    <a:fontScheme name="Editorial">
      <a:majorFont>
        <a:latin typeface="Didot"/>
        <a:ea typeface="Didot"/>
        <a:cs typeface="Didot"/>
      </a:majorFont>
      <a:minorFont>
        <a:latin typeface="Didot"/>
        <a:ea typeface="Didot"/>
        <a:cs typeface="Didot"/>
      </a:minorFont>
    </a:fontScheme>
    <a:fmtScheme name="Editori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>
              <a:hueOff val="109193"/>
              <a:satOff val="-4874"/>
              <a:lumOff val="12971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324863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7640</TotalTime>
  <Words>1116</Words>
  <Application>Microsoft Office PowerPoint</Application>
  <PresentationFormat>Özel</PresentationFormat>
  <Paragraphs>140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33" baseType="lpstr">
      <vt:lpstr>Arial</vt:lpstr>
      <vt:lpstr>Calibri</vt:lpstr>
      <vt:lpstr>Calibri Light</vt:lpstr>
      <vt:lpstr>Fd1258791-Identity-H</vt:lpstr>
      <vt:lpstr>Fd1366323-Identity-H</vt:lpstr>
      <vt:lpstr>Fd1366326-Identity-H</vt:lpstr>
      <vt:lpstr>Fd1698807-Identity-H</vt:lpstr>
      <vt:lpstr>Helvetica Neue</vt:lpstr>
      <vt:lpstr>Palatino</vt:lpstr>
      <vt:lpstr>Times New Roman</vt:lpstr>
      <vt:lpstr>Verdana</vt:lpstr>
      <vt:lpstr>Office Teması</vt:lpstr>
      <vt:lpstr>HİNT ALT-KITASINDA DELHİ SULTANLIĞI'NDAN BABÜRLÜ İMPARATORLUĞU 'NA SANAT VE KÜLTÜR SANATI VE KÜLTÜRÜ </vt:lpstr>
      <vt:lpstr>PowerPoint Sunusu</vt:lpstr>
      <vt:lpstr>PowerPoint Sunusu</vt:lpstr>
      <vt:lpstr>PowerPoint Sunusu</vt:lpstr>
      <vt:lpstr>          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Temel Kaynaklar (sunuya ait)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Timurid Cities in Iran and Central Asia</dc:title>
  <cp:lastModifiedBy>ayse ersay</cp:lastModifiedBy>
  <cp:revision>83</cp:revision>
  <dcterms:modified xsi:type="dcterms:W3CDTF">2023-01-22T11:00:51Z</dcterms:modified>
</cp:coreProperties>
</file>