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3"/>
  </p:notesMasterIdLst>
  <p:sldIdLst>
    <p:sldId id="303" r:id="rId2"/>
    <p:sldId id="308" r:id="rId3"/>
    <p:sldId id="309" r:id="rId4"/>
    <p:sldId id="313" r:id="rId5"/>
    <p:sldId id="314" r:id="rId6"/>
    <p:sldId id="311" r:id="rId7"/>
    <p:sldId id="312" r:id="rId8"/>
    <p:sldId id="315" r:id="rId9"/>
    <p:sldId id="316" r:id="rId10"/>
    <p:sldId id="317" r:id="rId11"/>
    <p:sldId id="318" r:id="rId12"/>
    <p:sldId id="277" r:id="rId13"/>
    <p:sldId id="279" r:id="rId14"/>
    <p:sldId id="321" r:id="rId15"/>
    <p:sldId id="320" r:id="rId16"/>
    <p:sldId id="328" r:id="rId17"/>
    <p:sldId id="291" r:id="rId18"/>
    <p:sldId id="322" r:id="rId19"/>
    <p:sldId id="329" r:id="rId20"/>
    <p:sldId id="323" r:id="rId21"/>
    <p:sldId id="353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1"/>
    <p:restoredTop sz="85425" autoAdjust="0"/>
  </p:normalViewPr>
  <p:slideViewPr>
    <p:cSldViewPr snapToGrid="0" snapToObjects="1">
      <p:cViewPr varScale="1">
        <p:scale>
          <a:sx n="40" d="100"/>
          <a:sy n="40" d="100"/>
        </p:scale>
        <p:origin x="1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149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117356722_2160x1620.jpeg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7369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9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4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9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3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9397-2F5F-40A5-89F9-D8434501AC03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954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1" r:id="rId13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HİNT </a:t>
            </a:r>
            <a:r>
              <a:rPr lang="tr-T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ALT-KITASINDA DELHİ SULTANLIĞI'NDAN BABÜRLÜ İMPARATORLUĞU 'NA SANAT VE KÜLTÜR</a:t>
            </a:r>
            <a:r>
              <a:rPr lang="tr-T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SANATI VE KÜLTÜRÜ 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Sanatları ve 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D9FB73-BD62-B84C-ADEA-1B15C2EF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1593B14-BBA6-6D57-5930-18FD3050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8" y="387050"/>
            <a:ext cx="12662063" cy="519890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AF551F-5100-3DBF-D551-2FC694636FA0}"/>
              </a:ext>
            </a:extLst>
          </p:cNvPr>
          <p:cNvSpPr txBox="1"/>
          <p:nvPr/>
        </p:nvSpPr>
        <p:spPr>
          <a:xfrm>
            <a:off x="342737" y="6604000"/>
            <a:ext cx="126620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Mandu'daki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ana saray kompleksinin bir parçası olan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Cehez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Mahal 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1440/50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Malva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valisi bağımsızlığını ilan ederek Delhi’den koptuktan sonra, </a:t>
            </a:r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406'da yeni başkent olarak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Mandu'yu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inşa etmeye girişti. Sultan Mahmud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Halaci'nin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geliştirdiği görkemli yapı -üslubunun en iyi örneği buradaki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Cehez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Mahal'dır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.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hükümdarları Cihangir ve Şah Cihan çok sevdikleri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Mandu’da</a:t>
            </a:r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sıklıkla kalırlardı.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3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2D03AA45-4D0A-F03C-4066-426295931676}"/>
              </a:ext>
            </a:extLst>
          </p:cNvPr>
          <p:cNvSpPr txBox="1"/>
          <p:nvPr/>
        </p:nvSpPr>
        <p:spPr>
          <a:xfrm>
            <a:off x="304800" y="101600"/>
            <a:ext cx="64588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Gülberge Cuma Camisi'nin</a:t>
            </a:r>
          </a:p>
          <a:p>
            <a:pPr algn="l"/>
            <a:r>
              <a:rPr lang="nn-NO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namaz bölmesi, </a:t>
            </a:r>
            <a:r>
              <a:rPr lang="nn-NO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Dekkan, y. 1 365- 1370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Gülberge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Cuma Camisi'ni muhtemelen</a:t>
            </a:r>
          </a:p>
          <a:p>
            <a:pPr algn="l"/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360’ların sonlarında,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Dekkan'ın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ilk bağımsız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sultanlığının ·başındaki Muhammed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Behmen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Şah inşa ettirdi. Tam 75 kubbeyle örtülü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namaz bölmesinin Hindistan'da bir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benzeri yoktur.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DAF747C-1B3D-E6F3-5A59-C99E01D2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21"/>
          <a:stretch/>
        </p:blipFill>
        <p:spPr>
          <a:xfrm>
            <a:off x="3164114" y="4013545"/>
            <a:ext cx="9434286" cy="57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0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0" name="Rectangle 229">
            <a:extLst>
              <a:ext uri="{FF2B5EF4-FFF2-40B4-BE49-F238E27FC236}">
                <a16:creationId xmlns:a16="http://schemas.microsoft.com/office/drawing/2014/main" id="{AAB0F62B-977D-4DD3-8796-EBFA85D7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9F71279-5618-A722-3A1D-73D4880BE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2514" y="1756229"/>
            <a:ext cx="6766921" cy="69429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3200" b="0" i="0" u="none" strike="noStrike" baseline="0" dirty="0" err="1"/>
              <a:t>Ahmedabad'daki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Siddi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Seyyid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Camisi'nin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cepheleri</a:t>
            </a:r>
            <a:r>
              <a:rPr lang="en-US" sz="3200" b="0" i="0" u="none" strike="noStrike" baseline="0" dirty="0"/>
              <a:t>, 1572, </a:t>
            </a:r>
            <a:r>
              <a:rPr lang="en-US" sz="3200" b="0" i="0" u="none" strike="noStrike" baseline="0" dirty="0" err="1"/>
              <a:t>dışarıdan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ve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içeriden</a:t>
            </a:r>
            <a:r>
              <a:rPr lang="en-US" sz="3200" b="0" i="0" u="none" strike="noStrike" baseline="0" dirty="0"/>
              <a:t> Bu </a:t>
            </a:r>
            <a:r>
              <a:rPr lang="en-US" sz="3200" b="0" i="0" u="none" strike="noStrike" baseline="0" dirty="0" err="1"/>
              <a:t>delme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bezemeli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kumtaşı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cepheler</a:t>
            </a:r>
            <a:r>
              <a:rPr lang="en-US" sz="3200" b="0" i="0" u="none" strike="noStrike" baseline="0" dirty="0"/>
              <a:t>, </a:t>
            </a:r>
            <a:r>
              <a:rPr lang="en-US" sz="3200" b="0" i="0" u="none" strike="noStrike" baseline="0" dirty="0" err="1"/>
              <a:t>Gucerat</a:t>
            </a:r>
            <a:r>
              <a:rPr lang="tr-TR" sz="3200" dirty="0"/>
              <a:t>   </a:t>
            </a:r>
            <a:r>
              <a:rPr lang="en-US" sz="3200" b="0" i="0" u="none" strike="noStrike" baseline="0" dirty="0" err="1"/>
              <a:t>sultanlığının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başkenti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Ahmedabad'daki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Cuma</a:t>
            </a:r>
            <a:r>
              <a:rPr lang="tr-TR" sz="3200" dirty="0"/>
              <a:t> </a:t>
            </a:r>
            <a:r>
              <a:rPr lang="en-US" sz="3200" b="0" i="0" u="none" strike="noStrike" baseline="0" dirty="0" err="1"/>
              <a:t>camisinin</a:t>
            </a:r>
            <a:r>
              <a:rPr lang="en-US" sz="3200" b="0" i="0" u="none" strike="noStrike" baseline="0" dirty="0"/>
              <a:t> namaz </a:t>
            </a:r>
            <a:r>
              <a:rPr lang="en-US" sz="3200" b="0" i="0" u="none" strike="noStrike" baseline="0" dirty="0" err="1"/>
              <a:t>bölmesine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aittir</a:t>
            </a:r>
            <a:r>
              <a:rPr lang="en-US" sz="3200" b="0" i="0" u="none" strike="noStrike" baseline="0" dirty="0"/>
              <a:t>. </a:t>
            </a:r>
            <a:r>
              <a:rPr lang="en-US" sz="3200" b="0" i="0" u="none" strike="noStrike" baseline="0" dirty="0" err="1"/>
              <a:t>Bezemelerde</a:t>
            </a:r>
            <a:r>
              <a:rPr lang="tr-TR" sz="3200" dirty="0"/>
              <a:t> </a:t>
            </a:r>
            <a:r>
              <a:rPr lang="en-US" sz="3200" b="0" i="0" u="none" strike="noStrike" baseline="0" dirty="0"/>
              <a:t>Hayat </a:t>
            </a:r>
            <a:r>
              <a:rPr lang="en-US" sz="3200" b="0" i="0" u="none" strike="noStrike" baseline="0" dirty="0" err="1"/>
              <a:t>Ağacı'nın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varyasyonları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görülür</a:t>
            </a:r>
            <a:r>
              <a:rPr lang="en-US" sz="3200" b="0" i="0" u="none" strike="noStrike" baseline="0" dirty="0"/>
              <a:t>;</a:t>
            </a:r>
            <a:r>
              <a:rPr lang="tr-TR" sz="3200" b="0" i="0" u="none" strike="noStrike" baseline="0" dirty="0"/>
              <a:t> </a:t>
            </a:r>
            <a:r>
              <a:rPr lang="en-US" sz="3200" b="0" i="0" u="none" strike="noStrike" baseline="0" dirty="0" err="1"/>
              <a:t>bitkisel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arabeskler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arasında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uzanan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dolaşık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filizler</a:t>
            </a:r>
            <a:r>
              <a:rPr lang="tr-TR" sz="3200" dirty="0"/>
              <a:t> </a:t>
            </a:r>
            <a:r>
              <a:rPr lang="en-US" sz="3200" b="0" i="0" u="none" strike="noStrike" baseline="0" dirty="0" err="1"/>
              <a:t>Gucerat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yontu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ustalarının</a:t>
            </a:r>
            <a:r>
              <a:rPr lang="en-US" sz="3200" b="0" i="0" u="none" strike="noStrike" baseline="0" dirty="0"/>
              <a:t> </a:t>
            </a:r>
            <a:r>
              <a:rPr lang="en-US" sz="3200" b="0" i="0" u="none" strike="noStrike" baseline="0" dirty="0" err="1"/>
              <a:t>maharetini</a:t>
            </a:r>
            <a:r>
              <a:rPr lang="tr-TR" sz="3200" dirty="0"/>
              <a:t> </a:t>
            </a:r>
            <a:r>
              <a:rPr lang="en-US" sz="3200" b="0" i="0" u="none" strike="noStrike" baseline="0" dirty="0" err="1"/>
              <a:t>yansıtır</a:t>
            </a:r>
            <a:r>
              <a:rPr lang="en-US" sz="2300" b="0" i="0" u="none" strike="noStrike" baseline="0" dirty="0"/>
              <a:t>.</a:t>
            </a:r>
            <a:endParaRPr lang="en-US" sz="23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2D38951-DC82-5029-2D5C-1E1EBD72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385" y="566058"/>
            <a:ext cx="5613732" cy="362824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DD896B-658C-E9B0-BFD5-6E2219BD6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87" t="44096" r="29279" b="21169"/>
          <a:stretch/>
        </p:blipFill>
        <p:spPr>
          <a:xfrm>
            <a:off x="7155385" y="5117332"/>
            <a:ext cx="5432569" cy="35818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omb of Timur"/>
          <p:cNvSpPr txBox="1"/>
          <p:nvPr/>
        </p:nvSpPr>
        <p:spPr>
          <a:xfrm>
            <a:off x="658908" y="916761"/>
            <a:ext cx="10265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spc="-128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endParaRPr dirty="0"/>
          </a:p>
        </p:txBody>
      </p:sp>
      <p:sp>
        <p:nvSpPr>
          <p:cNvPr id="238" name="The black nephrite cenotaph was added in the 1420s by Timur’s grandson Ulugh Beg. This black nephrite stone was taken from Central Asia or possibly Mongolia and has a long geological inscription.…"/>
          <p:cNvSpPr txBox="1"/>
          <p:nvPr/>
        </p:nvSpPr>
        <p:spPr>
          <a:xfrm>
            <a:off x="5181303" y="2255674"/>
            <a:ext cx="7634810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6-Identity-H"/>
              </a:rPr>
              <a:t>Cihangir ve babası Ekber'e ait bir portre, 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Haşim ve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Ebu'l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-Hasan,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</a:t>
            </a:r>
            <a:endParaRPr lang="tr-TR" sz="24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fr-F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üslubu</a:t>
            </a:r>
            <a:r>
              <a:rPr lang="fr-F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, y. 1 6 1 5, Paris, Guimet </a:t>
            </a:r>
            <a:r>
              <a:rPr lang="fr-F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Müzesi</a:t>
            </a:r>
            <a:endParaRPr lang="fr-FR" sz="24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Cihangir'in tahta çıkışının meşruiyetini ifade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etmeye yönelik bu baba ve oğul birlikteliği görüntüsü,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daha veliahtken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Allahabad'da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ayaklanıp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ayrı bir saray merkezi kurması göz önünde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tutulduğunda özellikle anlamlıdır. Ekber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ölüm döşeğinde onu bağışlamış ve meşru varisi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olarak tanımıştı.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Babürlüler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bu tür saltanat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tasvirlerini ve ikonografisini bilinçli olarak geliştirdiler.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484D8A-7373-EBA4-086F-EF4AEA522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6" y="1611086"/>
            <a:ext cx="4522395" cy="59554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0CB6E5-6A0F-1CF1-A9A3-521CE55D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64CE7C-BD53-E05A-788D-A15C809E2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2" r="5900" b="5213"/>
          <a:stretch/>
        </p:blipFill>
        <p:spPr>
          <a:xfrm>
            <a:off x="682172" y="1802941"/>
            <a:ext cx="4814222" cy="633969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80A6007-B248-6520-B683-9240F20BC6F9}"/>
              </a:ext>
            </a:extLst>
          </p:cNvPr>
          <p:cNvSpPr txBox="1"/>
          <p:nvPr/>
        </p:nvSpPr>
        <p:spPr>
          <a:xfrm>
            <a:off x="5675086" y="2598056"/>
            <a:ext cx="69233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Cihan Tavus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Tahtı'nda</a:t>
            </a:r>
            <a:endParaRPr lang="tr-TR" sz="2800" b="0" i="0" u="none" strike="noStrike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Govardhan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Babürlü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üslubu, y. 1 635,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Cambridge, Massachusetts, Harvard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Üniversitesi Sanat Müzesi</a:t>
            </a:r>
          </a:p>
          <a:p>
            <a:pPr algn="l"/>
            <a:r>
              <a:rPr lang="da-DK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stilize, neredeyse soyut portre Şah Cihan'ı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Tavus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Tahtı'nda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otururken gösteriyor.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İlk kez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Kalesi'nde l 635'te Yılbaşı kutlamaları</a:t>
            </a:r>
          </a:p>
          <a:p>
            <a:pPr algn="l"/>
            <a:r>
              <a:rPr lang="fi-FI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 kullanılan Tavus Tahtı, l 648'de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 başkent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Şahcihanabad'a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taşındı ve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739'da Nadir Şah tarafından l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ran'a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götürüldü.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Şah Cihan sanatın törensel ve sembolik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önemine büyük değer verirdi.</a:t>
            </a: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254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9B054635-147F-CB2A-6F7A-3E85A797B6D7}"/>
              </a:ext>
            </a:extLst>
          </p:cNvPr>
          <p:cNvSpPr txBox="1"/>
          <p:nvPr/>
        </p:nvSpPr>
        <p:spPr>
          <a:xfrm>
            <a:off x="101600" y="1"/>
            <a:ext cx="129031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Kalesi'ndeki Müsemmen Burç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1637</a:t>
            </a:r>
          </a:p>
          <a:p>
            <a:pPr algn="l"/>
            <a:r>
              <a:rPr lang="fi-FI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Agra Kalesi </a:t>
            </a:r>
            <a:r>
              <a:rPr lang="fi-FI" sz="2800" b="0" i="0" u="none" strike="noStrike" baseline="0" dirty="0">
                <a:solidFill>
                  <a:schemeClr val="tx1"/>
                </a:solidFill>
                <a:latin typeface="Fd1698807-Identity-H"/>
              </a:rPr>
              <a:t>l </a:t>
            </a:r>
            <a:r>
              <a:rPr lang="fi-FI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565- l 573'te Ekber için Kasım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Han tarafından inşa edildi. Böylece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Ludilerin</a:t>
            </a:r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daha önce yaptırdığı tuğla kalenin yerini kırmızı kumtaşından bir yapı aldı. Hendeğin öbür tarafında doğudan çekilmiş bu resimde,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Şah Cihan'ın emriyle inşa edilen ve </a:t>
            </a:r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637'de tamamlanan Müsemmen Burç görülüyor.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Şah Cihan son yıllarını burada gözde karısının anıtsal mezarı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Tac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Mahal'i seyrederek geçirmişti.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F1D52E4B-7B72-424C-F85A-B83355C07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14" y="3539431"/>
            <a:ext cx="7899814" cy="6042126"/>
          </a:xfrm>
        </p:spPr>
      </p:pic>
    </p:spTree>
    <p:extLst>
      <p:ext uri="{BB962C8B-B14F-4D97-AF65-F5344CB8AC3E}">
        <p14:creationId xmlns:p14="http://schemas.microsoft.com/office/powerpoint/2010/main" val="236418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4FBC25-BAD5-B78E-D256-0A544C2D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D4BF46D2-88E2-7147-3A1C-E5024ACF2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458" y="4058721"/>
            <a:ext cx="9122994" cy="5478152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E42FB04-76B1-A101-7C76-4CC8F1D689B4}"/>
              </a:ext>
            </a:extLst>
          </p:cNvPr>
          <p:cNvSpPr txBox="1"/>
          <p:nvPr/>
        </p:nvSpPr>
        <p:spPr>
          <a:xfrm>
            <a:off x="478971" y="519291"/>
            <a:ext cx="92746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Kalesi'ndeki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Bengle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-i C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ihanara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, 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1637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Annesinin erken ölümünden sonra sarayın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birinci hatunu konumuna yükselen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Cihanara'nın</a:t>
            </a:r>
            <a:endParaRPr lang="tr-TR" sz="28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oturduğu daireler Müsemmen Burç'a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bitişiktir. Kardeşi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Evrengzib'in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emriyle, daha</a:t>
            </a:r>
          </a:p>
          <a:p>
            <a:pPr algn="l"/>
            <a:r>
              <a:rPr lang="pt-B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sonra o da babası Şah Cihan'la birlikte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burada hapis kalmıştı.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3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omb of Shad-i Mulk Aqa: Inscrip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43991">
              <a:defRPr sz="4864" spc="-97"/>
            </a:pPr>
            <a:endParaRPr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1B9CB0C-3080-1F3B-7FBD-65A96D56B0BA}"/>
              </a:ext>
            </a:extLst>
          </p:cNvPr>
          <p:cNvSpPr txBox="1"/>
          <p:nvPr/>
        </p:nvSpPr>
        <p:spPr>
          <a:xfrm>
            <a:off x="420914" y="2598056"/>
            <a:ext cx="660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Kalesi'ndeki Müsemmen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Burç'un cihannüması, 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1 637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Şah Cihan babası Cihangir'in yaptırdığı birçok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yapıyı yıktırdı ve beyaz mermerle yeniden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inşa ettirdi. Müsemmen Burç bunların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en muhteşemleri arasındadır. Süpürgeliklerine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minyatürlerde de görülen bitki motiflerine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dayalı enfes oymalar işlenmiş ve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Tac</a:t>
            </a:r>
            <a:endParaRPr lang="tr-TR" sz="28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Mahal'inkilere benzer pervaz desenlerine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yarı değerli taşlar kakılmıştır.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6" name="Resim Yer Tutucusu 5">
            <a:extLst>
              <a:ext uri="{FF2B5EF4-FFF2-40B4-BE49-F238E27FC236}">
                <a16:creationId xmlns:a16="http://schemas.microsoft.com/office/drawing/2014/main" id="{3AF90AE0-34D2-EDAD-83D6-B61EBEFADD1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29913" r="29913"/>
          <a:stretch/>
        </p:blipFill>
        <p:spPr/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AFAE9CB1-7A8E-943B-E0DC-48FBC8C774E9}"/>
              </a:ext>
            </a:extLst>
          </p:cNvPr>
          <p:cNvSpPr txBox="1"/>
          <p:nvPr/>
        </p:nvSpPr>
        <p:spPr>
          <a:xfrm>
            <a:off x="290285" y="435429"/>
            <a:ext cx="111324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Kalesi'ndeki Cihangiri Mahal</a:t>
            </a:r>
          </a:p>
          <a:p>
            <a:pPr algn="l"/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pt-B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560’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l</a:t>
            </a:r>
            <a:r>
              <a:rPr lang="pt-B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ar ve </a:t>
            </a:r>
            <a:r>
              <a:rPr lang="tr-TR" sz="2800" dirty="0">
                <a:solidFill>
                  <a:schemeClr val="tx1"/>
                </a:solidFill>
                <a:latin typeface="Fd1366323-Identity-H"/>
              </a:rPr>
              <a:t>157</a:t>
            </a:r>
            <a:r>
              <a:rPr lang="pt-B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O'ler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Ekber'in saltanat ailesinin hanımları için bir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ikamet sarayı olarak yaptırdığı Cihangiri Mahal'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de farklı üslupların bir arada olması, erken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dönem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sarayının kültürel çeşitliliğini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yansıtır. Avluya bakan sütunlu bölmeler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ahşapla inşa edilmiş Hint modellerine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denk düşerken, eyvan tasarımları Maveraünnehir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mimarisine dayanır.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7902AC1B-B6FB-0D7B-A849-2B51723C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915" y="4402736"/>
            <a:ext cx="9245600" cy="52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80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C05FAD3-44C1-9FE8-F7D2-0D4D1B54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0" y="4381933"/>
            <a:ext cx="7852229" cy="527006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C6BBF08-0427-B05C-F295-BE66CEDF8B0D}"/>
              </a:ext>
            </a:extLst>
          </p:cNvPr>
          <p:cNvSpPr txBox="1"/>
          <p:nvPr/>
        </p:nvSpPr>
        <p:spPr>
          <a:xfrm>
            <a:off x="355601" y="1393371"/>
            <a:ext cx="4942114" cy="657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Agra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Kalesi'ndeki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Moti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6-Identity-H"/>
              </a:rPr>
              <a:t> Mescit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1647- 1653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Adı "İnci Camisi" anlamına gelen bu mescit,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başkentin Delhi'de yeni kurulan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Şahcihanabad'a</a:t>
            </a:r>
            <a:endParaRPr lang="tr-TR" sz="28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taşınmasından sonra, Şah Cihan tarafından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yaptırıldı. Namaz bölmesinin bir orta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piştaktan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yoksun olan cephesi, Şah Cihan'ın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Acmir'de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Çişti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hankahının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yanına inşa ettirdiği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caminin cephesine benzer.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825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40DFBC-2C13-14E7-6F46-D790F59B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C5A0C6-4125-BF12-B7A3-0AF9E2C3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164C5B4-AB6F-2F81-7DE7-9EEAE9017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0" t="18827" r="29353" b="15674"/>
          <a:stretch/>
        </p:blipFill>
        <p:spPr>
          <a:xfrm>
            <a:off x="1" y="1051760"/>
            <a:ext cx="13004800" cy="7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4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915D47A-4AED-76B4-CA25-E4FFDC84C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615" y="4281715"/>
            <a:ext cx="10452185" cy="54718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AA96EA8-FAE6-7631-C90A-D4A909D1283A}"/>
              </a:ext>
            </a:extLst>
          </p:cNvPr>
          <p:cNvSpPr txBox="1"/>
          <p:nvPr/>
        </p:nvSpPr>
        <p:spPr>
          <a:xfrm>
            <a:off x="406400" y="1335313"/>
            <a:ext cx="11582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Fetihpur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6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Sikri'nin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6-Identity-H"/>
              </a:rPr>
              <a:t> kale ve saray alanları, 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1569- 1571</a:t>
            </a:r>
            <a:r>
              <a:rPr lang="tr-TR" sz="240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Agra'nın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38 km batısına düşen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Fetihpur</a:t>
            </a:r>
            <a:r>
              <a:rPr lang="tr-TR" sz="240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Sikri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, sarayın l 584'te Lahor'a taşınmasına kadar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Agra'yla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birlikte başkent işlevini gördü.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Ekber burayı, kendisine bir taht varisinin doğacağını bildiren ve daha sonra aynı kente gömülen tasavvuf şeyhine şükran ifadesi olarak seçmişti. Ön planda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sarayını </a:t>
            </a:r>
            <a:r>
              <a:rPr lang="nl-NL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ziyaret eden Cizvit rahiplerin de kaldığı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kervansaray görülüyor. Arka planda </a:t>
            </a:r>
            <a:r>
              <a:rPr lang="es-ES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cuma camisi ve Bülend Dervaze adlı ana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da-DK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kapı yer alıyor. Vakanüvis Kandehari kitabında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Fetihpur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Sikri'yi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"bir uçurumun kenarındaki cennet" olarak nitelendirir.</a:t>
            </a:r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945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741EDB37-AD3D-B24D-56A1-05050BF9192E}"/>
              </a:ext>
            </a:extLst>
          </p:cNvPr>
          <p:cNvSpPr txBox="1"/>
          <p:nvPr/>
        </p:nvSpPr>
        <p:spPr>
          <a:xfrm>
            <a:off x="5965370" y="1857829"/>
            <a:ext cx="589280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3600" b="0" i="0" u="none" strike="noStrike" baseline="0" dirty="0">
                <a:solidFill>
                  <a:schemeClr val="tx1"/>
                </a:solidFill>
                <a:latin typeface="Fd1258791-Identity-H"/>
              </a:rPr>
              <a:t>Sultan </a:t>
            </a:r>
            <a:r>
              <a:rPr lang="tr-TR" sz="3600" b="0" i="0" u="none" strike="noStrike" baseline="0" dirty="0" err="1">
                <a:solidFill>
                  <a:schemeClr val="tx1"/>
                </a:solidFill>
                <a:latin typeface="Fd1258791-Identity-H"/>
              </a:rPr>
              <a:t>İltutmuş</a:t>
            </a:r>
            <a:r>
              <a:rPr lang="tr-TR" sz="3600" b="0" i="0" u="none" strike="noStrike" baseline="0" dirty="0">
                <a:solidFill>
                  <a:schemeClr val="tx1"/>
                </a:solidFill>
                <a:latin typeface="Fd1258791-Identity-H"/>
              </a:rPr>
              <a:t> Türbesi'ndeki mihrap, </a:t>
            </a:r>
            <a:r>
              <a:rPr lang="tr-TR" sz="3600" b="0" i="0" u="none" strike="noStrike" baseline="0" dirty="0">
                <a:solidFill>
                  <a:schemeClr val="tx1"/>
                </a:solidFill>
                <a:latin typeface="Fd1366323-Identity-H"/>
              </a:rPr>
              <a:t>Delhi, 1 236</a:t>
            </a:r>
          </a:p>
          <a:p>
            <a:pPr algn="l"/>
            <a:endParaRPr lang="tr-TR" sz="1800" dirty="0">
              <a:solidFill>
                <a:srgbClr val="34312A"/>
              </a:solidFill>
              <a:latin typeface="Fd1366323-Identity-H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Delhi'deki sultanlığı bağımsız bir devlete dönüştüren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İltutmuş'un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türbesindeki mihrap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enfes bezemeleriyle ayırt edilir. Kuran ayetlerinden yazıtları için çeşitli hat sanatı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üslupları kullanılmıştır ve ortadaki pano girişik örgülü Kufi yazı tarzındadır. Kemer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için dirseklerin kullanılması üçgen dolguların oyulmasını kolaylaştırmıştır.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B3F450E-3EB2-2173-70DF-BB155894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5" y="597939"/>
            <a:ext cx="5491636" cy="85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7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C27A12-958C-A66C-5E5E-1FA8A68D0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8033A45-0714-DDD6-DD8F-2B6788EF972B}"/>
              </a:ext>
            </a:extLst>
          </p:cNvPr>
          <p:cNvSpPr txBox="1"/>
          <p:nvPr/>
        </p:nvSpPr>
        <p:spPr>
          <a:xfrm>
            <a:off x="0" y="5471886"/>
            <a:ext cx="13004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258791-Identity-H"/>
              </a:rPr>
              <a:t>Arheydinka-Chompera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258791-Identity-H"/>
              </a:rPr>
              <a:t> Camisi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Acmir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, 1200- 1206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Müslüman fatihler Hint alt-kıtasında sağlam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bir konum kazanmaya başlayınca, ilk iş olarak başlıca merkezlerde bir zafer sembolü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olarak camiler i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nşa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ettirdiler ve çoğu kez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bunları çok çabuk inşa ettiler. Resimdeki bu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caminin adı, on iki buçuk günde kurulduğuna işaret ediyor. Sultan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İltutmuş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l 229'da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halifenin ziyareti vesilesiyle, namaz bölmesinin ön tarafına yedi kemerli bir anıtsal cephe ekletti.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687F45A-96A1-ED85-0A33-D99FB6798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11" y="-8886"/>
            <a:ext cx="8936989" cy="54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B2477E-854A-8DB5-1D74-58438760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br>
              <a:rPr lang="tr-TR" sz="3600" b="0" i="0" u="none" strike="noStrike" baseline="0" dirty="0">
                <a:latin typeface="Fd1366326-Identity-H"/>
              </a:rPr>
            </a:br>
            <a:endParaRPr lang="tr-TR" sz="24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D93E8B-9A3A-2763-5565-1AE84F8049E8}"/>
              </a:ext>
            </a:extLst>
          </p:cNvPr>
          <p:cNvSpPr txBox="1"/>
          <p:nvPr/>
        </p:nvSpPr>
        <p:spPr>
          <a:xfrm>
            <a:off x="420914" y="203200"/>
            <a:ext cx="6836229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3200" b="0" i="0" u="none" strike="noStrike" baseline="0" dirty="0" err="1">
                <a:solidFill>
                  <a:schemeClr val="tx1"/>
                </a:solidFill>
                <a:latin typeface="Fd1258791-Identity-H"/>
              </a:rPr>
              <a:t>Kuvvetü'l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258791-Identity-H"/>
              </a:rPr>
              <a:t>-İslam Külliyesi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258791-Identity-H"/>
              </a:rPr>
              <a:t>içindeki Kutup Minare, 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Delhi,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inşa başlangıcı 1199</a:t>
            </a:r>
          </a:p>
          <a:p>
            <a:pPr algn="l"/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Kutbeddin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Aybeg'in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Cem'deki minareyi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( 1191 - 1198) örnek alarak diktirdiği Kutup Minare yeni hanedanın iktidarını simgelemeye yönelikti. Kırmızı ve sarı kumtaşı gövdesine Neshi tarzında anıtsal Arapça yazıtlar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oyulmuştur. Sultan Alaeddin 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Halaci'nin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ihtişamlı ilavelerinden günümüze ulaşan tek kısım, Alay 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Dervaze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olarak bilinen kubbeli büyük</a:t>
            </a:r>
          </a:p>
          <a:p>
            <a:pPr algn="l"/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taçkapıdır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. 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A7D758B-A197-8F6B-FCE9-CD95F8BB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687" y="827314"/>
            <a:ext cx="6508113" cy="81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3778CF7-BA6E-8E3B-AC74-D52F123B5902}"/>
              </a:ext>
            </a:extLst>
          </p:cNvPr>
          <p:cNvSpPr txBox="1"/>
          <p:nvPr/>
        </p:nvSpPr>
        <p:spPr>
          <a:xfrm>
            <a:off x="333830" y="6545943"/>
            <a:ext cx="81134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Yapı ve tasarımdaki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yenilikler tecrübeli bir Selçuklu mimarınca inşa edildiğini gösterir. Örgüyü güçlendirmek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için geniş ve dar şeritler şeklindeki taş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dizilerini dönüşümlü sırayla örme yöntemi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daha sonraları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Babürlüler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Fd1366323-Identity-H"/>
              </a:rPr>
              <a:t> tarafından da benimsendi.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İslâm'ın zafer anıtı: Kutub Minar">
            <a:extLst>
              <a:ext uri="{FF2B5EF4-FFF2-40B4-BE49-F238E27FC236}">
                <a16:creationId xmlns:a16="http://schemas.microsoft.com/office/drawing/2014/main" id="{63CDBB20-43F2-1B7A-BF29-48FAEDB4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28" y="0"/>
            <a:ext cx="9525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4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B1F86F-A4FB-1D5E-D763-F79C8808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FB4FEA0-79EC-F1A7-B055-ED8A6BE64A0D}"/>
              </a:ext>
            </a:extLst>
          </p:cNvPr>
          <p:cNvSpPr txBox="1"/>
          <p:nvPr/>
        </p:nvSpPr>
        <p:spPr>
          <a:xfrm>
            <a:off x="464456" y="2918253"/>
            <a:ext cx="638048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Kuvvetü'l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-İslam Külliyesi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içindeki Sultan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İltutmuş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Türbesi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Delhi, 1236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İslam uleması, ortasında Sultan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İltutmuş'un</a:t>
            </a:r>
            <a:endParaRPr lang="tr-TR" sz="2800" b="0" i="0" u="none" strike="noStrike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lahdi yer alan bu muhteşem kumtaşı türbenin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inşa edilmesine karşı çıkmadığı gibi,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İltutmuş'un</a:t>
            </a:r>
            <a:endParaRPr lang="tr-TR" sz="2800" b="0" i="0" u="none" strike="noStrike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kızı </a:t>
            </a:r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Raziyye'nin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naibe sıfatıyla tahta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oturmasına da rıza gösterdi. Tarihsel kaynaklar</a:t>
            </a:r>
          </a:p>
          <a:p>
            <a:pPr algn="l"/>
            <a:r>
              <a:rPr lang="tr-TR" sz="28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Raziyye'yi</a:t>
            </a:r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akıllı ve yetenekli bir hükümdar</a:t>
            </a:r>
          </a:p>
          <a:p>
            <a:pPr algn="l"/>
            <a:r>
              <a:rPr lang="tr-TR" sz="2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nitelendirir.</a:t>
            </a: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AD67905-84CF-A3B5-3BA3-27C7D34AC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823" y="2716666"/>
            <a:ext cx="6159863" cy="57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2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2642C09B-676F-8B18-264D-CD3929118A9A}"/>
              </a:ext>
            </a:extLst>
          </p:cNvPr>
          <p:cNvSpPr txBox="1"/>
          <p:nvPr/>
        </p:nvSpPr>
        <p:spPr>
          <a:xfrm>
            <a:off x="203200" y="943428"/>
            <a:ext cx="545737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Kuvvetü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6-Identity-H"/>
              </a:rPr>
              <a:t>-l-İslam Camisi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Delhi, inşa başlangıcı 1193</a:t>
            </a:r>
          </a:p>
          <a:p>
            <a:pPr algn="l"/>
            <a:endParaRPr lang="tr-TR" sz="24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Lahor'un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Guri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sultanı adına Delhi'yi ele geçiren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Türk Komutan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Kutbeddin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Aybeg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,</a:t>
            </a:r>
          </a:p>
          <a:p>
            <a:pPr algn="l"/>
            <a:r>
              <a:rPr lang="es-ES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es-ES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93'te bu cuma camisinin inşasını başlattı.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Namaz bölmesinin önüne l </a:t>
            </a:r>
            <a:r>
              <a:rPr lang="tr-TR" sz="24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l</a:t>
            </a:r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 99'da kurulan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kumtaşı cephesinde zarif biçimde oyulmuş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kabartmalar, Hint-İslam repertuarına katkı-da bulunan birçok geleneği yansıtır. Kemer</a:t>
            </a:r>
          </a:p>
          <a:p>
            <a:pPr algn="l"/>
            <a:r>
              <a:rPr lang="es-ES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yüzeylerinde ve üçgen dolgularda Küfı ve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Neshi hat şeritleri, Budist kökenli dalgalı desenler</a:t>
            </a:r>
          </a:p>
          <a:p>
            <a:pPr algn="l"/>
            <a:r>
              <a:rPr lang="nb-NO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ve Hindu ilhamlı geometrik tasarımlı</a:t>
            </a:r>
          </a:p>
          <a:p>
            <a:pPr algn="l"/>
            <a:r>
              <a:rPr lang="tr-TR" sz="2400" b="0" i="0" u="none" strike="noStrike" baseline="0" dirty="0">
                <a:solidFill>
                  <a:schemeClr val="tx1"/>
                </a:solidFill>
                <a:latin typeface="Fd1366323-Identity-H"/>
              </a:rPr>
              <a:t>madalyonlar sıralı bir düzen içinde yer alır.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37E9E9-4D15-121E-ED4A-D854706C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143" y="2809748"/>
            <a:ext cx="6779457" cy="61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C42F09C-9CDA-A88B-536D-0E7E4656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419" y="1186059"/>
            <a:ext cx="4906381" cy="842988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05DFA1-B3DC-C547-8CD9-01555D03E8BD}"/>
              </a:ext>
            </a:extLst>
          </p:cNvPr>
          <p:cNvSpPr txBox="1"/>
          <p:nvPr/>
        </p:nvSpPr>
        <p:spPr>
          <a:xfrm>
            <a:off x="420914" y="1186059"/>
            <a:ext cx="725714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6-Identity-H"/>
              </a:rPr>
              <a:t>Atala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6-Identity-H"/>
              </a:rPr>
              <a:t> </a:t>
            </a:r>
            <a:r>
              <a:rPr lang="es-ES" sz="3200" b="0" i="0" u="none" strike="noStrike" baseline="0" dirty="0">
                <a:solidFill>
                  <a:schemeClr val="tx1"/>
                </a:solidFill>
                <a:latin typeface="Fd1366326-Identity-H"/>
              </a:rPr>
              <a:t>Camisi'nin taçkapısı, </a:t>
            </a:r>
            <a:r>
              <a:rPr lang="es-ES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Caunpur, 1408</a:t>
            </a:r>
          </a:p>
          <a:p>
            <a:pPr algn="l"/>
            <a:endParaRPr lang="tr-TR" sz="32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Caunpur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Valisi Şemseddin İbrahim, Timur’un</a:t>
            </a:r>
          </a:p>
          <a:p>
            <a:pPr algn="l"/>
            <a:r>
              <a:rPr lang="tr-TR" sz="3200" dirty="0">
                <a:solidFill>
                  <a:schemeClr val="tx1"/>
                </a:solidFill>
                <a:latin typeface="Fd1366323-Identity-H"/>
              </a:rPr>
              <a:t>1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399'da Delhi'yi yağmalamasından kısa bir süre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sonra bağımsızlığını ilan etti ve böylece Şarki hanedanını </a:t>
            </a:r>
            <a:r>
              <a:rPr lang="es-ES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başlattı. 1408' de yaptırdığı Atala Camisi</a:t>
            </a: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14. yüzyılda Delhi'de hüküm süren 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Tuğluklulara</a:t>
            </a:r>
            <a:endParaRPr lang="tr-TR" sz="3200" b="0" i="0" u="none" strike="noStrike" baseline="0" dirty="0">
              <a:solidFill>
                <a:schemeClr val="tx1"/>
              </a:solidFill>
              <a:latin typeface="Fd1366323-Identity-H"/>
            </a:endParaRPr>
          </a:p>
          <a:p>
            <a:pPr algn="l"/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özgü geleneklerin etkisini taşır. Dışarıya çıkık anıtsal 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taçkapı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 (</a:t>
            </a:r>
            <a:r>
              <a:rPr lang="tr-TR" sz="3200" b="0" i="0" u="none" strike="noStrike" baseline="0" dirty="0" err="1">
                <a:solidFill>
                  <a:schemeClr val="tx1"/>
                </a:solidFill>
                <a:latin typeface="Fd1366323-Identity-H"/>
              </a:rPr>
              <a:t>piştak</a:t>
            </a:r>
            <a:r>
              <a:rPr lang="tr-TR" sz="3200" b="0" i="0" u="none" strike="noStrike" baseline="0" dirty="0">
                <a:solidFill>
                  <a:schemeClr val="tx1"/>
                </a:solidFill>
                <a:latin typeface="Fd1366323-Identity-H"/>
              </a:rPr>
              <a:t>) yeni üslubuyla karakteristiktir.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6763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7640</TotalTime>
  <Words>1116</Words>
  <Application>Microsoft Office PowerPoint</Application>
  <PresentationFormat>Özel</PresentationFormat>
  <Paragraphs>140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Fd1258791-Identity-H</vt:lpstr>
      <vt:lpstr>Fd1366323-Identity-H</vt:lpstr>
      <vt:lpstr>Fd1366326-Identity-H</vt:lpstr>
      <vt:lpstr>Fd1698807-Identity-H</vt:lpstr>
      <vt:lpstr>Helvetica Neue</vt:lpstr>
      <vt:lpstr>Palatino</vt:lpstr>
      <vt:lpstr>Times New Roman</vt:lpstr>
      <vt:lpstr>Verdana</vt:lpstr>
      <vt:lpstr>Office Teması</vt:lpstr>
      <vt:lpstr>HİNT ALT-KITASINDA DELHİ SULTANLIĞI'NDAN BABÜRLÜ İMPARATORLUĞU 'NA SANAT VE KÜLTÜR SANATI VE KÜLTÜRÜ </vt:lpstr>
      <vt:lpstr>PowerPoint Sunusu</vt:lpstr>
      <vt:lpstr>PowerPoint Sunusu</vt:lpstr>
      <vt:lpstr>PowerPoint Sunusu</vt:lpstr>
      <vt:lpstr>         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Kaynaklar (sunuya ait)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Timurid Cities in Iran and Central Asia</dc:title>
  <cp:lastModifiedBy>ayse ersay</cp:lastModifiedBy>
  <cp:revision>83</cp:revision>
  <dcterms:modified xsi:type="dcterms:W3CDTF">2023-01-22T11:00:51Z</dcterms:modified>
</cp:coreProperties>
</file>