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17.03.2017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1042988" y="2349500"/>
            <a:ext cx="7561262" cy="3816350"/>
          </a:xfrm>
        </p:spPr>
        <p:txBody>
          <a:bodyPr>
            <a:normAutofit fontScale="85000" lnSpcReduction="20000"/>
          </a:bodyPr>
          <a:lstStyle/>
          <a:p>
            <a:pPr marL="365760" indent="-283464" algn="just" eaLnBrk="1" fontAlgn="auto" hangingPunct="1">
              <a:spcAft>
                <a:spcPts val="0"/>
              </a:spcAft>
              <a:buFont typeface="Wingdings 2"/>
              <a:buChar char=""/>
              <a:defRPr/>
            </a:pPr>
            <a:r>
              <a:rPr lang="tr-TR" dirty="0" smtClean="0"/>
              <a:t>Eğitimde toplumsal cinsiyet eşitsizliklerinin, kadın erkek kimliklerinin kuruluşunda ciddi bir etmen de okuldaki iş bölümü ve hiyerarşidir. </a:t>
            </a:r>
          </a:p>
          <a:p>
            <a:pPr marL="365760" indent="-283464" algn="just" eaLnBrk="1" fontAlgn="auto" hangingPunct="1">
              <a:spcAft>
                <a:spcPts val="0"/>
              </a:spcAft>
              <a:buFont typeface="Wingdings 2"/>
              <a:buChar char=""/>
              <a:defRPr/>
            </a:pPr>
            <a:endParaRPr lang="tr-TR" dirty="0" smtClean="0"/>
          </a:p>
          <a:p>
            <a:pPr marL="365760" indent="-283464" algn="just" eaLnBrk="1" fontAlgn="auto" hangingPunct="1">
              <a:spcAft>
                <a:spcPts val="0"/>
              </a:spcAft>
              <a:buFont typeface="Wingdings 2"/>
              <a:buChar char=""/>
              <a:defRPr/>
            </a:pPr>
            <a:r>
              <a:rPr lang="tr-TR" dirty="0" smtClean="0"/>
              <a:t>Kadın öğretim gücünün eğitim hiyerarşisinin alt basamaklarında toplanması ve yöneticiliğe yükselme konusunda dikey ayrışım ya da cam tavan diye adlandırılan engeller, bu iş bölümünün </a:t>
            </a:r>
            <a:r>
              <a:rPr lang="da-DK" dirty="0" smtClean="0"/>
              <a:t>en karakteristik özelliklerindendir (United Nations, 2010:44-46).</a:t>
            </a:r>
            <a:endParaRPr lang="tr-TR" dirty="0" smtClean="0"/>
          </a:p>
          <a:p>
            <a:pPr marL="365760" indent="-283464" eaLnBrk="1" fontAlgn="auto" hangingPunct="1">
              <a:spcAft>
                <a:spcPts val="0"/>
              </a:spcAft>
              <a:buFont typeface="Wingdings 2"/>
              <a:buChar char=""/>
              <a:defRPr/>
            </a:pPr>
            <a:endParaRPr lang="tr-TR" dirty="0" smtClean="0"/>
          </a:p>
        </p:txBody>
      </p:sp>
      <p:sp>
        <p:nvSpPr>
          <p:cNvPr id="3" name="2 Slayt Numarası Yer Tutucusu"/>
          <p:cNvSpPr>
            <a:spLocks noGrp="1"/>
          </p:cNvSpPr>
          <p:nvPr>
            <p:ph type="sldNum" sz="quarter" idx="12"/>
          </p:nvPr>
        </p:nvSpPr>
        <p:spPr/>
        <p:txBody>
          <a:bodyPr/>
          <a:lstStyle/>
          <a:p>
            <a:pPr>
              <a:defRPr/>
            </a:pPr>
            <a:fld id="{804602A0-1E8B-4B08-9DDF-4341FCD088B6}" type="slidenum">
              <a:rPr lang="tr-TR" smtClean="0"/>
              <a:pPr>
                <a:defRPr/>
              </a:pPr>
              <a:t>1</a:t>
            </a:fld>
            <a:endParaRPr lang="tr-TR" dirty="0"/>
          </a:p>
        </p:txBody>
      </p:sp>
    </p:spTree>
    <p:extLst>
      <p:ext uri="{BB962C8B-B14F-4D97-AF65-F5344CB8AC3E}">
        <p14:creationId xmlns:p14="http://schemas.microsoft.com/office/powerpoint/2010/main" val="3885793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1042988" y="3284538"/>
            <a:ext cx="7921625" cy="3097212"/>
          </a:xfrm>
        </p:spPr>
        <p:txBody>
          <a:bodyPr/>
          <a:lstStyle/>
          <a:p>
            <a:pPr indent="-273050" algn="just" eaLnBrk="1" hangingPunct="1"/>
            <a:r>
              <a:rPr lang="tr-TR" sz="2400" smtClean="0"/>
              <a:t>Erkeklerin eğitimin üst düzeylerinde ve matematik, fizik gibi daha “önemli” konularda yoğunlaşmaları, </a:t>
            </a:r>
            <a:r>
              <a:rPr lang="nn-NO" sz="2400" smtClean="0"/>
              <a:t>kad</a:t>
            </a:r>
            <a:r>
              <a:rPr lang="tr-TR" sz="2400" smtClean="0"/>
              <a:t>ı</a:t>
            </a:r>
            <a:r>
              <a:rPr lang="nn-NO" sz="2400" smtClean="0"/>
              <a:t>n ö</a:t>
            </a:r>
            <a:r>
              <a:rPr lang="tr-TR" sz="2400" smtClean="0"/>
              <a:t>ğ</a:t>
            </a:r>
            <a:r>
              <a:rPr lang="nn-NO" sz="2400" smtClean="0"/>
              <a:t>retmenlerinse daha alt s</a:t>
            </a:r>
            <a:r>
              <a:rPr lang="tr-TR" sz="2400" smtClean="0"/>
              <a:t>ı</a:t>
            </a:r>
            <a:r>
              <a:rPr lang="nn-NO" sz="2400" smtClean="0"/>
              <a:t>n</a:t>
            </a:r>
            <a:r>
              <a:rPr lang="tr-TR" sz="2400" smtClean="0"/>
              <a:t>ı</a:t>
            </a:r>
            <a:r>
              <a:rPr lang="nn-NO" sz="2400" smtClean="0"/>
              <a:t>flarda, okuma yazma gibi dersleri ö</a:t>
            </a:r>
            <a:r>
              <a:rPr lang="tr-TR" sz="2400" smtClean="0"/>
              <a:t>ğretiyor olmaları, bilimin üst düzeyinin ‘erkek alanı’ olduğu hakkındaki önyargıları güçlendirmekte etkilidir.</a:t>
            </a:r>
          </a:p>
          <a:p>
            <a:pPr indent="-273050" algn="just" eaLnBrk="1" hangingPunct="1"/>
            <a:endParaRPr lang="tr-TR" smtClean="0"/>
          </a:p>
        </p:txBody>
      </p:sp>
      <p:sp>
        <p:nvSpPr>
          <p:cNvPr id="4" name="3 Slayt Numarası Yer Tutucusu"/>
          <p:cNvSpPr>
            <a:spLocks noGrp="1"/>
          </p:cNvSpPr>
          <p:nvPr>
            <p:ph type="sldNum" sz="quarter" idx="12"/>
          </p:nvPr>
        </p:nvSpPr>
        <p:spPr/>
        <p:txBody>
          <a:bodyPr/>
          <a:lstStyle/>
          <a:p>
            <a:pPr>
              <a:defRPr/>
            </a:pPr>
            <a:fld id="{CCBC97D8-E1B1-4B3A-A221-4341B89AB5B9}" type="slidenum">
              <a:rPr lang="tr-TR" smtClean="0"/>
              <a:pPr>
                <a:defRPr/>
              </a:pPr>
              <a:t>2</a:t>
            </a:fld>
            <a:endParaRPr lang="tr-TR" dirty="0"/>
          </a:p>
        </p:txBody>
      </p:sp>
      <p:pic>
        <p:nvPicPr>
          <p:cNvPr id="3789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9338" y="0"/>
            <a:ext cx="4284662" cy="198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0970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1042988" y="2708275"/>
            <a:ext cx="7632700" cy="3124200"/>
          </a:xfrm>
        </p:spPr>
        <p:txBody>
          <a:bodyPr/>
          <a:lstStyle/>
          <a:p>
            <a:pPr eaLnBrk="1" hangingPunct="1"/>
            <a:endParaRPr lang="tr-TR" smtClean="0"/>
          </a:p>
          <a:p>
            <a:pPr algn="just" eaLnBrk="1" hangingPunct="1"/>
            <a:r>
              <a:rPr lang="tr-TR" sz="2400" smtClean="0"/>
              <a:t>Öğrencilerin sıklıkla karşılaştığı tehditlerden biri olan ‘müdüre ya da muavine göndermek’, otorite ile erkeklik arasındaki geleneksel bağlantının en dolaysız pekiştiricilerinden biridir.</a:t>
            </a:r>
          </a:p>
        </p:txBody>
      </p:sp>
      <p:sp>
        <p:nvSpPr>
          <p:cNvPr id="3" name="2 Slayt Numarası Yer Tutucusu"/>
          <p:cNvSpPr>
            <a:spLocks noGrp="1"/>
          </p:cNvSpPr>
          <p:nvPr>
            <p:ph type="sldNum" sz="quarter" idx="12"/>
          </p:nvPr>
        </p:nvSpPr>
        <p:spPr/>
        <p:txBody>
          <a:bodyPr/>
          <a:lstStyle/>
          <a:p>
            <a:pPr>
              <a:defRPr/>
            </a:pPr>
            <a:fld id="{ABF4D334-F6C6-4052-8B6C-B0C7647A9702}" type="slidenum">
              <a:rPr lang="tr-TR" smtClean="0"/>
              <a:pPr>
                <a:defRPr/>
              </a:pPr>
              <a:t>3</a:t>
            </a:fld>
            <a:endParaRPr lang="tr-TR" dirty="0"/>
          </a:p>
        </p:txBody>
      </p:sp>
      <p:pic>
        <p:nvPicPr>
          <p:cNvPr id="389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7025" y="0"/>
            <a:ext cx="2466975"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1458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1042988" y="2276475"/>
            <a:ext cx="7705725" cy="3556000"/>
          </a:xfrm>
        </p:spPr>
        <p:txBody>
          <a:bodyPr/>
          <a:lstStyle/>
          <a:p>
            <a:pPr eaLnBrk="1" hangingPunct="1"/>
            <a:endParaRPr lang="tr-TR" smtClean="0"/>
          </a:p>
          <a:p>
            <a:pPr algn="just" eaLnBrk="1" hangingPunct="1"/>
            <a:r>
              <a:rPr lang="tr-TR" sz="2400" smtClean="0"/>
              <a:t>Kadın yönetici sayılarının azlığı, bu konumlara gelen az sayıda kadının model </a:t>
            </a:r>
            <a:r>
              <a:rPr lang="sv-SE" sz="2400" smtClean="0"/>
              <a:t>alabilecekleri örnekleri de s</a:t>
            </a:r>
            <a:r>
              <a:rPr lang="tr-TR" sz="2400" smtClean="0"/>
              <a:t>ı</a:t>
            </a:r>
            <a:r>
              <a:rPr lang="sv-SE" sz="2400" smtClean="0"/>
              <a:t>n</a:t>
            </a:r>
            <a:r>
              <a:rPr lang="tr-TR" sz="2400" smtClean="0"/>
              <a:t>ı</a:t>
            </a:r>
            <a:r>
              <a:rPr lang="sv-SE" sz="2400" smtClean="0"/>
              <a:t>rlamakta, erkek yönetim tarz</a:t>
            </a:r>
            <a:r>
              <a:rPr lang="tr-TR" sz="2400" smtClean="0"/>
              <a:t>ı</a:t>
            </a:r>
            <a:r>
              <a:rPr lang="sv-SE" sz="2400" smtClean="0"/>
              <a:t>n</a:t>
            </a:r>
            <a:r>
              <a:rPr lang="tr-TR" sz="2400" smtClean="0"/>
              <a:t>ı</a:t>
            </a:r>
            <a:r>
              <a:rPr lang="sv-SE" sz="2400" smtClean="0"/>
              <a:t> tek geçerli model gibi</a:t>
            </a:r>
            <a:r>
              <a:rPr lang="tr-TR" sz="2400" smtClean="0"/>
              <a:t> görüp benimseyerek eril yönetim kültürünün yerleşmesine neden olmaktadır.</a:t>
            </a:r>
          </a:p>
        </p:txBody>
      </p:sp>
      <p:sp>
        <p:nvSpPr>
          <p:cNvPr id="3" name="2 Slayt Numarası Yer Tutucusu"/>
          <p:cNvSpPr>
            <a:spLocks noGrp="1"/>
          </p:cNvSpPr>
          <p:nvPr>
            <p:ph type="sldNum" sz="quarter" idx="12"/>
          </p:nvPr>
        </p:nvSpPr>
        <p:spPr/>
        <p:txBody>
          <a:bodyPr/>
          <a:lstStyle/>
          <a:p>
            <a:pPr>
              <a:defRPr/>
            </a:pPr>
            <a:fld id="{329506B1-3088-4BD2-BA3D-D070508EAF44}" type="slidenum">
              <a:rPr lang="tr-TR" smtClean="0"/>
              <a:pPr>
                <a:defRPr/>
              </a:pPr>
              <a:t>4</a:t>
            </a:fld>
            <a:endParaRPr lang="tr-TR" dirty="0"/>
          </a:p>
        </p:txBody>
      </p:sp>
      <p:pic>
        <p:nvPicPr>
          <p:cNvPr id="3994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1500" y="0"/>
            <a:ext cx="3492500"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7571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1042988" y="2349500"/>
            <a:ext cx="7416800" cy="4032250"/>
          </a:xfrm>
        </p:spPr>
        <p:txBody>
          <a:bodyPr>
            <a:normAutofit fontScale="92500"/>
          </a:bodyPr>
          <a:lstStyle/>
          <a:p>
            <a:pPr marL="365760" indent="-283464" algn="just" eaLnBrk="1" fontAlgn="auto" hangingPunct="1">
              <a:spcAft>
                <a:spcPts val="0"/>
              </a:spcAft>
              <a:buFont typeface="Wingdings 2"/>
              <a:buChar char=""/>
              <a:defRPr/>
            </a:pPr>
            <a:r>
              <a:rPr lang="tr-TR" sz="2400" dirty="0" smtClean="0"/>
              <a:t>Genelde kadınlar çalışmayı geçici ya da aile ekonomisine katkı olarak görmekte, kendilerine zaman ayırma, okuyup kendini geliştirme, sosyal çevre oluşturma, meslek alanında ilerleme, kariyer yapma ve siyasal, sendikal etkinliklere katılma konusunda ciddi sıkıntılar yaşamaktadırlar.</a:t>
            </a:r>
          </a:p>
          <a:p>
            <a:pPr marL="365760" indent="-283464" algn="just" eaLnBrk="1" fontAlgn="auto" hangingPunct="1">
              <a:spcAft>
                <a:spcPts val="0"/>
              </a:spcAft>
              <a:buFont typeface="Wingdings 2"/>
              <a:buChar char=""/>
              <a:defRPr/>
            </a:pPr>
            <a:endParaRPr lang="tr-TR" sz="2400" dirty="0" smtClean="0"/>
          </a:p>
          <a:p>
            <a:pPr marL="365760" indent="-283464" algn="just" eaLnBrk="1" fontAlgn="auto" hangingPunct="1">
              <a:spcAft>
                <a:spcPts val="0"/>
              </a:spcAft>
              <a:buFont typeface="Wingdings 2"/>
              <a:buChar char=""/>
              <a:defRPr/>
            </a:pPr>
            <a:r>
              <a:rPr lang="tr-TR" sz="2400" dirty="0" smtClean="0"/>
              <a:t> Aynı nedenlerle kadın öğretmenlerin de erkek meslektaşları gibi, mesleğe ve toplumsal cinsiyet rollerine yönlendirme, cins ayrımcılığını pekiştirme konusunda çok önemli olumsuz etkileri olabildiği saptanmaktadır (Tan, 2008).</a:t>
            </a:r>
          </a:p>
        </p:txBody>
      </p:sp>
      <p:sp>
        <p:nvSpPr>
          <p:cNvPr id="3" name="2 Slayt Numarası Yer Tutucusu"/>
          <p:cNvSpPr>
            <a:spLocks noGrp="1"/>
          </p:cNvSpPr>
          <p:nvPr>
            <p:ph type="sldNum" sz="quarter" idx="12"/>
          </p:nvPr>
        </p:nvSpPr>
        <p:spPr/>
        <p:txBody>
          <a:bodyPr/>
          <a:lstStyle/>
          <a:p>
            <a:pPr>
              <a:defRPr/>
            </a:pPr>
            <a:fld id="{310CDBAD-B826-429B-A42F-C6986FD767B7}" type="slidenum">
              <a:rPr lang="tr-TR" smtClean="0"/>
              <a:pPr>
                <a:defRPr/>
              </a:pPr>
              <a:t>5</a:t>
            </a:fld>
            <a:endParaRPr lang="tr-TR" dirty="0"/>
          </a:p>
        </p:txBody>
      </p:sp>
      <p:pic>
        <p:nvPicPr>
          <p:cNvPr id="4096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363" y="0"/>
            <a:ext cx="4211637" cy="191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8291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988" y="2636838"/>
            <a:ext cx="7273925" cy="3600450"/>
          </a:xfrm>
        </p:spPr>
        <p:txBody>
          <a:bodyPr rtlCol="0">
            <a:normAutofit fontScale="62500" lnSpcReduction="20000"/>
          </a:bodyPr>
          <a:lstStyle/>
          <a:p>
            <a:pPr marL="365760" indent="-274320" algn="just" eaLnBrk="1" fontAlgn="auto" hangingPunct="1">
              <a:lnSpc>
                <a:spcPct val="120000"/>
              </a:lnSpc>
              <a:spcAft>
                <a:spcPts val="0"/>
              </a:spcAft>
              <a:buFont typeface="Wingdings 2"/>
              <a:buChar char=""/>
              <a:defRPr/>
            </a:pPr>
            <a:r>
              <a:rPr lang="tr-TR" dirty="0" smtClean="0"/>
              <a:t>Öğretim </a:t>
            </a:r>
            <a:r>
              <a:rPr lang="tr-TR" dirty="0"/>
              <a:t>gücünün toplumsal cinsiyet </a:t>
            </a:r>
            <a:r>
              <a:rPr lang="tr-TR" dirty="0" smtClean="0"/>
              <a:t>eşitsizliklerini yansıtan yapıs</a:t>
            </a:r>
            <a:r>
              <a:rPr lang="tr-TR" dirty="0"/>
              <a:t>ı</a:t>
            </a:r>
            <a:r>
              <a:rPr lang="tr-TR" dirty="0" smtClean="0"/>
              <a:t> </a:t>
            </a:r>
            <a:r>
              <a:rPr lang="tr-TR" dirty="0"/>
              <a:t>yüksek </a:t>
            </a:r>
            <a:r>
              <a:rPr lang="tr-TR" dirty="0" smtClean="0"/>
              <a:t>öğretimde </a:t>
            </a:r>
            <a:r>
              <a:rPr lang="tr-TR" dirty="0"/>
              <a:t>de devam etmektedir. </a:t>
            </a:r>
            <a:endParaRPr lang="tr-TR" dirty="0" smtClean="0"/>
          </a:p>
          <a:p>
            <a:pPr marL="365760" indent="-274320" algn="just" eaLnBrk="1" fontAlgn="auto" hangingPunct="1">
              <a:lnSpc>
                <a:spcPct val="120000"/>
              </a:lnSpc>
              <a:spcAft>
                <a:spcPts val="0"/>
              </a:spcAft>
              <a:buFont typeface="Wingdings 2"/>
              <a:buChar char=""/>
              <a:defRPr/>
            </a:pPr>
            <a:endParaRPr lang="tr-TR" dirty="0" smtClean="0"/>
          </a:p>
          <a:p>
            <a:pPr marL="365760" indent="-274320" algn="just" eaLnBrk="1" fontAlgn="auto" hangingPunct="1">
              <a:lnSpc>
                <a:spcPct val="120000"/>
              </a:lnSpc>
              <a:spcAft>
                <a:spcPts val="0"/>
              </a:spcAft>
              <a:buFont typeface="Wingdings 2"/>
              <a:buChar char=""/>
              <a:defRPr/>
            </a:pPr>
            <a:r>
              <a:rPr lang="tr-TR" dirty="0" smtClean="0"/>
              <a:t>Kadınların </a:t>
            </a:r>
            <a:r>
              <a:rPr lang="tr-TR" dirty="0"/>
              <a:t>yüksek </a:t>
            </a:r>
            <a:r>
              <a:rPr lang="tr-TR" dirty="0" smtClean="0"/>
              <a:t>öğretime </a:t>
            </a:r>
            <a:r>
              <a:rPr lang="tr-TR" dirty="0"/>
              <a:t>giderek artan </a:t>
            </a:r>
            <a:r>
              <a:rPr lang="tr-TR" dirty="0" smtClean="0"/>
              <a:t>katılımlarına karşılık </a:t>
            </a:r>
            <a:r>
              <a:rPr lang="tr-TR" dirty="0"/>
              <a:t>üst akademik yönetim </a:t>
            </a:r>
            <a:r>
              <a:rPr lang="tr-TR" dirty="0" smtClean="0"/>
              <a:t>konumlarına erişimde karşılaştıkları sorunları tanımlamakta kullanılan </a:t>
            </a:r>
            <a:r>
              <a:rPr lang="tr-TR" dirty="0"/>
              <a:t>son metaforlardan biri ‘</a:t>
            </a:r>
            <a:r>
              <a:rPr lang="tr-TR" dirty="0" smtClean="0"/>
              <a:t>sızdıran </a:t>
            </a:r>
            <a:r>
              <a:rPr lang="tr-TR" dirty="0"/>
              <a:t>boru </a:t>
            </a:r>
            <a:r>
              <a:rPr lang="tr-TR" dirty="0" smtClean="0"/>
              <a:t>hattı’ benzetmesidir. Bu </a:t>
            </a:r>
            <a:r>
              <a:rPr lang="tr-TR" dirty="0"/>
              <a:t>metaforun, ‘</a:t>
            </a:r>
            <a:r>
              <a:rPr lang="tr-TR" dirty="0" smtClean="0"/>
              <a:t>kadın </a:t>
            </a:r>
            <a:r>
              <a:rPr lang="tr-TR" dirty="0"/>
              <a:t>akademisyenlerin aile içi rollerde ve beklentilerde </a:t>
            </a:r>
            <a:r>
              <a:rPr lang="tr-TR" dirty="0" smtClean="0"/>
              <a:t>devam eden sorumluluklarıyla ilişkisini sorunsallaştıran kadın öğretim elemanlarının sayı</a:t>
            </a:r>
            <a:r>
              <a:rPr lang="pt-BR" dirty="0" smtClean="0"/>
              <a:t>s</a:t>
            </a:r>
            <a:r>
              <a:rPr lang="tr-TR" dirty="0" smtClean="0"/>
              <a:t>ı</a:t>
            </a:r>
            <a:r>
              <a:rPr lang="pt-BR" dirty="0" smtClean="0"/>
              <a:t> </a:t>
            </a:r>
            <a:r>
              <a:rPr lang="pt-BR" dirty="0"/>
              <a:t>hiç de fazla </a:t>
            </a:r>
            <a:r>
              <a:rPr lang="pt-BR" dirty="0" smtClean="0"/>
              <a:t>de</a:t>
            </a:r>
            <a:r>
              <a:rPr lang="tr-TR" dirty="0" smtClean="0"/>
              <a:t>ğ</a:t>
            </a:r>
            <a:r>
              <a:rPr lang="pt-BR" dirty="0" smtClean="0"/>
              <a:t>ildir</a:t>
            </a:r>
            <a:r>
              <a:rPr lang="pt-BR" dirty="0"/>
              <a:t>.</a:t>
            </a:r>
            <a:endParaRPr lang="tr-TR" dirty="0"/>
          </a:p>
        </p:txBody>
      </p:sp>
      <p:sp>
        <p:nvSpPr>
          <p:cNvPr id="4" name="3 Slayt Numarası Yer Tutucusu"/>
          <p:cNvSpPr>
            <a:spLocks noGrp="1"/>
          </p:cNvSpPr>
          <p:nvPr>
            <p:ph type="sldNum" sz="quarter" idx="12"/>
          </p:nvPr>
        </p:nvSpPr>
        <p:spPr/>
        <p:txBody>
          <a:bodyPr/>
          <a:lstStyle/>
          <a:p>
            <a:pPr>
              <a:defRPr/>
            </a:pPr>
            <a:fld id="{69A0DB7D-F2A8-4DEA-B414-2FE6C6B90FAC}" type="slidenum">
              <a:rPr lang="tr-TR" smtClean="0"/>
              <a:pPr>
                <a:defRPr/>
              </a:pPr>
              <a:t>6</a:t>
            </a:fld>
            <a:endParaRPr lang="tr-TR" dirty="0"/>
          </a:p>
        </p:txBody>
      </p:sp>
      <p:pic>
        <p:nvPicPr>
          <p:cNvPr id="4198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7763" y="0"/>
            <a:ext cx="2916237"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5941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Content Placeholder 2"/>
          <p:cNvSpPr>
            <a:spLocks noGrp="1"/>
          </p:cNvSpPr>
          <p:nvPr>
            <p:ph idx="1"/>
          </p:nvPr>
        </p:nvSpPr>
        <p:spPr>
          <a:xfrm>
            <a:off x="1042988" y="1557338"/>
            <a:ext cx="7345362" cy="5184775"/>
          </a:xfrm>
        </p:spPr>
        <p:txBody>
          <a:bodyPr/>
          <a:lstStyle/>
          <a:p>
            <a:pPr algn="just" eaLnBrk="1" hangingPunct="1"/>
            <a:r>
              <a:rPr lang="tr-TR" sz="2400" smtClean="0"/>
              <a:t>Toplumsal cinsiyet ve eğitim ilişkisinin bir başka evrensel yansıması kadınların belli alanlarda yığılması ya da aşırı temsili, buna karşılık belli alanlardan büyük ölçüde dışlanmış olmaları anlamında “</a:t>
            </a:r>
            <a:r>
              <a:rPr lang="tr-TR" sz="2400" b="1" smtClean="0"/>
              <a:t>yatay ayrışımdır”. </a:t>
            </a:r>
          </a:p>
          <a:p>
            <a:pPr algn="just" eaLnBrk="1" hangingPunct="1"/>
            <a:r>
              <a:rPr lang="tr-TR" sz="2400" smtClean="0"/>
              <a:t>Yatay ayrışımın en aşırı örneği  Suudi Arabistan’da olduğu gibi kız çocukların farklı okullarda eğitim görmesidir.</a:t>
            </a:r>
          </a:p>
          <a:p>
            <a:pPr algn="just" eaLnBrk="1" hangingPunct="1"/>
            <a:r>
              <a:rPr lang="nn-NO" sz="2400" smtClean="0"/>
              <a:t>Temel norm olarak karma e</a:t>
            </a:r>
            <a:r>
              <a:rPr lang="tr-TR" sz="2400" smtClean="0"/>
              <a:t>ğ</a:t>
            </a:r>
            <a:r>
              <a:rPr lang="nn-NO" sz="2400" smtClean="0"/>
              <a:t>itim sistemini benimseyen ülkelerde bile ders,</a:t>
            </a:r>
            <a:r>
              <a:rPr lang="tr-TR" sz="2400" smtClean="0"/>
              <a:t> bölüm ya da alan seçmelerin kız ve erkek öğrencileri farklı alanlara ayrıştırmayı sürdürdüğü görülür.</a:t>
            </a:r>
          </a:p>
        </p:txBody>
      </p:sp>
      <p:sp>
        <p:nvSpPr>
          <p:cNvPr id="3" name="2 Slayt Numarası Yer Tutucusu"/>
          <p:cNvSpPr>
            <a:spLocks noGrp="1"/>
          </p:cNvSpPr>
          <p:nvPr>
            <p:ph type="sldNum" sz="quarter" idx="12"/>
          </p:nvPr>
        </p:nvSpPr>
        <p:spPr/>
        <p:txBody>
          <a:bodyPr/>
          <a:lstStyle/>
          <a:p>
            <a:pPr>
              <a:defRPr/>
            </a:pPr>
            <a:fld id="{E48D16C7-F9DB-46BA-8E89-063AFA9AF606}" type="slidenum">
              <a:rPr lang="tr-TR" smtClean="0"/>
              <a:pPr>
                <a:defRPr/>
              </a:pPr>
              <a:t>7</a:t>
            </a:fld>
            <a:endParaRPr lang="tr-TR" dirty="0"/>
          </a:p>
        </p:txBody>
      </p:sp>
    </p:spTree>
    <p:extLst>
      <p:ext uri="{BB962C8B-B14F-4D97-AF65-F5344CB8AC3E}">
        <p14:creationId xmlns:p14="http://schemas.microsoft.com/office/powerpoint/2010/main" val="2909122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marL="0" indent="0">
              <a:buNone/>
            </a:pPr>
            <a:r>
              <a:rPr lang="tr-TR" dirty="0"/>
              <a:t>KAYNAKLAR</a:t>
            </a:r>
          </a:p>
          <a:p>
            <a:pPr lvl="0"/>
            <a:r>
              <a:rPr lang="tr-TR" dirty="0"/>
              <a:t>“Kadına Yönelik Aile İçi Şiddetin Önlenmesi Projesi” Editörler: Ebru </a:t>
            </a:r>
            <a:r>
              <a:rPr lang="tr-TR" dirty="0" err="1"/>
              <a:t>Hanbay</a:t>
            </a:r>
            <a:r>
              <a:rPr lang="tr-TR" dirty="0"/>
              <a:t> Çakır (Proje Toplumsal Cinsiyet Kilit Uzmanı) Işın Gürel (Proje İletişim Kilit Uzmanı) - Nur Otaran (Proje Uzmanı)</a:t>
            </a:r>
          </a:p>
          <a:p>
            <a:pPr lvl="0"/>
            <a:r>
              <a:rPr lang="tr-TR" dirty="0" err="1"/>
              <a:t>Agacinski</a:t>
            </a:r>
            <a:r>
              <a:rPr lang="tr-TR" dirty="0"/>
              <a:t>, S. (1998), Cinsiyetler Siyaseti, Ankara, Dost Kitapevi</a:t>
            </a:r>
          </a:p>
          <a:p>
            <a:pPr lvl="0"/>
            <a:r>
              <a:rPr lang="tr-TR" dirty="0"/>
              <a:t>Ercan, C. A. (2014), Cinsiyetin Toplumsal Roldeki Yeri, Konya, Çizgi Kitapevi Yayınları</a:t>
            </a:r>
          </a:p>
          <a:p>
            <a:r>
              <a:rPr lang="tr-TR" dirty="0" err="1"/>
              <a:t>Savran</a:t>
            </a:r>
            <a:r>
              <a:rPr lang="tr-TR" dirty="0"/>
              <a:t>, G. A. </a:t>
            </a:r>
            <a:r>
              <a:rPr lang="tr-TR" dirty="0" err="1"/>
              <a:t>Demiryontan</a:t>
            </a:r>
            <a:r>
              <a:rPr lang="tr-TR" dirty="0"/>
              <a:t> N. T. (</a:t>
            </a:r>
            <a:r>
              <a:rPr lang="tr-TR" dirty="0" err="1"/>
              <a:t>ed</a:t>
            </a:r>
            <a:r>
              <a:rPr lang="tr-TR" dirty="0"/>
              <a:t>) (2012), Kadının görünmeyen emeği, İstanbul, Yordam Kitap (2. Basım)</a:t>
            </a:r>
          </a:p>
          <a:p>
            <a:endParaRPr lang="tr-TR" dirty="0"/>
          </a:p>
        </p:txBody>
      </p:sp>
    </p:spTree>
    <p:extLst>
      <p:ext uri="{BB962C8B-B14F-4D97-AF65-F5344CB8AC3E}">
        <p14:creationId xmlns:p14="http://schemas.microsoft.com/office/powerpoint/2010/main" val="375706276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491</Words>
  <Application>Microsoft Office PowerPoint</Application>
  <PresentationFormat>Ekran Gösterisi (4:3)</PresentationFormat>
  <Paragraphs>29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tansel</dc:creator>
  <cp:lastModifiedBy>tansel</cp:lastModifiedBy>
  <cp:revision>1</cp:revision>
  <dcterms:created xsi:type="dcterms:W3CDTF">2017-03-17T08:30:17Z</dcterms:created>
  <dcterms:modified xsi:type="dcterms:W3CDTF">2017-03-17T08:31:12Z</dcterms:modified>
</cp:coreProperties>
</file>