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GnRH</a:t>
            </a:r>
          </a:p>
          <a:p>
            <a:r>
              <a:rPr lang="tr-TR" dirty="0"/>
              <a:t>            ** Ov-</a:t>
            </a:r>
            <a:r>
              <a:rPr lang="tr-TR" dirty="0" err="1"/>
              <a:t>synch</a:t>
            </a:r>
            <a:endParaRPr lang="tr-TR" dirty="0"/>
          </a:p>
          <a:p>
            <a:r>
              <a:rPr lang="tr-TR" dirty="0"/>
              <a:t>            ** </a:t>
            </a:r>
            <a:r>
              <a:rPr lang="tr-TR" dirty="0" err="1"/>
              <a:t>Co-synch</a:t>
            </a:r>
            <a:endParaRPr lang="tr-TR" dirty="0"/>
          </a:p>
          <a:p>
            <a:r>
              <a:rPr lang="tr-TR" dirty="0"/>
              <a:t>            ** </a:t>
            </a:r>
            <a:r>
              <a:rPr lang="tr-TR" dirty="0" err="1"/>
              <a:t>Pre-synch</a:t>
            </a:r>
            <a:endParaRPr lang="tr-TR" dirty="0"/>
          </a:p>
          <a:p>
            <a:r>
              <a:rPr lang="tr-TR" dirty="0"/>
              <a:t>            ** </a:t>
            </a:r>
            <a:r>
              <a:rPr lang="tr-TR" dirty="0" err="1"/>
              <a:t>Heat-synch</a:t>
            </a:r>
            <a:endParaRPr lang="tr-TR" dirty="0"/>
          </a:p>
          <a:p>
            <a:r>
              <a:rPr lang="tr-TR" dirty="0"/>
              <a:t>            ** Select-</a:t>
            </a:r>
            <a:r>
              <a:rPr lang="tr-TR" dirty="0" err="1"/>
              <a:t>synch</a:t>
            </a:r>
            <a:endParaRPr lang="tr-TR" dirty="0"/>
          </a:p>
          <a:p>
            <a:r>
              <a:rPr lang="tr-TR" dirty="0"/>
              <a:t>            ** </a:t>
            </a:r>
            <a:r>
              <a:rPr lang="tr-TR" dirty="0" err="1"/>
              <a:t>Hybrid-synch</a:t>
            </a:r>
            <a:r>
              <a:rPr lang="tr-TR" dirty="0"/>
              <a:t> (</a:t>
            </a:r>
            <a:r>
              <a:rPr lang="tr-TR" dirty="0" err="1"/>
              <a:t>co-synch+select-synch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3498" y="1341438"/>
            <a:ext cx="7547503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86000" y="213633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Ovsynch mekanizması:</a:t>
            </a:r>
          </a:p>
          <a:p>
            <a:endParaRPr lang="tr-TR" dirty="0"/>
          </a:p>
          <a:p>
            <a:r>
              <a:rPr lang="tr-TR" dirty="0"/>
              <a:t>İlk GnRH enjeksiyonu sonrası dominant bir </a:t>
            </a:r>
            <a:r>
              <a:rPr lang="tr-TR" dirty="0" err="1"/>
              <a:t>follikül</a:t>
            </a:r>
            <a:r>
              <a:rPr lang="tr-TR" dirty="0"/>
              <a:t> varsa </a:t>
            </a:r>
            <a:r>
              <a:rPr lang="tr-TR" dirty="0" err="1"/>
              <a:t>ovulasyon</a:t>
            </a:r>
            <a:r>
              <a:rPr lang="tr-TR" dirty="0"/>
              <a:t> şekillenir. Takiben yeni veya </a:t>
            </a:r>
            <a:r>
              <a:rPr lang="tr-TR" dirty="0" err="1"/>
              <a:t>accessor</a:t>
            </a:r>
            <a:r>
              <a:rPr lang="tr-TR" dirty="0"/>
              <a:t> CL oluşur ve yani bir </a:t>
            </a:r>
            <a:r>
              <a:rPr lang="tr-TR" dirty="0" err="1"/>
              <a:t>folliküler</a:t>
            </a:r>
            <a:r>
              <a:rPr lang="tr-TR" dirty="0"/>
              <a:t> dalga gelişmeye başlar. </a:t>
            </a:r>
          </a:p>
          <a:p>
            <a:r>
              <a:rPr lang="tr-TR" dirty="0"/>
              <a:t>Yeni </a:t>
            </a:r>
            <a:r>
              <a:rPr lang="tr-TR" dirty="0" err="1"/>
              <a:t>folliküler</a:t>
            </a:r>
            <a:r>
              <a:rPr lang="tr-TR" dirty="0"/>
              <a:t> dalganın gelişen (aday) </a:t>
            </a:r>
            <a:r>
              <a:rPr lang="tr-TR" dirty="0" err="1"/>
              <a:t>selektif</a:t>
            </a:r>
            <a:r>
              <a:rPr lang="tr-TR" dirty="0"/>
              <a:t> ve dominant </a:t>
            </a:r>
            <a:r>
              <a:rPr lang="tr-TR" dirty="0" err="1"/>
              <a:t>follikül</a:t>
            </a:r>
            <a:r>
              <a:rPr lang="tr-TR" dirty="0"/>
              <a:t> evrelerini tamamlaması için genelde 1 hafta gerekir.</a:t>
            </a:r>
          </a:p>
        </p:txBody>
      </p:sp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Bu sebeple PG enjeksiyonu ilk GnRH uygulamasından 7 gün sonra yapılmaktadır.</a:t>
            </a:r>
          </a:p>
          <a:p>
            <a:r>
              <a:rPr lang="tr-TR" dirty="0"/>
              <a:t>PG orijinal CL u ve ilk GnRH enjeksiyonunu takiben oluşabilen </a:t>
            </a:r>
            <a:r>
              <a:rPr lang="tr-TR" dirty="0" err="1"/>
              <a:t>accessor</a:t>
            </a:r>
            <a:r>
              <a:rPr lang="tr-TR" dirty="0"/>
              <a:t> CL u </a:t>
            </a:r>
            <a:r>
              <a:rPr lang="tr-TR" dirty="0" err="1"/>
              <a:t>regrese</a:t>
            </a:r>
            <a:r>
              <a:rPr lang="tr-TR" dirty="0"/>
              <a:t> eder. </a:t>
            </a:r>
            <a:r>
              <a:rPr lang="tr-TR" dirty="0" err="1"/>
              <a:t>Progesteron</a:t>
            </a:r>
            <a:r>
              <a:rPr lang="tr-TR" dirty="0"/>
              <a:t> seviyesi </a:t>
            </a:r>
            <a:r>
              <a:rPr lang="tr-TR" dirty="0" err="1"/>
              <a:t>düşer.Dominant</a:t>
            </a:r>
            <a:r>
              <a:rPr lang="tr-TR" dirty="0"/>
              <a:t> </a:t>
            </a:r>
            <a:r>
              <a:rPr lang="tr-TR" dirty="0" err="1"/>
              <a:t>follikül</a:t>
            </a:r>
            <a:r>
              <a:rPr lang="tr-TR" dirty="0"/>
              <a:t> olgunlaşmaya devam eder (</a:t>
            </a:r>
            <a:r>
              <a:rPr lang="tr-TR" dirty="0" err="1"/>
              <a:t>maturasyon</a:t>
            </a:r>
            <a:r>
              <a:rPr lang="tr-TR" dirty="0"/>
              <a:t>) PG enjeksiyonundan 2 gün sonra yapılan 2. GnRH  LH pikini oluşturur.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LH </a:t>
            </a:r>
            <a:r>
              <a:rPr lang="tr-TR" dirty="0" err="1"/>
              <a:t>follikül</a:t>
            </a:r>
            <a:r>
              <a:rPr lang="tr-TR" dirty="0"/>
              <a:t> ve </a:t>
            </a:r>
            <a:r>
              <a:rPr lang="tr-TR" dirty="0" err="1"/>
              <a:t>ovumun</a:t>
            </a:r>
            <a:r>
              <a:rPr lang="tr-TR" dirty="0"/>
              <a:t> nihai olgunlaşmasına sebep olarak 24-32 saat sonra </a:t>
            </a:r>
            <a:r>
              <a:rPr lang="tr-TR" dirty="0" err="1"/>
              <a:t>ovulasyonu</a:t>
            </a:r>
            <a:r>
              <a:rPr lang="tr-TR" dirty="0"/>
              <a:t> gerçekleştirir.</a:t>
            </a:r>
          </a:p>
          <a:p>
            <a:r>
              <a:rPr lang="tr-TR" dirty="0"/>
              <a:t>LH piki oluşunca östrojen sentezleyen </a:t>
            </a:r>
            <a:r>
              <a:rPr lang="tr-TR" dirty="0" err="1"/>
              <a:t>folliküler</a:t>
            </a:r>
            <a:r>
              <a:rPr lang="tr-TR" dirty="0"/>
              <a:t> hücreler </a:t>
            </a:r>
            <a:r>
              <a:rPr lang="tr-TR" dirty="0" err="1"/>
              <a:t>progesteron</a:t>
            </a:r>
            <a:r>
              <a:rPr lang="tr-TR" dirty="0"/>
              <a:t> sentezleyen hücrelere </a:t>
            </a:r>
            <a:r>
              <a:rPr lang="tr-TR" dirty="0" err="1"/>
              <a:t>dönüşereköstrus</a:t>
            </a:r>
            <a:r>
              <a:rPr lang="tr-TR" dirty="0"/>
              <a:t> ve belirtileri baskılanıp provoke </a:t>
            </a:r>
            <a:r>
              <a:rPr lang="tr-TR" dirty="0" err="1"/>
              <a:t>ovulasyon</a:t>
            </a:r>
            <a:r>
              <a:rPr lang="tr-TR" dirty="0"/>
              <a:t> şekillenir.</a:t>
            </a:r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Koyunlarda </a:t>
            </a:r>
            <a:r>
              <a:rPr lang="tr-TR" dirty="0" err="1"/>
              <a:t>ovsynch</a:t>
            </a:r>
            <a:r>
              <a:rPr lang="tr-TR" dirty="0"/>
              <a:t> (</a:t>
            </a:r>
            <a:r>
              <a:rPr lang="tr-TR" dirty="0" err="1"/>
              <a:t>Ewesynch</a:t>
            </a:r>
            <a:r>
              <a:rPr lang="tr-TR" dirty="0"/>
              <a:t>)</a:t>
            </a:r>
          </a:p>
          <a:p>
            <a:r>
              <a:rPr lang="tr-TR" dirty="0"/>
              <a:t>1. yöntem</a:t>
            </a:r>
          </a:p>
          <a:p>
            <a:r>
              <a:rPr lang="tr-TR" dirty="0"/>
              <a:t>0. gün GnRH </a:t>
            </a:r>
            <a:r>
              <a:rPr lang="tr-TR" dirty="0" err="1"/>
              <a:t>enj</a:t>
            </a:r>
            <a:r>
              <a:rPr lang="tr-TR" dirty="0"/>
              <a:t>. (IM)</a:t>
            </a:r>
          </a:p>
          <a:p>
            <a:r>
              <a:rPr lang="tr-TR" dirty="0"/>
              <a:t>6. gün PGF2alfa+PMSG (500 IU)</a:t>
            </a:r>
          </a:p>
          <a:p>
            <a:r>
              <a:rPr lang="tr-TR" dirty="0"/>
              <a:t>    2. Yöntem</a:t>
            </a:r>
          </a:p>
          <a:p>
            <a:r>
              <a:rPr lang="tr-TR" dirty="0"/>
              <a:t>0. gün GnRH </a:t>
            </a:r>
            <a:r>
              <a:rPr lang="tr-TR" dirty="0" err="1"/>
              <a:t>enj</a:t>
            </a:r>
            <a:r>
              <a:rPr lang="tr-TR" dirty="0"/>
              <a:t>.(IM)</a:t>
            </a:r>
          </a:p>
          <a:p>
            <a:r>
              <a:rPr lang="tr-TR" dirty="0"/>
              <a:t>6. gün PGF2alfa+PMSG (500 IU)</a:t>
            </a:r>
          </a:p>
          <a:p>
            <a:r>
              <a:rPr lang="tr-TR" dirty="0"/>
              <a:t>8. Gün </a:t>
            </a:r>
            <a:r>
              <a:rPr lang="tr-TR" dirty="0" err="1"/>
              <a:t>hCG</a:t>
            </a:r>
            <a:r>
              <a:rPr lang="tr-TR" dirty="0"/>
              <a:t> (IM)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3. yöntem</a:t>
            </a:r>
          </a:p>
          <a:p>
            <a:r>
              <a:rPr lang="tr-TR" dirty="0"/>
              <a:t>0. gün GnRH (IM)</a:t>
            </a:r>
          </a:p>
          <a:p>
            <a:r>
              <a:rPr lang="tr-TR" dirty="0"/>
              <a:t>6. gün PGF2alfa+PMSG (500 IU)</a:t>
            </a:r>
          </a:p>
          <a:p>
            <a:r>
              <a:rPr lang="tr-TR" dirty="0"/>
              <a:t>7,5. gün ECP (IM)</a:t>
            </a:r>
          </a:p>
          <a:p>
            <a:r>
              <a:rPr lang="tr-TR" dirty="0"/>
              <a:t>8. Gün </a:t>
            </a:r>
            <a:r>
              <a:rPr lang="tr-TR" dirty="0" err="1"/>
              <a:t>hCG</a:t>
            </a:r>
            <a:r>
              <a:rPr lang="tr-TR" dirty="0"/>
              <a:t> (IM)</a:t>
            </a:r>
          </a:p>
          <a:p>
            <a:r>
              <a:rPr lang="tr-TR" dirty="0"/>
              <a:t>    4. yöntem</a:t>
            </a:r>
          </a:p>
          <a:p>
            <a:r>
              <a:rPr lang="tr-TR" dirty="0"/>
              <a:t>0. gün GnRH  </a:t>
            </a:r>
          </a:p>
          <a:p>
            <a:r>
              <a:rPr lang="tr-TR" dirty="0"/>
              <a:t>5. Gün PGF2alfa</a:t>
            </a:r>
          </a:p>
          <a:p>
            <a:r>
              <a:rPr lang="tr-TR" dirty="0"/>
              <a:t>36 saat sonra 2. GnRH 12-14 saat sonra ST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5. yöntem</a:t>
            </a:r>
          </a:p>
          <a:p>
            <a:r>
              <a:rPr lang="tr-TR" dirty="0"/>
              <a:t>9 gün arayla 2 doz GnRH 7. günde PGF2alfa</a:t>
            </a:r>
          </a:p>
          <a:p>
            <a:r>
              <a:rPr lang="tr-TR" dirty="0"/>
              <a:t>12-20 saat içerinde ST</a:t>
            </a:r>
          </a:p>
          <a:p>
            <a:r>
              <a:rPr lang="tr-TR" dirty="0"/>
              <a:t>  6. yöntem</a:t>
            </a:r>
          </a:p>
          <a:p>
            <a:r>
              <a:rPr lang="tr-TR" dirty="0" err="1"/>
              <a:t>Cosynch</a:t>
            </a:r>
            <a:r>
              <a:rPr lang="tr-TR" dirty="0"/>
              <a:t> yöntemiyle aynı 2. GnRH </a:t>
            </a:r>
            <a:r>
              <a:rPr lang="tr-TR" dirty="0" err="1"/>
              <a:t>enj</a:t>
            </a:r>
            <a:r>
              <a:rPr lang="tr-TR"/>
              <a:t> sırasında ST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588</TotalTime>
  <Words>301</Words>
  <Application>Microsoft Office PowerPoint</Application>
  <PresentationFormat>Ekran Gösterisi (4:3)</PresentationFormat>
  <Paragraphs>50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58</cp:revision>
  <dcterms:created xsi:type="dcterms:W3CDTF">2016-12-23T16:42:25Z</dcterms:created>
  <dcterms:modified xsi:type="dcterms:W3CDTF">2018-02-07T08:19:48Z</dcterms:modified>
</cp:coreProperties>
</file>