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15" r:id="rId2"/>
    <p:sldId id="256" r:id="rId3"/>
    <p:sldId id="257" r:id="rId4"/>
    <p:sldId id="272" r:id="rId5"/>
    <p:sldId id="271" r:id="rId6"/>
    <p:sldId id="267" r:id="rId7"/>
    <p:sldId id="273" r:id="rId8"/>
    <p:sldId id="274" r:id="rId9"/>
    <p:sldId id="275" r:id="rId10"/>
    <p:sldId id="276" r:id="rId11"/>
    <p:sldId id="277" r:id="rId12"/>
    <p:sldId id="278" r:id="rId13"/>
    <p:sldId id="279" r:id="rId14"/>
    <p:sldId id="280" r:id="rId15"/>
    <p:sldId id="281" r:id="rId16"/>
    <p:sldId id="282" r:id="rId17"/>
    <p:sldId id="270" r:id="rId18"/>
    <p:sldId id="264" r:id="rId19"/>
    <p:sldId id="263" r:id="rId20"/>
    <p:sldId id="262" r:id="rId21"/>
    <p:sldId id="258" r:id="rId22"/>
    <p:sldId id="259" r:id="rId23"/>
    <p:sldId id="261" r:id="rId24"/>
    <p:sldId id="260" r:id="rId25"/>
    <p:sldId id="286" r:id="rId26"/>
    <p:sldId id="285" r:id="rId27"/>
    <p:sldId id="284" r:id="rId28"/>
    <p:sldId id="283" r:id="rId29"/>
    <p:sldId id="287" r:id="rId30"/>
    <p:sldId id="290" r:id="rId31"/>
    <p:sldId id="289" r:id="rId32"/>
    <p:sldId id="288" r:id="rId33"/>
    <p:sldId id="293" r:id="rId34"/>
    <p:sldId id="292" r:id="rId35"/>
    <p:sldId id="295" r:id="rId36"/>
    <p:sldId id="291" r:id="rId37"/>
    <p:sldId id="294" r:id="rId38"/>
    <p:sldId id="303" r:id="rId39"/>
    <p:sldId id="299" r:id="rId40"/>
    <p:sldId id="302" r:id="rId41"/>
    <p:sldId id="301" r:id="rId42"/>
    <p:sldId id="300" r:id="rId43"/>
    <p:sldId id="306" r:id="rId44"/>
    <p:sldId id="305" r:id="rId45"/>
    <p:sldId id="304" r:id="rId46"/>
    <p:sldId id="308" r:id="rId47"/>
    <p:sldId id="314" r:id="rId48"/>
    <p:sldId id="313" r:id="rId49"/>
    <p:sldId id="312" r:id="rId50"/>
    <p:sldId id="311" r:id="rId51"/>
    <p:sldId id="310" r:id="rId52"/>
    <p:sldId id="309" r:id="rId5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13.12.2017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_Toc410585463"/><Relationship Id="rId2" Type="http://schemas.openxmlformats.org/officeDocument/2006/relationships/hyperlink" Target="#_Toc410585462"/><Relationship Id="rId1" Type="http://schemas.openxmlformats.org/officeDocument/2006/relationships/slideLayout" Target="../slideLayouts/slideLayout1.xml"/><Relationship Id="rId4" Type="http://schemas.openxmlformats.org/officeDocument/2006/relationships/hyperlink" Target="#_Toc410585464"/></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4609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5.	Müridin, dini ve manevî eğitimiyle ilgili konularda mürşidine itaati tarikatlarda önemli bir husustur. Cemaat üyesinin cemaat liderine teslimiyeti ise cemaat içindeki hizmet durumuna göre değişebilmektedir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44365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2800" b="1" dirty="0">
                <a:solidFill>
                  <a:schemeClr val="tx1"/>
                </a:solidFill>
                <a:latin typeface="SohoGothicPro-Light"/>
              </a:rPr>
              <a:t>6.	Tarikatlarda bireysel eğitim, yani nefsi tezkiye, ruhu tasfiye ön plandadır ve daha özeldir. </a:t>
            </a:r>
            <a:r>
              <a:rPr lang="tr-TR" sz="2800" b="1" dirty="0" smtClean="0">
                <a:solidFill>
                  <a:schemeClr val="tx1"/>
                </a:solidFill>
                <a:latin typeface="SohoGothicPro-Light"/>
              </a:rPr>
              <a:t>dolayısıyla </a:t>
            </a:r>
            <a:r>
              <a:rPr lang="tr-TR" sz="2800" b="1" dirty="0">
                <a:solidFill>
                  <a:schemeClr val="tx1"/>
                </a:solidFill>
                <a:latin typeface="SohoGothicPro-Light"/>
              </a:rPr>
              <a:t>günlük </a:t>
            </a:r>
            <a:r>
              <a:rPr lang="tr-TR" sz="2800" b="1" dirty="0" err="1">
                <a:solidFill>
                  <a:schemeClr val="tx1"/>
                </a:solidFill>
                <a:latin typeface="SohoGothicPro-Light"/>
              </a:rPr>
              <a:t>virdler</a:t>
            </a:r>
            <a:r>
              <a:rPr lang="tr-TR" sz="2800" b="1" dirty="0">
                <a:solidFill>
                  <a:schemeClr val="tx1"/>
                </a:solidFill>
                <a:latin typeface="SohoGothicPro-Light"/>
              </a:rPr>
              <a:t>, bireylerin kabiliyetine göre değişmektedir. Cemaatlerde ise herkes için geçerli genel bir </a:t>
            </a:r>
            <a:r>
              <a:rPr lang="tr-TR" sz="2800" b="1" dirty="0" err="1">
                <a:solidFill>
                  <a:schemeClr val="tx1"/>
                </a:solidFill>
                <a:latin typeface="SohoGothicPro-Light"/>
              </a:rPr>
              <a:t>tesbihat</a:t>
            </a:r>
            <a:r>
              <a:rPr lang="tr-TR" sz="2800" b="1" dirty="0">
                <a:solidFill>
                  <a:schemeClr val="tx1"/>
                </a:solidFill>
                <a:latin typeface="SohoGothicPro-Light"/>
              </a:rPr>
              <a:t> söz konusu </a:t>
            </a:r>
            <a:r>
              <a:rPr lang="tr-TR" sz="2800" b="1" dirty="0" smtClean="0">
                <a:solidFill>
                  <a:schemeClr val="tx1"/>
                </a:solidFill>
                <a:latin typeface="SohoGothicPro-Light"/>
              </a:rPr>
              <a:t>olabilmektedir</a:t>
            </a:r>
            <a:r>
              <a:rPr lang="tr-TR" sz="2800" b="1" dirty="0" smtClean="0">
                <a:latin typeface="SohoGothicPro-Light"/>
              </a:rPr>
              <a:t>.</a:t>
            </a:r>
          </a:p>
        </p:txBody>
      </p:sp>
    </p:spTree>
    <p:extLst>
      <p:ext uri="{BB962C8B-B14F-4D97-AF65-F5344CB8AC3E}">
        <p14:creationId xmlns:p14="http://schemas.microsoft.com/office/powerpoint/2010/main" val="36307971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683895" y="1843791"/>
            <a:ext cx="8689976" cy="4422098"/>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7.	Tarikata girmek </a:t>
            </a:r>
            <a:r>
              <a:rPr lang="tr-TR" sz="3000" b="1" dirty="0" err="1">
                <a:solidFill>
                  <a:schemeClr val="tx1"/>
                </a:solidFill>
                <a:latin typeface="SohoGothicPro-Light"/>
              </a:rPr>
              <a:t>sûretiyle</a:t>
            </a:r>
            <a:r>
              <a:rPr lang="tr-TR" sz="3000" b="1" dirty="0">
                <a:solidFill>
                  <a:schemeClr val="tx1"/>
                </a:solidFill>
                <a:latin typeface="SohoGothicPro-Light"/>
              </a:rPr>
              <a:t> günlük virdi yapmayı kabul etmek, nafile ibadet kategorisindeki bu uygulamayı bundan sonra her gün yapacağına nezretmektir. Dolayısıyla tarikattan ayrılsa bile mürit, bu virdini günlük </a:t>
            </a:r>
            <a:r>
              <a:rPr lang="tr-TR" sz="3000" b="1" dirty="0" smtClean="0">
                <a:solidFill>
                  <a:schemeClr val="tx1"/>
                </a:solidFill>
                <a:latin typeface="SohoGothicPro-Light"/>
              </a:rPr>
              <a:t>uygulamalıdır.</a:t>
            </a:r>
          </a:p>
        </p:txBody>
      </p:sp>
    </p:spTree>
    <p:extLst>
      <p:ext uri="{BB962C8B-B14F-4D97-AF65-F5344CB8AC3E}">
        <p14:creationId xmlns:p14="http://schemas.microsoft.com/office/powerpoint/2010/main" val="3045501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8.	Köklü bir geçmişe sahip tarikatların sembolik anlam içeren geleneksel kıyafetleri bulunmaktadır. Cemaatlerde ise sembolik anlam içeren kıyafetler tercihen giyilebilmektedir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1786408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2500" b="1" dirty="0">
                <a:solidFill>
                  <a:schemeClr val="tx1"/>
                </a:solidFill>
                <a:latin typeface="SohoGothicPro-Light"/>
              </a:rPr>
              <a:t>9.	Tarikatlar halvet, </a:t>
            </a:r>
            <a:r>
              <a:rPr lang="tr-TR" sz="2500" b="1" dirty="0" err="1">
                <a:solidFill>
                  <a:schemeClr val="tx1"/>
                </a:solidFill>
                <a:latin typeface="SohoGothicPro-Light"/>
              </a:rPr>
              <a:t>semâ</a:t>
            </a:r>
            <a:r>
              <a:rPr lang="tr-TR" sz="2500" b="1" dirty="0">
                <a:solidFill>
                  <a:schemeClr val="tx1"/>
                </a:solidFill>
                <a:latin typeface="SohoGothicPro-Light"/>
              </a:rPr>
              <a:t>, </a:t>
            </a:r>
            <a:r>
              <a:rPr lang="tr-TR" sz="2500" b="1" dirty="0" err="1">
                <a:solidFill>
                  <a:schemeClr val="tx1"/>
                </a:solidFill>
                <a:latin typeface="SohoGothicPro-Light"/>
              </a:rPr>
              <a:t>cehrî</a:t>
            </a:r>
            <a:r>
              <a:rPr lang="tr-TR" sz="2500" b="1" dirty="0">
                <a:solidFill>
                  <a:schemeClr val="tx1"/>
                </a:solidFill>
                <a:latin typeface="SohoGothicPro-Light"/>
              </a:rPr>
              <a:t> zikir ve </a:t>
            </a:r>
            <a:r>
              <a:rPr lang="tr-TR" sz="2500" b="1" dirty="0" err="1">
                <a:solidFill>
                  <a:schemeClr val="tx1"/>
                </a:solidFill>
                <a:latin typeface="SohoGothicPro-Light"/>
              </a:rPr>
              <a:t>riyazât</a:t>
            </a:r>
            <a:r>
              <a:rPr lang="tr-TR" sz="2500" b="1" dirty="0">
                <a:solidFill>
                  <a:schemeClr val="tx1"/>
                </a:solidFill>
                <a:latin typeface="SohoGothicPro-Light"/>
              </a:rPr>
              <a:t> gibi ritüellerini uygulamak ve müritlerin bir araya gelmesi için tekke, </a:t>
            </a:r>
            <a:r>
              <a:rPr lang="tr-TR" sz="2500" b="1" dirty="0" err="1">
                <a:solidFill>
                  <a:schemeClr val="tx1"/>
                </a:solidFill>
                <a:latin typeface="SohoGothicPro-Light"/>
              </a:rPr>
              <a:t>zâviye</a:t>
            </a:r>
            <a:r>
              <a:rPr lang="tr-TR" sz="2500" b="1" dirty="0">
                <a:solidFill>
                  <a:schemeClr val="tx1"/>
                </a:solidFill>
                <a:latin typeface="SohoGothicPro-Light"/>
              </a:rPr>
              <a:t>, </a:t>
            </a:r>
            <a:r>
              <a:rPr lang="tr-TR" sz="2500" b="1" dirty="0" err="1">
                <a:solidFill>
                  <a:schemeClr val="tx1"/>
                </a:solidFill>
                <a:latin typeface="SohoGothicPro-Light"/>
              </a:rPr>
              <a:t>hankâh</a:t>
            </a:r>
            <a:r>
              <a:rPr lang="tr-TR" sz="2500" b="1" dirty="0">
                <a:solidFill>
                  <a:schemeClr val="tx1"/>
                </a:solidFill>
                <a:latin typeface="SohoGothicPro-Light"/>
              </a:rPr>
              <a:t> vb. isimlerle adlandırılan özel mekânlara ihtiyaç duyarlar. Cemaat üyelerinin bir araya geldikleri mekân için terminolojide yer alan özel bir kavram bulunmamaktadır</a:t>
            </a:r>
            <a:endParaRPr lang="tr-TR" sz="2500" b="1" dirty="0" smtClean="0">
              <a:solidFill>
                <a:schemeClr val="tx1"/>
              </a:solidFill>
              <a:latin typeface="SohoGothicPro-Light"/>
            </a:endParaRPr>
          </a:p>
        </p:txBody>
      </p:sp>
    </p:spTree>
    <p:extLst>
      <p:ext uri="{BB962C8B-B14F-4D97-AF65-F5344CB8AC3E}">
        <p14:creationId xmlns:p14="http://schemas.microsoft.com/office/powerpoint/2010/main" val="935743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10.	Tarikat üyelerini bir arada tutan temel etken, şeyhe olan sevgidir. Cemaat üyelerini bir araya getiren temel amaç ise hizmettir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9387610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137285"/>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11.	Tarikatlar, sadece Anadolu’da değil, faaliyette bulundukları tüm İslam coğrafyasının sanat, edebiyat ve kültüründe önemli bir mirasa </a:t>
            </a:r>
            <a:r>
              <a:rPr lang="tr-TR" sz="3000" b="1" dirty="0" smtClean="0">
                <a:solidFill>
                  <a:schemeClr val="tx1"/>
                </a:solidFill>
                <a:latin typeface="SohoGothicPro-Light"/>
              </a:rPr>
              <a:t>sahiptirler.</a:t>
            </a:r>
          </a:p>
        </p:txBody>
      </p:sp>
    </p:spTree>
    <p:extLst>
      <p:ext uri="{BB962C8B-B14F-4D97-AF65-F5344CB8AC3E}">
        <p14:creationId xmlns:p14="http://schemas.microsoft.com/office/powerpoint/2010/main" val="2944652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035124"/>
          </a:xfrm>
        </p:spPr>
        <p:txBody>
          <a:bodyPr>
            <a:normAutofit fontScale="90000"/>
          </a:bodyPr>
          <a:lstStyle/>
          <a:p>
            <a:r>
              <a:rPr lang="tr-TR" sz="3600" b="1" cap="all" dirty="0">
                <a:solidFill>
                  <a:schemeClr val="tx1"/>
                </a:solidFill>
                <a:cs typeface="Arial" panose="020B0604020202020204" pitchFamily="34" charset="0"/>
              </a:rPr>
              <a:t>2. Tarikatların eğitim yöntemleri nelerdir?</a:t>
            </a:r>
          </a:p>
        </p:txBody>
      </p:sp>
      <p:sp>
        <p:nvSpPr>
          <p:cNvPr id="3" name="Alt Başlık 2"/>
          <p:cNvSpPr>
            <a:spLocks noGrp="1"/>
          </p:cNvSpPr>
          <p:nvPr>
            <p:ph type="subTitle" idx="1"/>
          </p:nvPr>
        </p:nvSpPr>
        <p:spPr>
          <a:xfrm>
            <a:off x="1751012" y="1693890"/>
            <a:ext cx="8689976" cy="3912432"/>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Tasavvuf </a:t>
            </a:r>
            <a:r>
              <a:rPr lang="tr-TR" sz="3000" b="1" dirty="0">
                <a:solidFill>
                  <a:schemeClr val="tx1"/>
                </a:solidFill>
                <a:latin typeface="SohoGothicPro-Light"/>
              </a:rPr>
              <a:t>ve tarikatlardaki eğitim ve terbiyeye genel olarak “</a:t>
            </a:r>
            <a:r>
              <a:rPr lang="tr-TR" sz="3000" b="1" dirty="0" err="1">
                <a:solidFill>
                  <a:schemeClr val="tx1"/>
                </a:solidFill>
                <a:latin typeface="SohoGothicPro-Light"/>
              </a:rPr>
              <a:t>seyr</a:t>
            </a:r>
            <a:r>
              <a:rPr lang="tr-TR" sz="3000" b="1" dirty="0">
                <a:solidFill>
                  <a:schemeClr val="tx1"/>
                </a:solidFill>
                <a:latin typeface="SohoGothicPro-Light"/>
              </a:rPr>
              <a:t> ü </a:t>
            </a:r>
            <a:r>
              <a:rPr lang="tr-TR" sz="3000" b="1" dirty="0" err="1">
                <a:solidFill>
                  <a:schemeClr val="tx1"/>
                </a:solidFill>
                <a:latin typeface="SohoGothicPro-Light"/>
              </a:rPr>
              <a:t>sülûk</a:t>
            </a:r>
            <a:r>
              <a:rPr lang="tr-TR" sz="3000" b="1" dirty="0">
                <a:solidFill>
                  <a:schemeClr val="tx1"/>
                </a:solidFill>
                <a:latin typeface="SohoGothicPro-Light"/>
              </a:rPr>
              <a:t>” denmektedir. </a:t>
            </a:r>
            <a:r>
              <a:rPr lang="tr-TR" sz="3000" b="1" dirty="0" err="1">
                <a:solidFill>
                  <a:schemeClr val="tx1"/>
                </a:solidFill>
                <a:latin typeface="SohoGothicPro-Light"/>
              </a:rPr>
              <a:t>Seyr</a:t>
            </a:r>
            <a:r>
              <a:rPr lang="tr-TR" sz="3000" b="1" dirty="0">
                <a:solidFill>
                  <a:schemeClr val="tx1"/>
                </a:solidFill>
                <a:latin typeface="SohoGothicPro-Light"/>
              </a:rPr>
              <a:t>, kelime olarak “yürümek, yolda gitmek” anlamındadır.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4568537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489200"/>
            <a:ext cx="8689976" cy="4000500"/>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Sülûk </a:t>
            </a:r>
            <a:r>
              <a:rPr lang="tr-TR" sz="3000" b="1" dirty="0">
                <a:solidFill>
                  <a:schemeClr val="tx1"/>
                </a:solidFill>
                <a:latin typeface="SohoGothicPro-Light"/>
              </a:rPr>
              <a:t>ise “gitmek, yola girmek” </a:t>
            </a:r>
            <a:r>
              <a:rPr lang="tr-TR" sz="3000" b="1" dirty="0" err="1">
                <a:solidFill>
                  <a:schemeClr val="tx1"/>
                </a:solidFill>
                <a:latin typeface="SohoGothicPro-Light"/>
              </a:rPr>
              <a:t>mânâsındadır</a:t>
            </a:r>
            <a:r>
              <a:rPr lang="tr-TR" sz="3000" b="1" dirty="0">
                <a:solidFill>
                  <a:schemeClr val="tx1"/>
                </a:solidFill>
                <a:latin typeface="SohoGothicPro-Light"/>
              </a:rPr>
              <a:t>.  Istılahta; bir şeyhin nezaretinde </a:t>
            </a:r>
            <a:r>
              <a:rPr lang="tr-TR" sz="3000" b="1" dirty="0" err="1">
                <a:solidFill>
                  <a:schemeClr val="tx1"/>
                </a:solidFill>
                <a:latin typeface="SohoGothicPro-Light"/>
              </a:rPr>
              <a:t>cehâletten</a:t>
            </a:r>
            <a:r>
              <a:rPr lang="tr-TR" sz="3000" b="1" dirty="0">
                <a:solidFill>
                  <a:schemeClr val="tx1"/>
                </a:solidFill>
                <a:latin typeface="SohoGothicPro-Light"/>
              </a:rPr>
              <a:t> ilme, kötü huylardan güzel ahlâka, kulun fani varlığından Hakk’ın bâki varlığına yönelmesidir</a:t>
            </a:r>
          </a:p>
          <a:p>
            <a:endParaRPr lang="tr-TR" sz="3000" b="1" dirty="0" smtClean="0">
              <a:latin typeface="SohoGothicPro-Light"/>
            </a:endParaRPr>
          </a:p>
        </p:txBody>
      </p:sp>
    </p:spTree>
    <p:extLst>
      <p:ext uri="{BB962C8B-B14F-4D97-AF65-F5344CB8AC3E}">
        <p14:creationId xmlns:p14="http://schemas.microsoft.com/office/powerpoint/2010/main" val="1293458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489200"/>
            <a:ext cx="8689976" cy="4000500"/>
          </a:xfrm>
        </p:spPr>
        <p:txBody>
          <a:bodyPr>
            <a:noAutofit/>
          </a:bodyPr>
          <a:lstStyle/>
          <a:p>
            <a:r>
              <a:rPr lang="tr-TR" sz="3000" b="1" dirty="0" err="1">
                <a:solidFill>
                  <a:schemeClr val="tx1"/>
                </a:solidFill>
                <a:latin typeface="SohoGothicPro-Light"/>
              </a:rPr>
              <a:t>Seyr</a:t>
            </a:r>
            <a:r>
              <a:rPr lang="tr-TR" sz="3000" b="1" dirty="0">
                <a:solidFill>
                  <a:schemeClr val="tx1"/>
                </a:solidFill>
                <a:latin typeface="SohoGothicPro-Light"/>
              </a:rPr>
              <a:t> ü </a:t>
            </a:r>
            <a:r>
              <a:rPr lang="tr-TR" sz="3000" b="1" dirty="0" err="1">
                <a:solidFill>
                  <a:schemeClr val="tx1"/>
                </a:solidFill>
                <a:latin typeface="SohoGothicPro-Light"/>
              </a:rPr>
              <a:t>sülûkun</a:t>
            </a:r>
            <a:r>
              <a:rPr lang="tr-TR" sz="3000" b="1" dirty="0">
                <a:solidFill>
                  <a:schemeClr val="tx1"/>
                </a:solidFill>
                <a:latin typeface="SohoGothicPro-Light"/>
              </a:rPr>
              <a:t> dört mertebesi vardır. </a:t>
            </a:r>
            <a:endParaRPr lang="tr-TR" sz="3000" b="1" dirty="0" smtClean="0">
              <a:solidFill>
                <a:schemeClr val="tx1"/>
              </a:solidFill>
              <a:latin typeface="SohoGothicPro-Light"/>
            </a:endParaRPr>
          </a:p>
          <a:p>
            <a:pPr marL="514350" indent="-514350">
              <a:buAutoNum type="arabicParenR"/>
            </a:pPr>
            <a:r>
              <a:rPr lang="tr-TR" sz="3000" b="1" dirty="0" err="1" smtClean="0">
                <a:solidFill>
                  <a:schemeClr val="tx1"/>
                </a:solidFill>
                <a:latin typeface="SohoGothicPro-Light"/>
              </a:rPr>
              <a:t>Seyr</a:t>
            </a:r>
            <a:r>
              <a:rPr lang="tr-TR" sz="3000" b="1" dirty="0" smtClean="0">
                <a:solidFill>
                  <a:schemeClr val="tx1"/>
                </a:solidFill>
                <a:latin typeface="SohoGothicPro-Light"/>
              </a:rPr>
              <a:t> </a:t>
            </a:r>
            <a:r>
              <a:rPr lang="tr-TR" sz="3000" b="1" dirty="0" err="1">
                <a:solidFill>
                  <a:schemeClr val="tx1"/>
                </a:solidFill>
                <a:latin typeface="SohoGothicPro-Light"/>
              </a:rPr>
              <a:t>ilallah</a:t>
            </a:r>
            <a:r>
              <a:rPr lang="tr-TR" sz="3000" b="1" dirty="0">
                <a:solidFill>
                  <a:schemeClr val="tx1"/>
                </a:solidFill>
                <a:latin typeface="SohoGothicPro-Light"/>
              </a:rPr>
              <a:t>,  </a:t>
            </a:r>
            <a:endParaRPr lang="tr-TR" sz="3000" b="1" dirty="0" smtClean="0">
              <a:solidFill>
                <a:schemeClr val="tx1"/>
              </a:solidFill>
              <a:latin typeface="SohoGothicPro-Light"/>
            </a:endParaRPr>
          </a:p>
          <a:p>
            <a:pPr marL="514350" indent="-514350">
              <a:buAutoNum type="arabicParenR"/>
            </a:pPr>
            <a:r>
              <a:rPr lang="tr-TR" sz="3000" b="1" dirty="0" err="1" smtClean="0">
                <a:solidFill>
                  <a:schemeClr val="tx1"/>
                </a:solidFill>
                <a:latin typeface="SohoGothicPro-Light"/>
              </a:rPr>
              <a:t>Seyr</a:t>
            </a:r>
            <a:r>
              <a:rPr lang="tr-TR" sz="3000" b="1" dirty="0" smtClean="0">
                <a:solidFill>
                  <a:schemeClr val="tx1"/>
                </a:solidFill>
                <a:latin typeface="SohoGothicPro-Light"/>
              </a:rPr>
              <a:t> </a:t>
            </a:r>
            <a:r>
              <a:rPr lang="tr-TR" sz="3000" b="1" dirty="0" err="1">
                <a:solidFill>
                  <a:schemeClr val="tx1"/>
                </a:solidFill>
                <a:latin typeface="SohoGothicPro-Light"/>
              </a:rPr>
              <a:t>fillâh</a:t>
            </a:r>
            <a:r>
              <a:rPr lang="tr-TR" sz="3000" b="1" dirty="0">
                <a:solidFill>
                  <a:schemeClr val="tx1"/>
                </a:solidFill>
                <a:latin typeface="SohoGothicPro-Light"/>
              </a:rPr>
              <a:t>,  </a:t>
            </a:r>
            <a:endParaRPr lang="tr-TR" sz="3000" b="1" dirty="0" smtClean="0">
              <a:solidFill>
                <a:schemeClr val="tx1"/>
              </a:solidFill>
              <a:latin typeface="SohoGothicPro-Light"/>
            </a:endParaRPr>
          </a:p>
          <a:p>
            <a:pPr marL="514350" indent="-514350">
              <a:buAutoNum type="arabicParenR"/>
            </a:pPr>
            <a:r>
              <a:rPr lang="tr-TR" sz="3000" b="1" dirty="0" err="1" smtClean="0">
                <a:solidFill>
                  <a:schemeClr val="tx1"/>
                </a:solidFill>
                <a:latin typeface="SohoGothicPro-Light"/>
              </a:rPr>
              <a:t>Seyr</a:t>
            </a:r>
            <a:r>
              <a:rPr lang="tr-TR" sz="3000" b="1" dirty="0" smtClean="0">
                <a:solidFill>
                  <a:schemeClr val="tx1"/>
                </a:solidFill>
                <a:latin typeface="SohoGothicPro-Light"/>
              </a:rPr>
              <a:t> </a:t>
            </a:r>
            <a:r>
              <a:rPr lang="tr-TR" sz="3000" b="1" dirty="0" err="1">
                <a:solidFill>
                  <a:schemeClr val="tx1"/>
                </a:solidFill>
                <a:latin typeface="SohoGothicPro-Light"/>
              </a:rPr>
              <a:t>ma‘allah</a:t>
            </a:r>
            <a:r>
              <a:rPr lang="tr-TR" sz="3000" b="1" dirty="0">
                <a:solidFill>
                  <a:schemeClr val="tx1"/>
                </a:solidFill>
                <a:latin typeface="SohoGothicPro-Light"/>
              </a:rPr>
              <a:t>,  </a:t>
            </a:r>
            <a:endParaRPr lang="tr-TR" sz="3000" b="1" dirty="0" smtClean="0">
              <a:solidFill>
                <a:schemeClr val="tx1"/>
              </a:solidFill>
              <a:latin typeface="SohoGothicPro-Light"/>
            </a:endParaRPr>
          </a:p>
          <a:p>
            <a:pPr marL="514350" indent="-514350">
              <a:buAutoNum type="arabicParenR"/>
            </a:pPr>
            <a:r>
              <a:rPr lang="tr-TR" sz="3000" b="1" dirty="0" err="1" smtClean="0">
                <a:solidFill>
                  <a:schemeClr val="tx1"/>
                </a:solidFill>
                <a:latin typeface="SohoGothicPro-Light"/>
              </a:rPr>
              <a:t>Seyr</a:t>
            </a:r>
            <a:r>
              <a:rPr lang="tr-TR" sz="3000" b="1" dirty="0" smtClean="0">
                <a:solidFill>
                  <a:schemeClr val="tx1"/>
                </a:solidFill>
                <a:latin typeface="SohoGothicPro-Light"/>
              </a:rPr>
              <a:t> </a:t>
            </a:r>
            <a:r>
              <a:rPr lang="tr-TR" sz="3000" b="1" dirty="0">
                <a:solidFill>
                  <a:schemeClr val="tx1"/>
                </a:solidFill>
                <a:latin typeface="SohoGothicPro-Light"/>
              </a:rPr>
              <a:t>‘</a:t>
            </a:r>
            <a:r>
              <a:rPr lang="tr-TR" sz="3000" b="1" dirty="0" err="1">
                <a:solidFill>
                  <a:schemeClr val="tx1"/>
                </a:solidFill>
                <a:latin typeface="SohoGothicPro-Light"/>
              </a:rPr>
              <a:t>anillah</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357018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a:t>İKİNCİ BÖLÜM</a:t>
            </a:r>
            <a:br>
              <a:rPr lang="tr-TR" sz="4400" b="1" dirty="0"/>
            </a:br>
            <a:r>
              <a:rPr lang="tr-TR" sz="4400" b="1" dirty="0"/>
              <a:t>MANEVÎ EĞİTİME DAİR </a:t>
            </a:r>
            <a:r>
              <a:rPr lang="tr-TR" sz="4400" b="1" dirty="0" smtClean="0"/>
              <a:t>SORULAR</a:t>
            </a:r>
            <a:endParaRPr lang="tr-TR" b="1" dirty="0"/>
          </a:p>
        </p:txBody>
      </p:sp>
      <p:sp>
        <p:nvSpPr>
          <p:cNvPr id="3" name="Alt Başlık 2"/>
          <p:cNvSpPr>
            <a:spLocks noGrp="1"/>
          </p:cNvSpPr>
          <p:nvPr>
            <p:ph type="subTitle" idx="1"/>
          </p:nvPr>
        </p:nvSpPr>
        <p:spPr>
          <a:xfrm>
            <a:off x="1751012" y="2563318"/>
            <a:ext cx="8689976" cy="3761282"/>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6</a:t>
            </a:r>
            <a:r>
              <a:rPr lang="tr-TR" sz="2900" b="1" dirty="0" smtClean="0">
                <a:solidFill>
                  <a:schemeClr val="tx1"/>
                </a:solidFill>
                <a:latin typeface="Arial" panose="020B0604020202020204" pitchFamily="34" charset="0"/>
                <a:cs typeface="Arial" panose="020B0604020202020204" pitchFamily="34" charset="0"/>
              </a:rPr>
              <a:t>. HAFTA  </a:t>
            </a:r>
          </a:p>
          <a:p>
            <a:pPr lvl="0" defTabSz="914400" eaLnBrk="0" fontAlgn="base" hangingPunct="0">
              <a:lnSpc>
                <a:spcPct val="150000"/>
              </a:lnSpc>
              <a:spcBef>
                <a:spcPct val="0"/>
              </a:spcBef>
              <a:spcAft>
                <a:spcPct val="0"/>
              </a:spcAft>
              <a:buClrTx/>
              <a:buSzTx/>
              <a:tabLst>
                <a:tab pos="5754688" algn="r"/>
              </a:tabLst>
            </a:pP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1. </a:t>
            </a: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Tarikat </a:t>
            </a: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ile cemaat </a:t>
            </a: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arasındaki benzerlikler ve farklılıklar hakkında </a:t>
            </a:r>
            <a:r>
              <a:rPr lang="tr-TR" altLang="tr-TR" sz="2900" b="1" cap="none"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neler söylenebilir?</a:t>
            </a:r>
            <a:endPar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endParaRPr>
          </a:p>
          <a:p>
            <a:pPr lvl="0" defTabSz="914400" eaLnBrk="0" fontAlgn="base" hangingPunct="0">
              <a:lnSpc>
                <a:spcPct val="150000"/>
              </a:lnSpc>
              <a:spcBef>
                <a:spcPct val="0"/>
              </a:spcBef>
              <a:spcAft>
                <a:spcPct val="0"/>
              </a:spcAft>
              <a:buClrTx/>
              <a:buSzTx/>
              <a:tabLst>
                <a:tab pos="5754688" algn="r"/>
              </a:tabLst>
            </a:pP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2. Tarikatların </a:t>
            </a: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2"/>
              </a:rPr>
              <a:t>eğitim yöntemleri nelerdir?</a:t>
            </a:r>
            <a:endParaRPr lang="tr-TR" altLang="tr-TR" sz="2900" b="1" cap="none" dirty="0">
              <a:solidFill>
                <a:schemeClr val="tx1"/>
              </a:solidFill>
              <a:latin typeface="Tw Cen MT" panose="020B0602020104020603"/>
              <a:ea typeface="+mn-ea"/>
              <a:cs typeface="+mn-cs"/>
            </a:endParaRPr>
          </a:p>
          <a:p>
            <a:pPr lvl="0" defTabSz="914400" eaLnBrk="0" fontAlgn="base" hangingPunct="0">
              <a:lnSpc>
                <a:spcPct val="150000"/>
              </a:lnSpc>
              <a:spcBef>
                <a:spcPct val="0"/>
              </a:spcBef>
              <a:spcAft>
                <a:spcPct val="0"/>
              </a:spcAft>
              <a:buClrTx/>
              <a:buSzTx/>
              <a:tabLst>
                <a:tab pos="5754688" algn="r"/>
              </a:tabLst>
            </a:pP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3"/>
              </a:rPr>
              <a:t>3</a:t>
            </a: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3"/>
              </a:rPr>
              <a:t>. </a:t>
            </a: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3"/>
              </a:rPr>
              <a:t>Tarikata intisap, herkes için gerekli midir?</a:t>
            </a:r>
            <a:endParaRPr lang="tr-TR" altLang="tr-TR" sz="2900" b="1" cap="none" dirty="0">
              <a:solidFill>
                <a:schemeClr val="tx1"/>
              </a:solidFill>
              <a:latin typeface="Tw Cen MT" panose="020B0602020104020603"/>
              <a:ea typeface="+mn-ea"/>
              <a:cs typeface="+mn-cs"/>
            </a:endParaRPr>
          </a:p>
          <a:p>
            <a:pPr lvl="0" defTabSz="914400" eaLnBrk="0" fontAlgn="base" hangingPunct="0">
              <a:lnSpc>
                <a:spcPct val="150000"/>
              </a:lnSpc>
              <a:spcBef>
                <a:spcPct val="0"/>
              </a:spcBef>
              <a:spcAft>
                <a:spcPct val="0"/>
              </a:spcAft>
              <a:buClrTx/>
              <a:buSzTx/>
              <a:tabLst>
                <a:tab pos="5754688" algn="r"/>
              </a:tabLst>
            </a:pP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4</a:t>
            </a: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 </a:t>
            </a: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Tarikata giren </a:t>
            </a:r>
            <a:r>
              <a:rPr lang="tr-TR" altLang="tr-TR" sz="29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âhirette</a:t>
            </a:r>
            <a:r>
              <a:rPr lang="tr-TR" altLang="tr-TR" sz="29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 kurtuluşu garantilemiş midir</a:t>
            </a:r>
            <a:r>
              <a:rPr lang="tr-TR" altLang="tr-TR" sz="29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hlinkClick r:id="rId4"/>
              </a:rPr>
              <a:t>?</a:t>
            </a:r>
            <a:endParaRPr lang="tr-TR" altLang="tr-TR" sz="2900" b="1" cap="none" dirty="0">
              <a:solidFill>
                <a:schemeClr val="tx1"/>
              </a:solidFill>
              <a:latin typeface="Tw Cen MT" panose="020B0602020104020603"/>
              <a:ea typeface="+mn-ea"/>
              <a:cs typeface="+mn-cs"/>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63711"/>
            <a:ext cx="8689976" cy="4525989"/>
          </a:xfrm>
        </p:spPr>
        <p:txBody>
          <a:bodyPr>
            <a:noAutofit/>
          </a:bodyPr>
          <a:lstStyle/>
          <a:p>
            <a:r>
              <a:rPr lang="tr-TR" sz="3000" b="1" dirty="0" smtClean="0">
                <a:solidFill>
                  <a:schemeClr val="tx1"/>
                </a:solidFill>
                <a:latin typeface="SohoGothicPro-Light"/>
              </a:rPr>
              <a:t>Zikir</a:t>
            </a:r>
            <a:r>
              <a:rPr lang="tr-TR" sz="3000" b="1" dirty="0">
                <a:solidFill>
                  <a:schemeClr val="tx1"/>
                </a:solidFill>
                <a:latin typeface="SohoGothicPro-Light"/>
              </a:rPr>
              <a:t>:</a:t>
            </a:r>
            <a:endParaRPr lang="tr-TR" sz="3000" b="1" dirty="0" smtClean="0">
              <a:solidFill>
                <a:schemeClr val="tx1"/>
              </a:solidFill>
              <a:latin typeface="SohoGothicPro-Light"/>
            </a:endParaRPr>
          </a:p>
          <a:p>
            <a:r>
              <a:rPr lang="tr-TR" sz="3000" b="1" dirty="0" smtClean="0">
                <a:solidFill>
                  <a:schemeClr val="tx1"/>
                </a:solidFill>
                <a:latin typeface="SohoGothicPro-Light"/>
              </a:rPr>
              <a:t>hatırlamak</a:t>
            </a:r>
            <a:r>
              <a:rPr lang="tr-TR" sz="3000" b="1" dirty="0">
                <a:solidFill>
                  <a:schemeClr val="tx1"/>
                </a:solidFill>
                <a:latin typeface="SohoGothicPro-Light"/>
              </a:rPr>
              <a:t>, zihinde tutmak, yâd etmek, unutmamak ve anmak anlamına gelmekte  olup tarikatlarda zikir, manevî eğitimin temelini oluşturur</a:t>
            </a:r>
          </a:p>
          <a:p>
            <a:r>
              <a:rPr lang="tr-TR" sz="3000" b="1" dirty="0">
                <a:solidFill>
                  <a:schemeClr val="tx1"/>
                </a:solidFill>
                <a:latin typeface="SohoGothicPro-Light"/>
              </a:rPr>
              <a:t>Zikir, aynı zamanda </a:t>
            </a:r>
            <a:r>
              <a:rPr lang="tr-TR" sz="3000" b="1" dirty="0" err="1">
                <a:solidFill>
                  <a:schemeClr val="tx1"/>
                </a:solidFill>
                <a:latin typeface="SohoGothicPro-Light"/>
              </a:rPr>
              <a:t>Elest</a:t>
            </a:r>
            <a:r>
              <a:rPr lang="tr-TR" sz="3000" b="1" dirty="0">
                <a:solidFill>
                  <a:schemeClr val="tx1"/>
                </a:solidFill>
                <a:latin typeface="SohoGothicPro-Light"/>
              </a:rPr>
              <a:t> </a:t>
            </a:r>
            <a:r>
              <a:rPr lang="tr-TR" sz="3000" b="1" dirty="0" err="1">
                <a:solidFill>
                  <a:schemeClr val="tx1"/>
                </a:solidFill>
                <a:latin typeface="SohoGothicPro-Light"/>
              </a:rPr>
              <a:t>Bezmi’nde</a:t>
            </a:r>
            <a:r>
              <a:rPr lang="tr-TR" sz="3000" b="1" dirty="0">
                <a:solidFill>
                  <a:schemeClr val="tx1"/>
                </a:solidFill>
                <a:latin typeface="SohoGothicPro-Light"/>
              </a:rPr>
              <a:t> Hakk’a verilen sözü hatırlamak ve Hakk’ı her an anmak, yani </a:t>
            </a:r>
            <a:r>
              <a:rPr lang="tr-TR" sz="3000" b="1" dirty="0" err="1">
                <a:solidFill>
                  <a:schemeClr val="tx1"/>
                </a:solidFill>
                <a:latin typeface="SohoGothicPro-Light"/>
              </a:rPr>
              <a:t>zikr</a:t>
            </a:r>
            <a:r>
              <a:rPr lang="tr-TR" sz="3000" b="1" dirty="0">
                <a:solidFill>
                  <a:schemeClr val="tx1"/>
                </a:solidFill>
                <a:latin typeface="SohoGothicPro-Light"/>
              </a:rPr>
              <a:t>-i </a:t>
            </a:r>
            <a:r>
              <a:rPr lang="tr-TR" sz="3000" b="1" dirty="0" err="1">
                <a:solidFill>
                  <a:schemeClr val="tx1"/>
                </a:solidFill>
                <a:latin typeface="SohoGothicPro-Light"/>
              </a:rPr>
              <a:t>dâimîyi</a:t>
            </a:r>
            <a:r>
              <a:rPr lang="tr-TR" sz="3000" b="1" dirty="0">
                <a:solidFill>
                  <a:schemeClr val="tx1"/>
                </a:solidFill>
                <a:latin typeface="SohoGothicPro-Light"/>
              </a:rPr>
              <a:t> </a:t>
            </a:r>
            <a:r>
              <a:rPr lang="tr-TR" sz="3000" b="1" dirty="0" smtClean="0">
                <a:solidFill>
                  <a:schemeClr val="tx1"/>
                </a:solidFill>
                <a:latin typeface="SohoGothicPro-Light"/>
              </a:rPr>
              <a:t>gerçekleştirmektir.</a:t>
            </a:r>
          </a:p>
        </p:txBody>
      </p:sp>
    </p:spTree>
    <p:extLst>
      <p:ext uri="{BB962C8B-B14F-4D97-AF65-F5344CB8AC3E}">
        <p14:creationId xmlns:p14="http://schemas.microsoft.com/office/powerpoint/2010/main" val="16556099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33731"/>
            <a:ext cx="8689976" cy="4555969"/>
          </a:xfrm>
        </p:spPr>
        <p:txBody>
          <a:bodyPr>
            <a:noAutofit/>
          </a:bodyPr>
          <a:lstStyle/>
          <a:p>
            <a:r>
              <a:rPr lang="tr-TR" sz="3000" b="1" dirty="0">
                <a:solidFill>
                  <a:schemeClr val="tx1"/>
                </a:solidFill>
                <a:latin typeface="SohoGothicPro-Light"/>
              </a:rPr>
              <a:t>Sohbet</a:t>
            </a:r>
          </a:p>
          <a:p>
            <a:r>
              <a:rPr lang="tr-TR" sz="2800" b="1" dirty="0" smtClean="0">
                <a:solidFill>
                  <a:schemeClr val="tx1"/>
                </a:solidFill>
                <a:latin typeface="SohoGothicPro-Light"/>
              </a:rPr>
              <a:t>ülfet </a:t>
            </a:r>
            <a:r>
              <a:rPr lang="tr-TR" sz="2800" b="1" dirty="0">
                <a:solidFill>
                  <a:schemeClr val="tx1"/>
                </a:solidFill>
                <a:latin typeface="SohoGothicPro-Light"/>
              </a:rPr>
              <a:t>edip dost olmak, </a:t>
            </a:r>
            <a:r>
              <a:rPr lang="tr-TR" sz="2800" b="1" dirty="0" smtClean="0">
                <a:solidFill>
                  <a:schemeClr val="tx1"/>
                </a:solidFill>
                <a:latin typeface="SohoGothicPro-Light"/>
              </a:rPr>
              <a:t>arkadaşlık </a:t>
            </a:r>
            <a:r>
              <a:rPr lang="tr-TR" sz="2800" b="1" dirty="0">
                <a:solidFill>
                  <a:schemeClr val="tx1"/>
                </a:solidFill>
                <a:latin typeface="SohoGothicPro-Light"/>
              </a:rPr>
              <a:t>yapmak, karşılıklı konuşmak, aynı mecliste bulunmak </a:t>
            </a:r>
            <a:r>
              <a:rPr lang="tr-TR" sz="2800" b="1" dirty="0" smtClean="0">
                <a:solidFill>
                  <a:schemeClr val="tx1"/>
                </a:solidFill>
                <a:latin typeface="SohoGothicPro-Light"/>
              </a:rPr>
              <a:t>anlamındadır. </a:t>
            </a:r>
          </a:p>
          <a:p>
            <a:r>
              <a:rPr lang="tr-TR" sz="2800" b="1" dirty="0" smtClean="0">
                <a:solidFill>
                  <a:schemeClr val="tx1"/>
                </a:solidFill>
                <a:latin typeface="SohoGothicPro-Light"/>
              </a:rPr>
              <a:t>Istılahta </a:t>
            </a:r>
            <a:r>
              <a:rPr lang="tr-TR" sz="2800" b="1" dirty="0">
                <a:solidFill>
                  <a:schemeClr val="tx1"/>
                </a:solidFill>
                <a:latin typeface="SohoGothicPro-Light"/>
              </a:rPr>
              <a:t>müridin, mürşidi ile görüşmesi, </a:t>
            </a:r>
            <a:r>
              <a:rPr lang="tr-TR" sz="2800" b="1" dirty="0" err="1">
                <a:solidFill>
                  <a:schemeClr val="tx1"/>
                </a:solidFill>
                <a:latin typeface="SohoGothicPro-Light"/>
              </a:rPr>
              <a:t>mürşid</a:t>
            </a:r>
            <a:r>
              <a:rPr lang="tr-TR" sz="2800" b="1" dirty="0">
                <a:solidFill>
                  <a:schemeClr val="tx1"/>
                </a:solidFill>
                <a:latin typeface="SohoGothicPro-Light"/>
              </a:rPr>
              <a:t>-i kâmilin ruhundaki kabiliyetlerin </a:t>
            </a:r>
            <a:r>
              <a:rPr lang="tr-TR" sz="2800" b="1" dirty="0" err="1">
                <a:solidFill>
                  <a:schemeClr val="tx1"/>
                </a:solidFill>
                <a:latin typeface="SohoGothicPro-Light"/>
              </a:rPr>
              <a:t>mürîde</a:t>
            </a:r>
            <a:r>
              <a:rPr lang="tr-TR" sz="2800" b="1" dirty="0">
                <a:solidFill>
                  <a:schemeClr val="tx1"/>
                </a:solidFill>
                <a:latin typeface="SohoGothicPro-Light"/>
              </a:rPr>
              <a:t> yansımasıdır</a:t>
            </a:r>
          </a:p>
          <a:p>
            <a:endParaRPr lang="tr-TR" sz="3000" b="1" dirty="0" smtClean="0">
              <a:latin typeface="SohoGothicPro-Light"/>
            </a:endParaRPr>
          </a:p>
        </p:txBody>
      </p:sp>
    </p:spTree>
    <p:extLst>
      <p:ext uri="{BB962C8B-B14F-4D97-AF65-F5344CB8AC3E}">
        <p14:creationId xmlns:p14="http://schemas.microsoft.com/office/powerpoint/2010/main" val="3835896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813810"/>
            <a:ext cx="8689976" cy="4675890"/>
          </a:xfrm>
        </p:spPr>
        <p:txBody>
          <a:bodyPr>
            <a:noAutofit/>
          </a:bodyPr>
          <a:lstStyle/>
          <a:p>
            <a:r>
              <a:rPr lang="tr-TR" sz="2700" b="1" dirty="0">
                <a:solidFill>
                  <a:schemeClr val="tx1"/>
                </a:solidFill>
                <a:latin typeface="SohoGothicPro-Light"/>
              </a:rPr>
              <a:t>Kur’an-ı Kerim’de, hicret esnasında Allah </a:t>
            </a:r>
            <a:r>
              <a:rPr lang="tr-TR" sz="2700" b="1" dirty="0" err="1">
                <a:solidFill>
                  <a:schemeClr val="tx1"/>
                </a:solidFill>
                <a:latin typeface="SohoGothicPro-Light"/>
              </a:rPr>
              <a:t>Rasûlü</a:t>
            </a:r>
            <a:r>
              <a:rPr lang="tr-TR" sz="2700" b="1" dirty="0">
                <a:solidFill>
                  <a:schemeClr val="tx1"/>
                </a:solidFill>
                <a:latin typeface="SohoGothicPro-Light"/>
              </a:rPr>
              <a:t> (s.)’ne arkadaşlık eden Hz. </a:t>
            </a:r>
            <a:r>
              <a:rPr lang="tr-TR" sz="2700" b="1" dirty="0" err="1">
                <a:solidFill>
                  <a:schemeClr val="tx1"/>
                </a:solidFill>
                <a:latin typeface="SohoGothicPro-Light"/>
              </a:rPr>
              <a:t>Ebû</a:t>
            </a:r>
            <a:r>
              <a:rPr lang="tr-TR" sz="2700" b="1" dirty="0">
                <a:solidFill>
                  <a:schemeClr val="tx1"/>
                </a:solidFill>
                <a:latin typeface="SohoGothicPro-Light"/>
              </a:rPr>
              <a:t> Bekir için “sâhibi” kelimesi geçmekte,  Allah </a:t>
            </a:r>
            <a:r>
              <a:rPr lang="tr-TR" sz="2700" b="1" dirty="0" err="1">
                <a:solidFill>
                  <a:schemeClr val="tx1"/>
                </a:solidFill>
                <a:latin typeface="SohoGothicPro-Light"/>
              </a:rPr>
              <a:t>Rasûlü</a:t>
            </a:r>
            <a:r>
              <a:rPr lang="tr-TR" sz="2700" b="1" dirty="0">
                <a:solidFill>
                  <a:schemeClr val="tx1"/>
                </a:solidFill>
                <a:latin typeface="SohoGothicPro-Light"/>
              </a:rPr>
              <a:t> (s.)’nün sohbetinde bulunan Müslümanlar için ise “sahabe” terimi kullanılmaktadır. </a:t>
            </a:r>
            <a:endParaRPr lang="tr-TR" sz="2700" b="1" dirty="0" smtClean="0">
              <a:solidFill>
                <a:schemeClr val="tx1"/>
              </a:solidFill>
              <a:latin typeface="SohoGothicPro-Light"/>
            </a:endParaRPr>
          </a:p>
          <a:p>
            <a:r>
              <a:rPr lang="tr-TR" sz="2700" b="1" dirty="0" smtClean="0">
                <a:solidFill>
                  <a:schemeClr val="tx1"/>
                </a:solidFill>
                <a:latin typeface="SohoGothicPro-Light"/>
              </a:rPr>
              <a:t>Allah </a:t>
            </a:r>
            <a:r>
              <a:rPr lang="tr-TR" sz="2700" b="1" dirty="0" err="1">
                <a:solidFill>
                  <a:schemeClr val="tx1"/>
                </a:solidFill>
                <a:latin typeface="SohoGothicPro-Light"/>
              </a:rPr>
              <a:t>Rasûlü</a:t>
            </a:r>
            <a:r>
              <a:rPr lang="tr-TR" sz="2700" b="1" dirty="0">
                <a:solidFill>
                  <a:schemeClr val="tx1"/>
                </a:solidFill>
                <a:latin typeface="SohoGothicPro-Light"/>
              </a:rPr>
              <a:t> (s.)’nün </a:t>
            </a:r>
            <a:r>
              <a:rPr lang="tr-TR" sz="2700" b="1" dirty="0" err="1">
                <a:solidFill>
                  <a:schemeClr val="tx1"/>
                </a:solidFill>
                <a:latin typeface="SohoGothicPro-Light"/>
              </a:rPr>
              <a:t>Ashâbını</a:t>
            </a:r>
            <a:r>
              <a:rPr lang="tr-TR" sz="2700" b="1" dirty="0">
                <a:solidFill>
                  <a:schemeClr val="tx1"/>
                </a:solidFill>
                <a:latin typeface="SohoGothicPro-Light"/>
              </a:rPr>
              <a:t> sohbet ile eğitmesinden hareketle </a:t>
            </a:r>
            <a:r>
              <a:rPr lang="tr-TR" sz="2700" b="1" dirty="0" err="1">
                <a:solidFill>
                  <a:schemeClr val="tx1"/>
                </a:solidFill>
                <a:latin typeface="SohoGothicPro-Light"/>
              </a:rPr>
              <a:t>sûfîler</a:t>
            </a:r>
            <a:r>
              <a:rPr lang="tr-TR" sz="2700" b="1" dirty="0">
                <a:solidFill>
                  <a:schemeClr val="tx1"/>
                </a:solidFill>
                <a:latin typeface="SohoGothicPro-Light"/>
              </a:rPr>
              <a:t> ve âlimler de sohbet halkaları düzenleyerek insanları eğitmeye çalışmışlardır</a:t>
            </a:r>
            <a:endParaRPr lang="tr-TR" sz="2700" b="1" dirty="0" smtClean="0">
              <a:solidFill>
                <a:schemeClr val="tx1"/>
              </a:solidFill>
              <a:latin typeface="SohoGothicPro-Light"/>
            </a:endParaRPr>
          </a:p>
        </p:txBody>
      </p:sp>
    </p:spTree>
    <p:extLst>
      <p:ext uri="{BB962C8B-B14F-4D97-AF65-F5344CB8AC3E}">
        <p14:creationId xmlns:p14="http://schemas.microsoft.com/office/powerpoint/2010/main" val="1347402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263515"/>
            <a:ext cx="8689976" cy="4226185"/>
          </a:xfrm>
        </p:spPr>
        <p:txBody>
          <a:bodyPr>
            <a:noAutofit/>
          </a:bodyPr>
          <a:lstStyle/>
          <a:p>
            <a:r>
              <a:rPr lang="tr-TR" sz="3000" b="1" dirty="0">
                <a:solidFill>
                  <a:schemeClr val="tx1"/>
                </a:solidFill>
                <a:latin typeface="SohoGothicPro-Light"/>
              </a:rPr>
              <a:t>Bireyin eğitimindeki en etkili yöntemlerden biri, güzel örnekliktir. Nitekim Allah </a:t>
            </a:r>
            <a:r>
              <a:rPr lang="tr-TR" sz="3000" b="1" dirty="0" err="1">
                <a:solidFill>
                  <a:schemeClr val="tx1"/>
                </a:solidFill>
                <a:latin typeface="SohoGothicPro-Light"/>
              </a:rPr>
              <a:t>Rasûlü</a:t>
            </a:r>
            <a:r>
              <a:rPr lang="tr-TR" sz="3000" b="1" dirty="0">
                <a:solidFill>
                  <a:schemeClr val="tx1"/>
                </a:solidFill>
                <a:latin typeface="SohoGothicPro-Light"/>
              </a:rPr>
              <a:t> (s.) için Kur’an’da, “</a:t>
            </a:r>
            <a:r>
              <a:rPr lang="tr-TR" sz="3000" b="1" dirty="0" err="1">
                <a:solidFill>
                  <a:schemeClr val="tx1"/>
                </a:solidFill>
                <a:latin typeface="SohoGothicPro-Light"/>
              </a:rPr>
              <a:t>Üsve</a:t>
            </a:r>
            <a:r>
              <a:rPr lang="tr-TR" sz="3000" b="1" dirty="0">
                <a:solidFill>
                  <a:schemeClr val="tx1"/>
                </a:solidFill>
                <a:latin typeface="SohoGothicPro-Light"/>
              </a:rPr>
              <a:t>-i </a:t>
            </a:r>
            <a:r>
              <a:rPr lang="tr-TR" sz="3000" b="1" dirty="0" err="1">
                <a:solidFill>
                  <a:schemeClr val="tx1"/>
                </a:solidFill>
                <a:latin typeface="SohoGothicPro-Light"/>
              </a:rPr>
              <a:t>Hasene</a:t>
            </a:r>
            <a:r>
              <a:rPr lang="tr-TR" sz="3000" b="1" dirty="0">
                <a:solidFill>
                  <a:schemeClr val="tx1"/>
                </a:solidFill>
                <a:latin typeface="SohoGothicPro-Light"/>
              </a:rPr>
              <a:t>”, “en güzel örnek” buyrulmaktadır. Kur’an’da, “ey iman edenler, Allah’tan korkun ve </a:t>
            </a:r>
            <a:r>
              <a:rPr lang="tr-TR" sz="3000" b="1" dirty="0" err="1">
                <a:solidFill>
                  <a:schemeClr val="tx1"/>
                </a:solidFill>
                <a:latin typeface="SohoGothicPro-Light"/>
              </a:rPr>
              <a:t>sâdık-sâlih</a:t>
            </a:r>
            <a:r>
              <a:rPr lang="tr-TR" sz="3000" b="1" dirty="0">
                <a:solidFill>
                  <a:schemeClr val="tx1"/>
                </a:solidFill>
                <a:latin typeface="SohoGothicPro-Light"/>
              </a:rPr>
              <a:t> kimselerle beraber olun”  </a:t>
            </a:r>
            <a:r>
              <a:rPr lang="tr-TR" sz="3000" b="1" dirty="0" err="1">
                <a:solidFill>
                  <a:schemeClr val="tx1"/>
                </a:solidFill>
                <a:latin typeface="SohoGothicPro-Light"/>
              </a:rPr>
              <a:t>âyeti</a:t>
            </a:r>
            <a:r>
              <a:rPr lang="tr-TR" sz="3000" b="1" dirty="0">
                <a:solidFill>
                  <a:schemeClr val="tx1"/>
                </a:solidFill>
                <a:latin typeface="SohoGothicPro-Light"/>
              </a:rPr>
              <a:t> ise iyilerle beraber olmanın önemine işaret etmektedir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6307313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489200"/>
            <a:ext cx="8689976" cy="4000500"/>
          </a:xfrm>
        </p:spPr>
        <p:txBody>
          <a:bodyPr>
            <a:noAutofit/>
          </a:bodyPr>
          <a:lstStyle/>
          <a:p>
            <a:r>
              <a:rPr lang="tr-TR" sz="3000" b="1" dirty="0">
                <a:solidFill>
                  <a:schemeClr val="tx1"/>
                </a:solidFill>
                <a:latin typeface="SohoGothicPro-Light"/>
              </a:rPr>
              <a:t>Kötülerle birlikte bulunmanın mahzurları konusunda “şeytan sana unutturursa hatırladıktan sonra zalim kavmin yanında oturup kalma”  </a:t>
            </a:r>
            <a:r>
              <a:rPr lang="tr-TR" sz="3000" b="1" dirty="0" err="1">
                <a:solidFill>
                  <a:schemeClr val="tx1"/>
                </a:solidFill>
                <a:latin typeface="SohoGothicPro-Light"/>
              </a:rPr>
              <a:t>âyeti</a:t>
            </a:r>
            <a:r>
              <a:rPr lang="tr-TR" sz="3000" b="1" dirty="0">
                <a:solidFill>
                  <a:schemeClr val="tx1"/>
                </a:solidFill>
                <a:latin typeface="SohoGothicPro-Light"/>
              </a:rPr>
              <a:t>, zalimlerle uzun süre bulunmamaya dikkat çekmektedir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073582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489200"/>
            <a:ext cx="8689976" cy="4000500"/>
          </a:xfrm>
        </p:spPr>
        <p:txBody>
          <a:bodyPr>
            <a:noAutofit/>
          </a:bodyPr>
          <a:lstStyle/>
          <a:p>
            <a:r>
              <a:rPr lang="tr-TR" sz="3000" b="1" dirty="0">
                <a:solidFill>
                  <a:schemeClr val="tx1"/>
                </a:solidFill>
                <a:latin typeface="SohoGothicPro-Light"/>
              </a:rPr>
              <a:t>Din, </a:t>
            </a:r>
            <a:r>
              <a:rPr lang="tr-TR" sz="3000" b="1" dirty="0" err="1">
                <a:solidFill>
                  <a:schemeClr val="tx1"/>
                </a:solidFill>
                <a:latin typeface="SohoGothicPro-Light"/>
              </a:rPr>
              <a:t>nasihattır</a:t>
            </a:r>
            <a:r>
              <a:rPr lang="tr-TR" sz="3000" b="1" dirty="0">
                <a:solidFill>
                  <a:schemeClr val="tx1"/>
                </a:solidFill>
                <a:latin typeface="SohoGothicPro-Light"/>
              </a:rPr>
              <a:t>. Sohbet, dinlemek </a:t>
            </a:r>
            <a:r>
              <a:rPr lang="tr-TR" sz="3000" b="1" dirty="0" err="1">
                <a:solidFill>
                  <a:schemeClr val="tx1"/>
                </a:solidFill>
                <a:latin typeface="SohoGothicPro-Light"/>
              </a:rPr>
              <a:t>sûretiyle</a:t>
            </a:r>
            <a:r>
              <a:rPr lang="tr-TR" sz="3000" b="1" dirty="0">
                <a:solidFill>
                  <a:schemeClr val="tx1"/>
                </a:solidFill>
                <a:latin typeface="SohoGothicPro-Light"/>
              </a:rPr>
              <a:t> insanın bilmediklerini öğrendiği bir ortamdır. Bilinenlerin tekrar edilmesi ise var olan bilgilerin güncellenmesi gibi bir fayda yanında, psikolojideki ikna ve telkin yöntemini anımsatmaktadır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743014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2489200"/>
            <a:ext cx="8689976" cy="4000500"/>
          </a:xfrm>
        </p:spPr>
        <p:txBody>
          <a:bodyPr>
            <a:noAutofit/>
          </a:bodyPr>
          <a:lstStyle/>
          <a:p>
            <a:r>
              <a:rPr lang="tr-TR" sz="3000" b="1" dirty="0">
                <a:solidFill>
                  <a:schemeClr val="tx1"/>
                </a:solidFill>
                <a:latin typeface="SohoGothicPro-Light"/>
              </a:rPr>
              <a:t>Sohbet meclisleri aynı zamanda dertlerin ve sevinçlerin paylaşıldığı, fikir alışverişinin yapıldığı bir ortamdır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147752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4"/>
            <a:ext cx="8689976" cy="1035124"/>
          </a:xfrm>
        </p:spPr>
        <p:txBody>
          <a:bodyPr>
            <a:normAutofit fontScale="90000"/>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573968"/>
            <a:ext cx="8689976" cy="5006714"/>
          </a:xfrm>
        </p:spPr>
        <p:txBody>
          <a:bodyPr>
            <a:noAutofit/>
          </a:bodyPr>
          <a:lstStyle/>
          <a:p>
            <a:pPr algn="ctr"/>
            <a:r>
              <a:rPr lang="tr-TR" sz="2300" b="1" dirty="0" smtClean="0">
                <a:latin typeface="SohoGothicPro-Light"/>
              </a:rPr>
              <a:t>Sohbetin bireysel faydaları:</a:t>
            </a:r>
          </a:p>
          <a:p>
            <a:pPr>
              <a:spcBef>
                <a:spcPts val="600"/>
              </a:spcBef>
            </a:pPr>
            <a:r>
              <a:rPr lang="tr-TR" sz="2300" b="1" dirty="0" smtClean="0">
                <a:latin typeface="SohoGothicPro-Light"/>
              </a:rPr>
              <a:t>müridin </a:t>
            </a:r>
            <a:r>
              <a:rPr lang="tr-TR" sz="2300" b="1" dirty="0">
                <a:latin typeface="SohoGothicPro-Light"/>
              </a:rPr>
              <a:t>bilgi edinmesi, </a:t>
            </a:r>
            <a:endParaRPr lang="tr-TR" sz="2300" b="1" dirty="0" smtClean="0">
              <a:latin typeface="SohoGothicPro-Light"/>
            </a:endParaRPr>
          </a:p>
          <a:p>
            <a:pPr>
              <a:spcBef>
                <a:spcPts val="600"/>
              </a:spcBef>
            </a:pPr>
            <a:r>
              <a:rPr lang="tr-TR" sz="2300" b="1" dirty="0" err="1" smtClean="0">
                <a:latin typeface="SohoGothicPro-Light"/>
              </a:rPr>
              <a:t>âdab</a:t>
            </a:r>
            <a:r>
              <a:rPr lang="tr-TR" sz="2300" b="1" dirty="0" smtClean="0">
                <a:latin typeface="SohoGothicPro-Light"/>
              </a:rPr>
              <a:t> </a:t>
            </a:r>
            <a:r>
              <a:rPr lang="tr-TR" sz="2300" b="1" dirty="0">
                <a:latin typeface="SohoGothicPro-Light"/>
              </a:rPr>
              <a:t>ve erkân talimi, </a:t>
            </a:r>
            <a:endParaRPr lang="tr-TR" sz="2300" b="1" dirty="0" smtClean="0">
              <a:latin typeface="SohoGothicPro-Light"/>
            </a:endParaRPr>
          </a:p>
          <a:p>
            <a:pPr>
              <a:spcBef>
                <a:spcPts val="600"/>
              </a:spcBef>
            </a:pPr>
            <a:r>
              <a:rPr lang="tr-TR" sz="2300" b="1" dirty="0" smtClean="0">
                <a:latin typeface="SohoGothicPro-Light"/>
              </a:rPr>
              <a:t>kalp </a:t>
            </a:r>
            <a:r>
              <a:rPr lang="tr-TR" sz="2300" b="1" dirty="0">
                <a:latin typeface="SohoGothicPro-Light"/>
              </a:rPr>
              <a:t>tasfiyesi, </a:t>
            </a:r>
            <a:endParaRPr lang="tr-TR" sz="2300" b="1" dirty="0" smtClean="0">
              <a:latin typeface="SohoGothicPro-Light"/>
            </a:endParaRPr>
          </a:p>
          <a:p>
            <a:pPr>
              <a:spcBef>
                <a:spcPts val="600"/>
              </a:spcBef>
            </a:pPr>
            <a:r>
              <a:rPr lang="tr-TR" sz="2300" b="1" dirty="0" smtClean="0">
                <a:latin typeface="SohoGothicPro-Light"/>
              </a:rPr>
              <a:t>nefis </a:t>
            </a:r>
            <a:r>
              <a:rPr lang="tr-TR" sz="2300" b="1" dirty="0">
                <a:latin typeface="SohoGothicPro-Light"/>
              </a:rPr>
              <a:t>muhasebesi, </a:t>
            </a:r>
            <a:endParaRPr lang="tr-TR" sz="2300" b="1" dirty="0" smtClean="0">
              <a:latin typeface="SohoGothicPro-Light"/>
            </a:endParaRPr>
          </a:p>
          <a:p>
            <a:pPr>
              <a:spcBef>
                <a:spcPts val="600"/>
              </a:spcBef>
            </a:pPr>
            <a:r>
              <a:rPr lang="tr-TR" sz="2300" b="1" dirty="0" smtClean="0">
                <a:latin typeface="SohoGothicPro-Light"/>
              </a:rPr>
              <a:t>hâl </a:t>
            </a:r>
            <a:r>
              <a:rPr lang="tr-TR" sz="2300" b="1" dirty="0">
                <a:latin typeface="SohoGothicPro-Light"/>
              </a:rPr>
              <a:t>transferi, </a:t>
            </a:r>
            <a:endParaRPr lang="tr-TR" sz="2300" b="1" dirty="0" smtClean="0">
              <a:latin typeface="SohoGothicPro-Light"/>
            </a:endParaRPr>
          </a:p>
          <a:p>
            <a:pPr>
              <a:spcBef>
                <a:spcPts val="600"/>
              </a:spcBef>
            </a:pPr>
            <a:r>
              <a:rPr lang="tr-TR" sz="2300" b="1" dirty="0" err="1" smtClean="0">
                <a:latin typeface="SohoGothicPro-Light"/>
              </a:rPr>
              <a:t>ahlâki</a:t>
            </a:r>
            <a:r>
              <a:rPr lang="tr-TR" sz="2300" b="1" dirty="0" smtClean="0">
                <a:latin typeface="SohoGothicPro-Light"/>
              </a:rPr>
              <a:t> </a:t>
            </a:r>
            <a:r>
              <a:rPr lang="tr-TR" sz="2300" b="1" dirty="0">
                <a:latin typeface="SohoGothicPro-Light"/>
              </a:rPr>
              <a:t>erdemleri kazanması, </a:t>
            </a:r>
            <a:endParaRPr lang="tr-TR" sz="2300" b="1" dirty="0" smtClean="0">
              <a:latin typeface="SohoGothicPro-Light"/>
            </a:endParaRPr>
          </a:p>
          <a:p>
            <a:pPr>
              <a:spcBef>
                <a:spcPts val="600"/>
              </a:spcBef>
            </a:pPr>
            <a:r>
              <a:rPr lang="tr-TR" sz="2300" b="1" dirty="0" smtClean="0">
                <a:latin typeface="SohoGothicPro-Light"/>
              </a:rPr>
              <a:t>kendini </a:t>
            </a:r>
            <a:r>
              <a:rPr lang="tr-TR" sz="2300" b="1" dirty="0">
                <a:latin typeface="SohoGothicPro-Light"/>
              </a:rPr>
              <a:t>yenilemesi, </a:t>
            </a:r>
            <a:endParaRPr lang="tr-TR" sz="2300" b="1" dirty="0" smtClean="0">
              <a:latin typeface="SohoGothicPro-Light"/>
            </a:endParaRPr>
          </a:p>
          <a:p>
            <a:pPr>
              <a:spcBef>
                <a:spcPts val="600"/>
              </a:spcBef>
            </a:pPr>
            <a:r>
              <a:rPr lang="tr-TR" sz="2300" b="1" dirty="0" smtClean="0">
                <a:latin typeface="SohoGothicPro-Light"/>
              </a:rPr>
              <a:t>muhabbetin </a:t>
            </a:r>
            <a:r>
              <a:rPr lang="tr-TR" sz="2300" b="1" dirty="0">
                <a:latin typeface="SohoGothicPro-Light"/>
              </a:rPr>
              <a:t>arttırılması, </a:t>
            </a:r>
            <a:endParaRPr lang="tr-TR" sz="2300" b="1" dirty="0" smtClean="0">
              <a:latin typeface="SohoGothicPro-Light"/>
            </a:endParaRPr>
          </a:p>
          <a:p>
            <a:pPr>
              <a:spcBef>
                <a:spcPts val="600"/>
              </a:spcBef>
            </a:pPr>
            <a:r>
              <a:rPr lang="tr-TR" sz="2300" b="1" dirty="0" smtClean="0">
                <a:latin typeface="SohoGothicPro-Light"/>
              </a:rPr>
              <a:t>zaman </a:t>
            </a:r>
            <a:r>
              <a:rPr lang="tr-TR" sz="2300" b="1" dirty="0">
                <a:latin typeface="SohoGothicPro-Light"/>
              </a:rPr>
              <a:t>farkındalığı, </a:t>
            </a:r>
            <a:endParaRPr lang="tr-TR" sz="2300" b="1" dirty="0" smtClean="0">
              <a:latin typeface="SohoGothicPro-Light"/>
            </a:endParaRPr>
          </a:p>
          <a:p>
            <a:pPr>
              <a:spcBef>
                <a:spcPts val="600"/>
              </a:spcBef>
            </a:pPr>
            <a:r>
              <a:rPr lang="tr-TR" sz="2300" b="1" dirty="0">
                <a:latin typeface="SohoGothicPro-Light"/>
              </a:rPr>
              <a:t>modern dünyanın beraberinde getirdiği sorunlara çözüm ümidi </a:t>
            </a:r>
            <a:endParaRPr lang="tr-TR" sz="2300" b="1" dirty="0" smtClean="0">
              <a:latin typeface="SohoGothicPro-Light"/>
            </a:endParaRPr>
          </a:p>
          <a:p>
            <a:endParaRPr lang="tr-TR" sz="2400" b="1" dirty="0" smtClean="0">
              <a:latin typeface="SohoGothicPro-Light"/>
            </a:endParaRPr>
          </a:p>
        </p:txBody>
      </p:sp>
    </p:spTree>
    <p:extLst>
      <p:ext uri="{BB962C8B-B14F-4D97-AF65-F5344CB8AC3E}">
        <p14:creationId xmlns:p14="http://schemas.microsoft.com/office/powerpoint/2010/main" val="6830585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smtClean="0">
                <a:solidFill>
                  <a:schemeClr val="tx1"/>
                </a:solidFill>
                <a:latin typeface="SohoGothicPro-Light"/>
              </a:rPr>
              <a:t>Toplumsal faydaları:</a:t>
            </a:r>
          </a:p>
          <a:p>
            <a:endParaRPr lang="tr-TR" sz="3000" b="1" dirty="0" smtClean="0">
              <a:solidFill>
                <a:schemeClr val="tx1"/>
              </a:solidFill>
              <a:latin typeface="SohoGothicPro-Light"/>
            </a:endParaRPr>
          </a:p>
          <a:p>
            <a:r>
              <a:rPr lang="tr-TR" sz="3000" b="1" dirty="0" smtClean="0">
                <a:solidFill>
                  <a:schemeClr val="tx1"/>
                </a:solidFill>
                <a:latin typeface="SohoGothicPro-Light"/>
              </a:rPr>
              <a:t>heyecanın </a:t>
            </a:r>
            <a:r>
              <a:rPr lang="tr-TR" sz="3000" b="1" dirty="0">
                <a:solidFill>
                  <a:schemeClr val="tx1"/>
                </a:solidFill>
                <a:latin typeface="SohoGothicPro-Light"/>
              </a:rPr>
              <a:t>diri tutulması, </a:t>
            </a:r>
            <a:endParaRPr lang="tr-TR" sz="3000" b="1" dirty="0" smtClean="0">
              <a:solidFill>
                <a:schemeClr val="tx1"/>
              </a:solidFill>
              <a:latin typeface="SohoGothicPro-Light"/>
            </a:endParaRPr>
          </a:p>
          <a:p>
            <a:r>
              <a:rPr lang="tr-TR" sz="3000" b="1" dirty="0" smtClean="0">
                <a:solidFill>
                  <a:schemeClr val="tx1"/>
                </a:solidFill>
                <a:latin typeface="SohoGothicPro-Light"/>
              </a:rPr>
              <a:t>müritlerin </a:t>
            </a:r>
            <a:r>
              <a:rPr lang="tr-TR" sz="3000" b="1" dirty="0">
                <a:solidFill>
                  <a:schemeClr val="tx1"/>
                </a:solidFill>
                <a:latin typeface="SohoGothicPro-Light"/>
              </a:rPr>
              <a:t>aidiyet duygusunun tatmini</a:t>
            </a:r>
            <a:r>
              <a:rPr lang="tr-TR" sz="3000" b="1" dirty="0" smtClean="0">
                <a:solidFill>
                  <a:schemeClr val="tx1"/>
                </a:solidFill>
                <a:latin typeface="SohoGothicPro-Light"/>
              </a:rPr>
              <a:t>,</a:t>
            </a:r>
          </a:p>
          <a:p>
            <a:r>
              <a:rPr lang="tr-TR" sz="3000" b="1" dirty="0" smtClean="0">
                <a:solidFill>
                  <a:schemeClr val="tx1"/>
                </a:solidFill>
                <a:latin typeface="SohoGothicPro-Light"/>
              </a:rPr>
              <a:t>fikirlerin paylaşılması</a:t>
            </a:r>
          </a:p>
        </p:txBody>
      </p:sp>
    </p:spTree>
    <p:extLst>
      <p:ext uri="{BB962C8B-B14F-4D97-AF65-F5344CB8AC3E}">
        <p14:creationId xmlns:p14="http://schemas.microsoft.com/office/powerpoint/2010/main" val="2849751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Uzlet, Halvet, Çile, </a:t>
            </a:r>
            <a:r>
              <a:rPr lang="tr-TR" sz="3000" b="1" dirty="0" smtClean="0">
                <a:solidFill>
                  <a:schemeClr val="tx1"/>
                </a:solidFill>
                <a:latin typeface="SohoGothicPro-Light"/>
              </a:rPr>
              <a:t>Erbain:</a:t>
            </a:r>
            <a:endParaRPr lang="tr-TR" sz="3000" b="1" dirty="0">
              <a:solidFill>
                <a:schemeClr val="tx1"/>
              </a:solidFill>
              <a:latin typeface="SohoGothicPro-Light"/>
            </a:endParaRPr>
          </a:p>
          <a:p>
            <a:r>
              <a:rPr lang="tr-TR" sz="3000" b="1" dirty="0">
                <a:solidFill>
                  <a:schemeClr val="tx1"/>
                </a:solidFill>
                <a:latin typeface="SohoGothicPro-Light"/>
              </a:rPr>
              <a:t>Uzlet halka karışmamak, onlardan ayrı yaşamak şeklinde daha genel bir muhtevaya sahiptir. </a:t>
            </a:r>
            <a:endParaRPr lang="tr-TR" sz="3000" b="1" dirty="0" smtClean="0">
              <a:solidFill>
                <a:schemeClr val="tx1"/>
              </a:solidFill>
              <a:latin typeface="SohoGothicPro-Light"/>
            </a:endParaRPr>
          </a:p>
          <a:p>
            <a:r>
              <a:rPr lang="tr-TR" sz="3000" b="1" dirty="0" smtClean="0">
                <a:solidFill>
                  <a:schemeClr val="tx1"/>
                </a:solidFill>
                <a:latin typeface="SohoGothicPro-Light"/>
              </a:rPr>
              <a:t>Uzletten </a:t>
            </a:r>
            <a:r>
              <a:rPr lang="tr-TR" sz="3000" b="1" dirty="0">
                <a:solidFill>
                  <a:schemeClr val="tx1"/>
                </a:solidFill>
                <a:latin typeface="SohoGothicPro-Light"/>
              </a:rPr>
              <a:t>maksat, ihtiyaçtan fazla toplumda kalmamak, vakti boş sözlerle değil, ibadet ve tefekkürle geçirmektir</a:t>
            </a:r>
          </a:p>
          <a:p>
            <a:endParaRPr lang="tr-TR" sz="3000" b="1" dirty="0" smtClean="0">
              <a:latin typeface="SohoGothicPro-Light"/>
            </a:endParaRPr>
          </a:p>
        </p:txBody>
      </p:sp>
    </p:spTree>
    <p:extLst>
      <p:ext uri="{BB962C8B-B14F-4D97-AF65-F5344CB8AC3E}">
        <p14:creationId xmlns:p14="http://schemas.microsoft.com/office/powerpoint/2010/main" val="35987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Tarikat, şeyh ya da mürşit denilen bir öğreticiye bağlanıp belli şartlara uyarak ahlâkını güzelleştirmeyi, kötülüklerden arınmayı, tevhidin hakikatine varmayı, ihsan şuuruna ermeyi ve Allah’a ulaşmayı hedefleyen </a:t>
            </a:r>
            <a:r>
              <a:rPr lang="tr-TR" sz="3000" b="1" dirty="0" err="1">
                <a:solidFill>
                  <a:schemeClr val="tx1"/>
                </a:solidFill>
                <a:latin typeface="SohoGothicPro-Light"/>
              </a:rPr>
              <a:t>usûl</a:t>
            </a:r>
            <a:r>
              <a:rPr lang="tr-TR" sz="3000" b="1" dirty="0">
                <a:solidFill>
                  <a:schemeClr val="tx1"/>
                </a:solidFill>
                <a:latin typeface="SohoGothicPro-Light"/>
              </a:rPr>
              <a:t>, yöntem ve esaslar bütününü kapsayan tasavvufi yollara veya kurumlara </a:t>
            </a:r>
            <a:r>
              <a:rPr lang="tr-TR" sz="3000" b="1" dirty="0" smtClean="0">
                <a:solidFill>
                  <a:schemeClr val="tx1"/>
                </a:solidFill>
                <a:latin typeface="SohoGothicPro-Light"/>
              </a:rPr>
              <a:t>denilmektedir.</a:t>
            </a:r>
          </a:p>
        </p:txBody>
      </p:sp>
    </p:spTree>
    <p:extLst>
      <p:ext uri="{BB962C8B-B14F-4D97-AF65-F5344CB8AC3E}">
        <p14:creationId xmlns:p14="http://schemas.microsoft.com/office/powerpoint/2010/main" val="2690415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smtClean="0">
                <a:solidFill>
                  <a:schemeClr val="tx1"/>
                </a:solidFill>
                <a:latin typeface="SohoGothicPro-Light"/>
              </a:rPr>
              <a:t>Halvet:</a:t>
            </a:r>
          </a:p>
          <a:p>
            <a:endParaRPr lang="tr-TR" sz="3000" b="1" dirty="0" smtClean="0">
              <a:solidFill>
                <a:schemeClr val="tx1"/>
              </a:solidFill>
              <a:latin typeface="SohoGothicPro-Light"/>
            </a:endParaRPr>
          </a:p>
          <a:p>
            <a:r>
              <a:rPr lang="tr-TR" sz="3000" b="1" dirty="0" smtClean="0">
                <a:solidFill>
                  <a:schemeClr val="tx1"/>
                </a:solidFill>
                <a:latin typeface="SohoGothicPro-Light"/>
              </a:rPr>
              <a:t>kelime </a:t>
            </a:r>
            <a:r>
              <a:rPr lang="tr-TR" sz="3000" b="1" dirty="0">
                <a:solidFill>
                  <a:schemeClr val="tx1"/>
                </a:solidFill>
                <a:latin typeface="SohoGothicPro-Light"/>
              </a:rPr>
              <a:t>olarak lügatte yalnız kalma, yalnızlık, tenhaya çekilme, </a:t>
            </a:r>
            <a:r>
              <a:rPr lang="tr-TR" sz="3000" b="1" dirty="0" smtClean="0">
                <a:solidFill>
                  <a:schemeClr val="tx1"/>
                </a:solidFill>
                <a:latin typeface="SohoGothicPro-Light"/>
              </a:rPr>
              <a:t>anlamındadır</a:t>
            </a:r>
            <a:r>
              <a:rPr lang="tr-TR" sz="3000" b="1" dirty="0">
                <a:solidFill>
                  <a:schemeClr val="tx1"/>
                </a:solidFill>
                <a:latin typeface="SohoGothicPro-Light"/>
              </a:rPr>
              <a:t>.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452684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Tasavvuf ıstılahında halvet, tarikata intisap eden </a:t>
            </a:r>
            <a:r>
              <a:rPr lang="tr-TR" sz="3000" b="1" dirty="0" err="1">
                <a:solidFill>
                  <a:schemeClr val="tx1"/>
                </a:solidFill>
                <a:latin typeface="SohoGothicPro-Light"/>
              </a:rPr>
              <a:t>sâlikin</a:t>
            </a:r>
            <a:r>
              <a:rPr lang="tr-TR" sz="3000" b="1" dirty="0">
                <a:solidFill>
                  <a:schemeClr val="tx1"/>
                </a:solidFill>
                <a:latin typeface="SohoGothicPro-Light"/>
              </a:rPr>
              <a:t> muayyen bir zaman sonra mürşidinin emri ve gözetimi altında insanlardan uzaklaşarak tekkelerin </a:t>
            </a:r>
            <a:r>
              <a:rPr lang="tr-TR" sz="3000" b="1" dirty="0" err="1">
                <a:solidFill>
                  <a:schemeClr val="tx1"/>
                </a:solidFill>
                <a:latin typeface="SohoGothicPro-Light"/>
              </a:rPr>
              <a:t>çilehâne</a:t>
            </a:r>
            <a:r>
              <a:rPr lang="tr-TR" sz="3000" b="1" dirty="0">
                <a:solidFill>
                  <a:schemeClr val="tx1"/>
                </a:solidFill>
                <a:latin typeface="SohoGothicPro-Light"/>
              </a:rPr>
              <a:t> veya </a:t>
            </a:r>
            <a:r>
              <a:rPr lang="tr-TR" sz="3000" b="1" dirty="0" err="1">
                <a:solidFill>
                  <a:schemeClr val="tx1"/>
                </a:solidFill>
                <a:latin typeface="SohoGothicPro-Light"/>
              </a:rPr>
              <a:t>halvethâne</a:t>
            </a:r>
            <a:r>
              <a:rPr lang="tr-TR" sz="3000" b="1" dirty="0">
                <a:solidFill>
                  <a:schemeClr val="tx1"/>
                </a:solidFill>
                <a:latin typeface="SohoGothicPro-Light"/>
              </a:rPr>
              <a:t> adı verilen tenha, karanlık özel bir bölümünde belirli bir süre münzevi hayat yaşaması ve ibadetle meşgul olmasıdır.</a:t>
            </a:r>
          </a:p>
        </p:txBody>
      </p:sp>
    </p:spTree>
    <p:extLst>
      <p:ext uri="{BB962C8B-B14F-4D97-AF65-F5344CB8AC3E}">
        <p14:creationId xmlns:p14="http://schemas.microsoft.com/office/powerpoint/2010/main" val="2908763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Halvet ile yakın anlamlı bir diğer kelime Farsça "</a:t>
            </a:r>
            <a:r>
              <a:rPr lang="tr-TR" sz="3000" b="1" dirty="0" err="1">
                <a:solidFill>
                  <a:schemeClr val="tx1"/>
                </a:solidFill>
                <a:latin typeface="SohoGothicPro-Light"/>
              </a:rPr>
              <a:t>çihil</a:t>
            </a:r>
            <a:r>
              <a:rPr lang="tr-TR" sz="3000" b="1" dirty="0">
                <a:solidFill>
                  <a:schemeClr val="tx1"/>
                </a:solidFill>
                <a:latin typeface="SohoGothicPro-Light"/>
              </a:rPr>
              <a:t>" (kırk) kelimesinden alınmış “çile” </a:t>
            </a:r>
            <a:r>
              <a:rPr lang="tr-TR" sz="3000" b="1" dirty="0" err="1">
                <a:solidFill>
                  <a:schemeClr val="tx1"/>
                </a:solidFill>
                <a:latin typeface="SohoGothicPro-Light"/>
              </a:rPr>
              <a:t>dir</a:t>
            </a:r>
            <a:r>
              <a:rPr lang="tr-TR" sz="3000" b="1" dirty="0">
                <a:solidFill>
                  <a:schemeClr val="tx1"/>
                </a:solidFill>
                <a:latin typeface="SohoGothicPro-Light"/>
              </a:rPr>
              <a:t>. Arapçadaki “</a:t>
            </a:r>
            <a:r>
              <a:rPr lang="tr-TR" sz="3000" b="1" dirty="0" err="1">
                <a:solidFill>
                  <a:schemeClr val="tx1"/>
                </a:solidFill>
                <a:latin typeface="SohoGothicPro-Light"/>
              </a:rPr>
              <a:t>erbâîn</a:t>
            </a:r>
            <a:r>
              <a:rPr lang="tr-TR" sz="3000" b="1" dirty="0">
                <a:solidFill>
                  <a:schemeClr val="tx1"/>
                </a:solidFill>
                <a:latin typeface="SohoGothicPro-Light"/>
              </a:rPr>
              <a:t>” in karşılığıdır. </a:t>
            </a:r>
            <a:r>
              <a:rPr lang="tr-TR" sz="3000" b="1" dirty="0" err="1">
                <a:solidFill>
                  <a:schemeClr val="tx1"/>
                </a:solidFill>
                <a:latin typeface="SohoGothicPro-Light"/>
              </a:rPr>
              <a:t>Sâliklerin</a:t>
            </a:r>
            <a:r>
              <a:rPr lang="tr-TR" sz="3000" b="1" dirty="0">
                <a:solidFill>
                  <a:schemeClr val="tx1"/>
                </a:solidFill>
                <a:latin typeface="SohoGothicPro-Light"/>
              </a:rPr>
              <a:t> bu iş için ayrılmış özel bir mekânda kırk gün boyunca  mürşit gözetiminde uyku ve dünya kelâmını asgariye indirerek azami derecede ibadetle meşgul olmalarıdır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316551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smtClean="0">
                <a:solidFill>
                  <a:schemeClr val="tx1"/>
                </a:solidFill>
                <a:latin typeface="SohoGothicPro-Light"/>
              </a:rPr>
              <a:t>Halvet ve çilenin kırk gün olmasının sebebi Hz</a:t>
            </a:r>
            <a:r>
              <a:rPr lang="tr-TR" sz="3000" b="1" dirty="0">
                <a:solidFill>
                  <a:schemeClr val="tx1"/>
                </a:solidFill>
                <a:latin typeface="SohoGothicPro-Light"/>
              </a:rPr>
              <a:t>. Musa’nın </a:t>
            </a:r>
            <a:r>
              <a:rPr lang="tr-TR" sz="3000" b="1" dirty="0" err="1">
                <a:solidFill>
                  <a:schemeClr val="tx1"/>
                </a:solidFill>
                <a:latin typeface="SohoGothicPro-Light"/>
              </a:rPr>
              <a:t>Sinâ</a:t>
            </a:r>
            <a:r>
              <a:rPr lang="tr-TR" sz="3000" b="1" dirty="0">
                <a:solidFill>
                  <a:schemeClr val="tx1"/>
                </a:solidFill>
                <a:latin typeface="SohoGothicPro-Light"/>
              </a:rPr>
              <a:t> Dağı’nda kırk gün halvette </a:t>
            </a:r>
            <a:r>
              <a:rPr lang="tr-TR" sz="3000" b="1" dirty="0" smtClean="0">
                <a:solidFill>
                  <a:schemeClr val="tx1"/>
                </a:solidFill>
                <a:latin typeface="SohoGothicPro-Light"/>
              </a:rPr>
              <a:t>kalması... </a:t>
            </a:r>
          </a:p>
          <a:p>
            <a:r>
              <a:rPr lang="tr-TR" sz="3000" b="1" dirty="0" smtClean="0">
                <a:solidFill>
                  <a:schemeClr val="tx1"/>
                </a:solidFill>
                <a:latin typeface="SohoGothicPro-Light"/>
              </a:rPr>
              <a:t>Allah </a:t>
            </a:r>
            <a:r>
              <a:rPr lang="tr-TR" sz="3000" b="1" dirty="0" err="1">
                <a:solidFill>
                  <a:schemeClr val="tx1"/>
                </a:solidFill>
                <a:latin typeface="SohoGothicPro-Light"/>
              </a:rPr>
              <a:t>Rasûlü</a:t>
            </a:r>
            <a:r>
              <a:rPr lang="tr-TR" sz="3000" b="1" dirty="0">
                <a:solidFill>
                  <a:schemeClr val="tx1"/>
                </a:solidFill>
                <a:latin typeface="SohoGothicPro-Light"/>
              </a:rPr>
              <a:t> (s.)’nün nübüvvetinden önce Nur Dağı’nda, nübüvvetinden sonra ise Ramazan’ın son on gününde itikâfa </a:t>
            </a:r>
            <a:r>
              <a:rPr lang="tr-TR" sz="3000" b="1" dirty="0" smtClean="0">
                <a:solidFill>
                  <a:schemeClr val="tx1"/>
                </a:solidFill>
                <a:latin typeface="SohoGothicPro-Light"/>
              </a:rPr>
              <a:t>çekilmesi…</a:t>
            </a:r>
          </a:p>
        </p:txBody>
      </p:sp>
    </p:spTree>
    <p:extLst>
      <p:ext uri="{BB962C8B-B14F-4D97-AF65-F5344CB8AC3E}">
        <p14:creationId xmlns:p14="http://schemas.microsoft.com/office/powerpoint/2010/main" val="7774384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Rabıta</a:t>
            </a:r>
          </a:p>
          <a:p>
            <a:r>
              <a:rPr lang="tr-TR" sz="3000" b="1" dirty="0">
                <a:solidFill>
                  <a:schemeClr val="tx1"/>
                </a:solidFill>
                <a:latin typeface="SohoGothicPro-Light"/>
              </a:rPr>
              <a:t>Tarikatlarda bir diğer eğitim metodu ise rabıtadır. Rabıta, bağ, alâka, sağlamlaştırma, vuslat ve muhabbet demektir. İnsanın sevme, rol-model kabul etme gibi fıtrî özelliklerini yöntem olarak kullanıp </a:t>
            </a:r>
            <a:r>
              <a:rPr lang="tr-TR" sz="3000" b="1" dirty="0" err="1">
                <a:solidFill>
                  <a:schemeClr val="tx1"/>
                </a:solidFill>
                <a:latin typeface="SohoGothicPro-Light"/>
              </a:rPr>
              <a:t>sâlikin</a:t>
            </a:r>
            <a:r>
              <a:rPr lang="tr-TR" sz="3000" b="1" dirty="0">
                <a:solidFill>
                  <a:schemeClr val="tx1"/>
                </a:solidFill>
                <a:latin typeface="SohoGothicPro-Light"/>
              </a:rPr>
              <a:t> mürşidine sevgiyle gönülden bağlanmasıdır. </a:t>
            </a:r>
          </a:p>
          <a:p>
            <a:endParaRPr lang="tr-TR" sz="3000" b="1" dirty="0" smtClean="0">
              <a:latin typeface="SohoGothicPro-Light"/>
            </a:endParaRPr>
          </a:p>
        </p:txBody>
      </p:sp>
    </p:spTree>
    <p:extLst>
      <p:ext uri="{BB962C8B-B14F-4D97-AF65-F5344CB8AC3E}">
        <p14:creationId xmlns:p14="http://schemas.microsoft.com/office/powerpoint/2010/main" val="1203487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Hizmet</a:t>
            </a:r>
          </a:p>
          <a:p>
            <a:r>
              <a:rPr lang="tr-TR" sz="2400" b="1" dirty="0" err="1" smtClean="0">
                <a:solidFill>
                  <a:schemeClr val="tx1"/>
                </a:solidFill>
                <a:latin typeface="SohoGothicPro-Light"/>
              </a:rPr>
              <a:t>Sûfîlere</a:t>
            </a:r>
            <a:r>
              <a:rPr lang="tr-TR" sz="2400" b="1" dirty="0" smtClean="0">
                <a:solidFill>
                  <a:schemeClr val="tx1"/>
                </a:solidFill>
                <a:latin typeface="SohoGothicPro-Light"/>
              </a:rPr>
              <a:t> göre hizmetin ilkeleri</a:t>
            </a:r>
          </a:p>
          <a:p>
            <a:r>
              <a:rPr lang="tr-TR" sz="2400" b="1" dirty="0" smtClean="0">
                <a:solidFill>
                  <a:schemeClr val="tx1"/>
                </a:solidFill>
                <a:latin typeface="SohoGothicPro-Light"/>
              </a:rPr>
              <a:t>-</a:t>
            </a:r>
            <a:r>
              <a:rPr lang="tr-TR" sz="2400" b="1" dirty="0">
                <a:solidFill>
                  <a:schemeClr val="tx1"/>
                </a:solidFill>
                <a:latin typeface="SohoGothicPro-Light"/>
              </a:rPr>
              <a:t>	Hizmet, Allah rızası için yapılmalıdır. </a:t>
            </a:r>
          </a:p>
          <a:p>
            <a:r>
              <a:rPr lang="tr-TR" sz="2400" b="1" dirty="0">
                <a:solidFill>
                  <a:schemeClr val="tx1"/>
                </a:solidFill>
                <a:latin typeface="SohoGothicPro-Light"/>
              </a:rPr>
              <a:t>-	Mürit hizmetinde tekebbür değil, tevazu üzere olmalıdır. </a:t>
            </a:r>
          </a:p>
          <a:p>
            <a:r>
              <a:rPr lang="tr-TR" sz="2400" b="1" dirty="0">
                <a:solidFill>
                  <a:schemeClr val="tx1"/>
                </a:solidFill>
                <a:latin typeface="SohoGothicPro-Light"/>
              </a:rPr>
              <a:t>-	Mürit, hizmetinde yapabileceğinin en güzelini yapmalıdır. </a:t>
            </a:r>
          </a:p>
          <a:p>
            <a:r>
              <a:rPr lang="tr-TR" sz="2400" b="1" dirty="0">
                <a:solidFill>
                  <a:schemeClr val="tx1"/>
                </a:solidFill>
                <a:latin typeface="SohoGothicPro-Light"/>
              </a:rPr>
              <a:t>-	Hizmetteki edep hizmetten daha üstündür. Bütün İlâhî emirler, ibadetler, hayır ve hizmetler edep öğrenmek içindir.</a:t>
            </a:r>
          </a:p>
          <a:p>
            <a:endParaRPr lang="tr-TR" sz="3000" b="1" dirty="0" smtClean="0">
              <a:latin typeface="SohoGothicPro-Light"/>
            </a:endParaRPr>
          </a:p>
        </p:txBody>
      </p:sp>
    </p:spTree>
    <p:extLst>
      <p:ext uri="{BB962C8B-B14F-4D97-AF65-F5344CB8AC3E}">
        <p14:creationId xmlns:p14="http://schemas.microsoft.com/office/powerpoint/2010/main" val="2309835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	Hizmet, sonuçta bir manevî eğitim yöntemidir. Dolayısıyla mürit, Allah’a ulaşmada bir vasıta konumundaki hizmeti amaç haline getirmemeli, yani hizmeti putlaştırmamalıdır. Hizmetin icrası için </a:t>
            </a:r>
            <a:r>
              <a:rPr lang="tr-TR" sz="3000" b="1" dirty="0" err="1">
                <a:solidFill>
                  <a:schemeClr val="tx1"/>
                </a:solidFill>
                <a:latin typeface="SohoGothicPro-Light"/>
              </a:rPr>
              <a:t>şer’î</a:t>
            </a:r>
            <a:r>
              <a:rPr lang="tr-TR" sz="3000" b="1" dirty="0">
                <a:solidFill>
                  <a:schemeClr val="tx1"/>
                </a:solidFill>
                <a:latin typeface="SohoGothicPro-Light"/>
              </a:rPr>
              <a:t> ölçülerin dışına çıkmamalı, “hedefe ulaşmak için her yol mubahtır” gibi bir anlayışa girmemelidir</a:t>
            </a:r>
          </a:p>
          <a:p>
            <a:endParaRPr lang="tr-TR" sz="3000" b="1" dirty="0" smtClean="0">
              <a:latin typeface="SohoGothicPro-Light"/>
            </a:endParaRPr>
          </a:p>
        </p:txBody>
      </p:sp>
    </p:spTree>
    <p:extLst>
      <p:ext uri="{BB962C8B-B14F-4D97-AF65-F5344CB8AC3E}">
        <p14:creationId xmlns:p14="http://schemas.microsoft.com/office/powerpoint/2010/main" val="31059925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tr-TR" sz="3600" b="1" cap="all" dirty="0" smtClean="0">
                <a:solidFill>
                  <a:schemeClr val="tx1"/>
                </a:solidFill>
                <a:cs typeface="Arial" panose="020B0604020202020204" pitchFamily="34" charset="0"/>
              </a:rPr>
              <a:t>2. </a:t>
            </a:r>
            <a:r>
              <a:rPr lang="tr-TR" sz="3600" b="1" cap="all" dirty="0">
                <a:solidFill>
                  <a:schemeClr val="tx1"/>
                </a:solidFill>
                <a:cs typeface="Arial" panose="020B0604020202020204" pitchFamily="34" charset="0"/>
              </a:rPr>
              <a:t>Tarikatların eğitim yöntemleri nelerdir?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Seyahat</a:t>
            </a:r>
          </a:p>
          <a:p>
            <a:r>
              <a:rPr lang="tr-TR" sz="3000" b="1" dirty="0">
                <a:solidFill>
                  <a:schemeClr val="tx1"/>
                </a:solidFill>
                <a:latin typeface="SohoGothicPro-Light"/>
              </a:rPr>
              <a:t>Tarikatlar, müridin kabiliyetine göre manevî eğitiminde seyahat yöntemini de kullanmışlardır. Derviş gittiği yöreleri tanır, muhtelif </a:t>
            </a:r>
            <a:r>
              <a:rPr lang="tr-TR" sz="3000" b="1" dirty="0" err="1">
                <a:solidFill>
                  <a:schemeClr val="tx1"/>
                </a:solidFill>
                <a:latin typeface="SohoGothicPro-Light"/>
              </a:rPr>
              <a:t>sûfîlerle</a:t>
            </a:r>
            <a:r>
              <a:rPr lang="tr-TR" sz="3000" b="1" dirty="0">
                <a:solidFill>
                  <a:schemeClr val="tx1"/>
                </a:solidFill>
                <a:latin typeface="SohoGothicPro-Light"/>
              </a:rPr>
              <a:t> tanışır, görüşür, onlardan ilim ve hâl alır. Yolculuğun sıkıntılarına katlanarak sabrı ve paylaşmayı öğrenir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490009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Tasavvufun bir diğer tanımı, dini “ihsan” boyutunda yaşamaktır. Yani Allah’ı görüyormuşçasına ibadettir. Tarikat ise tasavvufu sistemli bir şekilde yaşamayı hedefleyen kurumsallaşmış organizasyonun adıdır.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8115055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Tasavvuf</a:t>
            </a:r>
            <a:r>
              <a:rPr lang="tr-TR" sz="3000" b="1" dirty="0">
                <a:solidFill>
                  <a:schemeClr val="tx1"/>
                </a:solidFill>
                <a:latin typeface="SohoGothicPro-Light"/>
              </a:rPr>
              <a:t>, dini daha </a:t>
            </a:r>
            <a:r>
              <a:rPr lang="tr-TR" sz="3000" b="1" dirty="0" err="1">
                <a:solidFill>
                  <a:schemeClr val="tx1"/>
                </a:solidFill>
                <a:latin typeface="SohoGothicPro-Light"/>
              </a:rPr>
              <a:t>derûnî</a:t>
            </a:r>
            <a:r>
              <a:rPr lang="tr-TR" sz="3000" b="1" dirty="0">
                <a:solidFill>
                  <a:schemeClr val="tx1"/>
                </a:solidFill>
                <a:latin typeface="SohoGothicPro-Light"/>
              </a:rPr>
              <a:t> boyutta yaşama gayreti şeklinde tanımlanırsa bunun herkes için gerekli olduğu söylenebilir. </a:t>
            </a:r>
            <a:endParaRPr lang="tr-TR" sz="3000" b="1" dirty="0" smtClean="0">
              <a:solidFill>
                <a:schemeClr val="tx1"/>
              </a:solidFill>
              <a:latin typeface="SohoGothicPro-Light"/>
            </a:endParaRPr>
          </a:p>
          <a:p>
            <a:r>
              <a:rPr lang="tr-TR" sz="3000" b="1" dirty="0" smtClean="0">
                <a:solidFill>
                  <a:schemeClr val="tx1"/>
                </a:solidFill>
                <a:latin typeface="SohoGothicPro-Light"/>
              </a:rPr>
              <a:t>Ancak </a:t>
            </a:r>
            <a:r>
              <a:rPr lang="tr-TR" sz="3000" b="1" dirty="0">
                <a:solidFill>
                  <a:schemeClr val="tx1"/>
                </a:solidFill>
                <a:latin typeface="SohoGothicPro-Light"/>
              </a:rPr>
              <a:t>bunu tarikat bünyesinde gerçekleştirmek gibi bir zorunluluk yoktur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1083263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smtClean="0">
                <a:solidFill>
                  <a:schemeClr val="tx1"/>
                </a:solidFill>
                <a:latin typeface="SohoGothicPro-Light"/>
              </a:rPr>
              <a:t>Cemaat; topluluk</a:t>
            </a:r>
            <a:r>
              <a:rPr lang="tr-TR" sz="3000" b="1" dirty="0">
                <a:solidFill>
                  <a:schemeClr val="tx1"/>
                </a:solidFill>
                <a:latin typeface="SohoGothicPro-Light"/>
              </a:rPr>
              <a:t>, grup, zümre, takım, ekip, halk gibi anlamları içermektedir. Istılahta ise üyelerinin ortaklaşa paylaştıkları şeye, genellikle ortak ideolojiye, gayeye ya da kimlik duygusuna dayanan, özel olarak oluşturulmuş bir toplumsal ilişkiler bütünüdür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9037253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namazın kabulünde içindeki ve dışındaki şartlar vardır. Bu şartlar arasında “huşû” kelimesi geçmemektedir. </a:t>
            </a:r>
            <a:endParaRPr lang="tr-TR" sz="3000" b="1" dirty="0" smtClean="0">
              <a:solidFill>
                <a:schemeClr val="tx1"/>
              </a:solidFill>
              <a:latin typeface="SohoGothicPro-Light"/>
            </a:endParaRPr>
          </a:p>
          <a:p>
            <a:r>
              <a:rPr lang="tr-TR" sz="3000" b="1" dirty="0" smtClean="0">
                <a:solidFill>
                  <a:schemeClr val="tx1"/>
                </a:solidFill>
                <a:latin typeface="SohoGothicPro-Light"/>
              </a:rPr>
              <a:t>zahir-bâtın </a:t>
            </a:r>
            <a:r>
              <a:rPr lang="tr-TR" sz="3000" b="1" dirty="0">
                <a:solidFill>
                  <a:schemeClr val="tx1"/>
                </a:solidFill>
                <a:latin typeface="SohoGothicPro-Light"/>
              </a:rPr>
              <a:t>dengesi, sadece ibadetleri değil, gündelik yaşamımızı da kapsamaktadır.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442290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İnsanda tanrı inancı nasıl fıtrî ise dini daha deruni yaşamak yönündeki istek de insanlık tarihiyle doğru orantılıdır. Hemen tüm dinlerde bu talep mistisizm ile İslam’da ise tasavvuf ve onun kurumlaşmış şekli olan tarikatlarla karşılık bulmuştur. </a:t>
            </a:r>
            <a:endParaRPr lang="tr-TR" sz="3000" b="1" dirty="0" smtClean="0">
              <a:solidFill>
                <a:schemeClr val="tx1"/>
              </a:solidFill>
              <a:latin typeface="SohoGothicPro-Light"/>
            </a:endParaRPr>
          </a:p>
          <a:p>
            <a:r>
              <a:rPr lang="tr-TR" sz="3000" b="1" dirty="0" smtClean="0">
                <a:solidFill>
                  <a:schemeClr val="tx1"/>
                </a:solidFill>
                <a:latin typeface="SohoGothicPro-Light"/>
              </a:rPr>
              <a:t>Ancak….</a:t>
            </a:r>
          </a:p>
        </p:txBody>
      </p:sp>
    </p:spTree>
    <p:extLst>
      <p:ext uri="{BB962C8B-B14F-4D97-AF65-F5344CB8AC3E}">
        <p14:creationId xmlns:p14="http://schemas.microsoft.com/office/powerpoint/2010/main" val="17769566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err="1">
                <a:solidFill>
                  <a:schemeClr val="tx1"/>
                </a:solidFill>
                <a:latin typeface="SohoGothicPro-Light"/>
              </a:rPr>
              <a:t>Ashâbın</a:t>
            </a:r>
            <a:r>
              <a:rPr lang="tr-TR" sz="3000" b="1" dirty="0">
                <a:solidFill>
                  <a:schemeClr val="tx1"/>
                </a:solidFill>
                <a:latin typeface="SohoGothicPro-Light"/>
              </a:rPr>
              <a:t> içinde bile </a:t>
            </a:r>
            <a:r>
              <a:rPr lang="tr-TR" sz="3000" b="1" dirty="0" err="1">
                <a:solidFill>
                  <a:schemeClr val="tx1"/>
                </a:solidFill>
                <a:latin typeface="SohoGothicPro-Light"/>
              </a:rPr>
              <a:t>teheccüde</a:t>
            </a:r>
            <a:r>
              <a:rPr lang="tr-TR" sz="3000" b="1" dirty="0">
                <a:solidFill>
                  <a:schemeClr val="tx1"/>
                </a:solidFill>
                <a:latin typeface="SohoGothicPro-Light"/>
              </a:rPr>
              <a:t> kalkanlar olduğu gibi, kalkmayanlar da bulunmaktadır. </a:t>
            </a:r>
            <a:endParaRPr lang="tr-TR" sz="3000" b="1" dirty="0" smtClean="0">
              <a:solidFill>
                <a:schemeClr val="tx1"/>
              </a:solidFill>
              <a:latin typeface="SohoGothicPro-Light"/>
            </a:endParaRPr>
          </a:p>
          <a:p>
            <a:r>
              <a:rPr lang="tr-TR" sz="3000" b="1" dirty="0" smtClean="0">
                <a:solidFill>
                  <a:schemeClr val="tx1"/>
                </a:solidFill>
                <a:latin typeface="SohoGothicPro-Light"/>
              </a:rPr>
              <a:t>fıtratı </a:t>
            </a:r>
            <a:r>
              <a:rPr lang="tr-TR" sz="3000" b="1" dirty="0">
                <a:solidFill>
                  <a:schemeClr val="tx1"/>
                </a:solidFill>
                <a:latin typeface="SohoGothicPro-Light"/>
              </a:rPr>
              <a:t>buna müsait olmayanlar için Kur’an ve </a:t>
            </a:r>
            <a:r>
              <a:rPr lang="tr-TR" sz="3000" b="1" dirty="0" err="1">
                <a:solidFill>
                  <a:schemeClr val="tx1"/>
                </a:solidFill>
                <a:latin typeface="SohoGothicPro-Light"/>
              </a:rPr>
              <a:t>Sünnet’e</a:t>
            </a:r>
            <a:r>
              <a:rPr lang="tr-TR" sz="3000" b="1" dirty="0">
                <a:solidFill>
                  <a:schemeClr val="tx1"/>
                </a:solidFill>
                <a:latin typeface="SohoGothicPro-Light"/>
              </a:rPr>
              <a:t> </a:t>
            </a:r>
            <a:r>
              <a:rPr lang="tr-TR" sz="3000" b="1" dirty="0" err="1">
                <a:solidFill>
                  <a:schemeClr val="tx1"/>
                </a:solidFill>
                <a:latin typeface="SohoGothicPro-Light"/>
              </a:rPr>
              <a:t>ittiba</a:t>
            </a:r>
            <a:r>
              <a:rPr lang="tr-TR" sz="3000" b="1" dirty="0">
                <a:solidFill>
                  <a:schemeClr val="tx1"/>
                </a:solidFill>
                <a:latin typeface="SohoGothicPro-Light"/>
              </a:rPr>
              <a:t> yeterlidir</a:t>
            </a:r>
            <a:r>
              <a:rPr lang="tr-TR" sz="3000" b="1" dirty="0" smtClean="0">
                <a:solidFill>
                  <a:schemeClr val="tx1"/>
                </a:solidFill>
                <a:latin typeface="SohoGothicPro-Light"/>
              </a:rPr>
              <a:t>. </a:t>
            </a:r>
          </a:p>
          <a:p>
            <a:r>
              <a:rPr lang="tr-TR" sz="3000" b="1" dirty="0" smtClean="0">
                <a:solidFill>
                  <a:schemeClr val="tx1"/>
                </a:solidFill>
                <a:latin typeface="SohoGothicPro-Light"/>
              </a:rPr>
              <a:t>“</a:t>
            </a:r>
            <a:r>
              <a:rPr lang="tr-TR" sz="3000" b="1" dirty="0">
                <a:solidFill>
                  <a:schemeClr val="tx1"/>
                </a:solidFill>
                <a:latin typeface="SohoGothicPro-Light"/>
              </a:rPr>
              <a:t>işte bugün sizin dininizi kemâle erdirdim ve üzerinizdeki nimetimi tamamladım. Sizin için din olarak İslâm’ı beğendim</a:t>
            </a:r>
            <a:r>
              <a:rPr lang="tr-TR" sz="3000" b="1" dirty="0" smtClean="0">
                <a:solidFill>
                  <a:schemeClr val="tx1"/>
                </a:solidFill>
                <a:latin typeface="SohoGothicPro-Light"/>
              </a:rPr>
              <a:t>”</a:t>
            </a:r>
          </a:p>
        </p:txBody>
      </p:sp>
    </p:spTree>
    <p:extLst>
      <p:ext uri="{BB962C8B-B14F-4D97-AF65-F5344CB8AC3E}">
        <p14:creationId xmlns:p14="http://schemas.microsoft.com/office/powerpoint/2010/main" val="4806431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751012" y="1918741"/>
            <a:ext cx="8689976" cy="4570959"/>
          </a:xfrm>
        </p:spPr>
        <p:txBody>
          <a:bodyPr>
            <a:noAutofit/>
          </a:bodyPr>
          <a:lstStyle/>
          <a:p>
            <a:r>
              <a:rPr lang="tr-TR" sz="3000" b="1" dirty="0">
                <a:solidFill>
                  <a:schemeClr val="tx1"/>
                </a:solidFill>
                <a:latin typeface="SohoGothicPro-Light"/>
              </a:rPr>
              <a:t>Bu izah, tarikatlara mensubiyetin dine aykırı ya da bu kurumların faydasız olduğu şeklinde </a:t>
            </a:r>
            <a:r>
              <a:rPr lang="tr-TR" sz="3000" b="1" dirty="0" smtClean="0">
                <a:solidFill>
                  <a:schemeClr val="tx1"/>
                </a:solidFill>
                <a:latin typeface="SohoGothicPro-Light"/>
              </a:rPr>
              <a:t>yorumlanmamalıdır</a:t>
            </a:r>
            <a:r>
              <a:rPr lang="tr-TR" sz="3000" b="1" dirty="0">
                <a:solidFill>
                  <a:schemeClr val="tx1"/>
                </a:solidFill>
                <a:latin typeface="SohoGothicPro-Light"/>
              </a:rPr>
              <a:t>. </a:t>
            </a:r>
            <a:endParaRPr lang="tr-TR" sz="3000" b="1" dirty="0" smtClean="0">
              <a:solidFill>
                <a:schemeClr val="tx1"/>
              </a:solidFill>
              <a:latin typeface="SohoGothicPro-Light"/>
            </a:endParaRPr>
          </a:p>
          <a:p>
            <a:r>
              <a:rPr lang="tr-TR" sz="3000" b="1" dirty="0" smtClean="0">
                <a:solidFill>
                  <a:schemeClr val="tx1"/>
                </a:solidFill>
                <a:latin typeface="SohoGothicPro-Light"/>
              </a:rPr>
              <a:t>İnsanın </a:t>
            </a:r>
            <a:r>
              <a:rPr lang="tr-TR" sz="3000" b="1" dirty="0">
                <a:solidFill>
                  <a:schemeClr val="tx1"/>
                </a:solidFill>
                <a:latin typeface="SohoGothicPro-Light"/>
              </a:rPr>
              <a:t>içinde bulunduğu ortam, dinî yaşamına da tesir etmektedir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462387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3. Tarikata intisap, herkes için gerekli midir?</a:t>
            </a:r>
          </a:p>
        </p:txBody>
      </p:sp>
      <p:sp>
        <p:nvSpPr>
          <p:cNvPr id="3" name="Alt Başlık 2"/>
          <p:cNvSpPr>
            <a:spLocks noGrp="1"/>
          </p:cNvSpPr>
          <p:nvPr>
            <p:ph type="subTitle" idx="1"/>
          </p:nvPr>
        </p:nvSpPr>
        <p:spPr>
          <a:xfrm>
            <a:off x="1673224" y="1993691"/>
            <a:ext cx="8689976" cy="4570959"/>
          </a:xfrm>
        </p:spPr>
        <p:txBody>
          <a:bodyPr>
            <a:noAutofit/>
          </a:bodyPr>
          <a:lstStyle/>
          <a:p>
            <a:pPr algn="ctr"/>
            <a:r>
              <a:rPr lang="tr-TR" sz="3000" b="1" dirty="0" smtClean="0">
                <a:solidFill>
                  <a:schemeClr val="tx1"/>
                </a:solidFill>
                <a:latin typeface="SohoGothicPro-Light"/>
              </a:rPr>
              <a:t>“</a:t>
            </a:r>
            <a:r>
              <a:rPr lang="tr-TR" sz="3000" b="1" dirty="0" err="1">
                <a:solidFill>
                  <a:schemeClr val="tx1"/>
                </a:solidFill>
                <a:latin typeface="SohoGothicPro-Light"/>
              </a:rPr>
              <a:t>sâdıklarla</a:t>
            </a:r>
            <a:r>
              <a:rPr lang="tr-TR" sz="3000" b="1" dirty="0">
                <a:solidFill>
                  <a:schemeClr val="tx1"/>
                </a:solidFill>
                <a:latin typeface="SohoGothicPro-Light"/>
              </a:rPr>
              <a:t> beraber olun” </a:t>
            </a:r>
            <a:endParaRPr lang="tr-TR" sz="3000" b="1" dirty="0" smtClean="0">
              <a:solidFill>
                <a:schemeClr val="tx1"/>
              </a:solidFill>
              <a:latin typeface="SohoGothicPro-Light"/>
            </a:endParaRPr>
          </a:p>
          <a:p>
            <a:r>
              <a:rPr lang="tr-TR" sz="3000" b="1" dirty="0" smtClean="0">
                <a:solidFill>
                  <a:schemeClr val="tx1"/>
                </a:solidFill>
                <a:latin typeface="SohoGothicPro-Light"/>
              </a:rPr>
              <a:t>bireye </a:t>
            </a:r>
            <a:r>
              <a:rPr lang="tr-TR" sz="3000" b="1" dirty="0">
                <a:solidFill>
                  <a:schemeClr val="tx1"/>
                </a:solidFill>
                <a:latin typeface="SohoGothicPro-Light"/>
              </a:rPr>
              <a:t>dinî hassasiyetin </a:t>
            </a:r>
            <a:r>
              <a:rPr lang="tr-TR" sz="3000" b="1" dirty="0" smtClean="0">
                <a:solidFill>
                  <a:schemeClr val="tx1"/>
                </a:solidFill>
                <a:latin typeface="SohoGothicPro-Light"/>
              </a:rPr>
              <a:t>geliştirilmesi, Otokontrol, modern </a:t>
            </a:r>
            <a:r>
              <a:rPr lang="tr-TR" sz="3000" b="1" dirty="0">
                <a:solidFill>
                  <a:schemeClr val="tx1"/>
                </a:solidFill>
                <a:latin typeface="SohoGothicPro-Light"/>
              </a:rPr>
              <a:t>dünyanın beraberinde getirdiği yabancılaşma, yalnızlaşma, </a:t>
            </a:r>
            <a:r>
              <a:rPr lang="tr-TR" sz="3000" b="1" dirty="0" err="1">
                <a:solidFill>
                  <a:schemeClr val="tx1"/>
                </a:solidFill>
                <a:latin typeface="SohoGothicPro-Light"/>
              </a:rPr>
              <a:t>sekülerleşme</a:t>
            </a:r>
            <a:r>
              <a:rPr lang="tr-TR" sz="3000" b="1" dirty="0">
                <a:solidFill>
                  <a:schemeClr val="tx1"/>
                </a:solidFill>
                <a:latin typeface="SohoGothicPro-Light"/>
              </a:rPr>
              <a:t> gibi bireyin hayatını olumsuz etkileyen hususlara karşı tasavvufun insanı inşa edici yönünden bahsedilebilir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7600012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r>
              <a:rPr lang="tr-TR" sz="3000" b="1" dirty="0">
                <a:solidFill>
                  <a:schemeClr val="tx1"/>
                </a:solidFill>
                <a:latin typeface="SohoGothicPro-Light"/>
              </a:rPr>
              <a:t>Kur’an-ı Kerim’de cennete girecekler isimleriyle değil sıfatlarıyla anılmaktadır. </a:t>
            </a:r>
            <a:endParaRPr lang="tr-TR" sz="3000" b="1" dirty="0" smtClean="0">
              <a:solidFill>
                <a:schemeClr val="tx1"/>
              </a:solidFill>
              <a:latin typeface="SohoGothicPro-Light"/>
            </a:endParaRPr>
          </a:p>
          <a:p>
            <a:r>
              <a:rPr lang="tr-TR" sz="3000" b="1" dirty="0" smtClean="0">
                <a:solidFill>
                  <a:schemeClr val="tx1"/>
                </a:solidFill>
                <a:latin typeface="SohoGothicPro-Light"/>
              </a:rPr>
              <a:t>İman </a:t>
            </a:r>
            <a:r>
              <a:rPr lang="tr-TR" sz="3000" b="1" dirty="0">
                <a:solidFill>
                  <a:schemeClr val="tx1"/>
                </a:solidFill>
                <a:latin typeface="SohoGothicPro-Light"/>
              </a:rPr>
              <a:t>etmek, </a:t>
            </a:r>
            <a:endParaRPr lang="tr-TR" sz="3000" b="1" dirty="0" smtClean="0">
              <a:solidFill>
                <a:schemeClr val="tx1"/>
              </a:solidFill>
              <a:latin typeface="SohoGothicPro-Light"/>
            </a:endParaRPr>
          </a:p>
          <a:p>
            <a:r>
              <a:rPr lang="tr-TR" sz="3000" b="1" dirty="0" smtClean="0">
                <a:solidFill>
                  <a:schemeClr val="tx1"/>
                </a:solidFill>
                <a:latin typeface="SohoGothicPro-Light"/>
              </a:rPr>
              <a:t>İslam’ın </a:t>
            </a:r>
            <a:r>
              <a:rPr lang="tr-TR" sz="3000" b="1" dirty="0">
                <a:solidFill>
                  <a:schemeClr val="tx1"/>
                </a:solidFill>
                <a:latin typeface="SohoGothicPro-Light"/>
              </a:rPr>
              <a:t>şartlarını eda, </a:t>
            </a:r>
            <a:endParaRPr lang="tr-TR" sz="3000" b="1" dirty="0" smtClean="0">
              <a:solidFill>
                <a:schemeClr val="tx1"/>
              </a:solidFill>
              <a:latin typeface="SohoGothicPro-Light"/>
            </a:endParaRPr>
          </a:p>
          <a:p>
            <a:r>
              <a:rPr lang="tr-TR" sz="3000" b="1" dirty="0" smtClean="0">
                <a:solidFill>
                  <a:schemeClr val="tx1"/>
                </a:solidFill>
                <a:latin typeface="SohoGothicPro-Light"/>
              </a:rPr>
              <a:t>Allah’ın </a:t>
            </a:r>
            <a:r>
              <a:rPr lang="tr-TR" sz="3000" b="1" dirty="0">
                <a:solidFill>
                  <a:schemeClr val="tx1"/>
                </a:solidFill>
                <a:latin typeface="SohoGothicPro-Light"/>
              </a:rPr>
              <a:t>emrettiklerini yerine getirip </a:t>
            </a:r>
            <a:r>
              <a:rPr lang="tr-TR" sz="3000" b="1" dirty="0" err="1">
                <a:solidFill>
                  <a:schemeClr val="tx1"/>
                </a:solidFill>
                <a:latin typeface="SohoGothicPro-Light"/>
              </a:rPr>
              <a:t>nehyettiklerinden</a:t>
            </a:r>
            <a:r>
              <a:rPr lang="tr-TR" sz="3000" b="1" dirty="0">
                <a:solidFill>
                  <a:schemeClr val="tx1"/>
                </a:solidFill>
                <a:latin typeface="SohoGothicPro-Light"/>
              </a:rPr>
              <a:t> sakınmak,  </a:t>
            </a:r>
            <a:endParaRPr lang="tr-TR" sz="3000" b="1" dirty="0" smtClean="0">
              <a:solidFill>
                <a:schemeClr val="tx1"/>
              </a:solidFill>
              <a:latin typeface="SohoGothicPro-Light"/>
            </a:endParaRPr>
          </a:p>
          <a:p>
            <a:r>
              <a:rPr lang="tr-TR" sz="3000" b="1" dirty="0" smtClean="0">
                <a:solidFill>
                  <a:schemeClr val="tx1"/>
                </a:solidFill>
                <a:latin typeface="SohoGothicPro-Light"/>
              </a:rPr>
              <a:t>O’nu </a:t>
            </a:r>
            <a:r>
              <a:rPr lang="tr-TR" sz="3000" b="1" dirty="0">
                <a:solidFill>
                  <a:schemeClr val="tx1"/>
                </a:solidFill>
                <a:latin typeface="SohoGothicPro-Light"/>
              </a:rPr>
              <a:t>çokça zikretmek,  </a:t>
            </a:r>
            <a:endParaRPr lang="tr-TR" sz="3000" b="1" dirty="0" smtClean="0">
              <a:solidFill>
                <a:schemeClr val="tx1"/>
              </a:solidFill>
              <a:latin typeface="SohoGothicPro-Light"/>
            </a:endParaRPr>
          </a:p>
          <a:p>
            <a:r>
              <a:rPr lang="tr-TR" sz="3000" b="1" dirty="0" err="1" smtClean="0">
                <a:solidFill>
                  <a:schemeClr val="tx1"/>
                </a:solidFill>
                <a:latin typeface="SohoGothicPro-Light"/>
              </a:rPr>
              <a:t>tevbe</a:t>
            </a:r>
            <a:r>
              <a:rPr lang="tr-TR" sz="3000" b="1" dirty="0" smtClean="0">
                <a:solidFill>
                  <a:schemeClr val="tx1"/>
                </a:solidFill>
                <a:latin typeface="SohoGothicPro-Light"/>
              </a:rPr>
              <a:t> </a:t>
            </a:r>
            <a:r>
              <a:rPr lang="tr-TR" sz="3000" b="1" dirty="0">
                <a:solidFill>
                  <a:schemeClr val="tx1"/>
                </a:solidFill>
                <a:latin typeface="SohoGothicPro-Light"/>
              </a:rPr>
              <a:t>etmek</a:t>
            </a:r>
            <a:r>
              <a:rPr lang="tr-TR" sz="3000" b="1" dirty="0" smtClean="0">
                <a:solidFill>
                  <a:schemeClr val="tx1"/>
                </a:solidFill>
                <a:latin typeface="SohoGothicPro-Light"/>
              </a:rPr>
              <a:t>…</a:t>
            </a:r>
          </a:p>
        </p:txBody>
      </p:sp>
    </p:spTree>
    <p:extLst>
      <p:ext uri="{BB962C8B-B14F-4D97-AF65-F5344CB8AC3E}">
        <p14:creationId xmlns:p14="http://schemas.microsoft.com/office/powerpoint/2010/main" val="28855814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endParaRPr lang="tr-TR" sz="2800" b="1" dirty="0" smtClean="0">
              <a:latin typeface="SohoGothicPro-Light"/>
            </a:endParaRPr>
          </a:p>
          <a:p>
            <a:r>
              <a:rPr lang="tr-TR" sz="2800" b="1" dirty="0" smtClean="0">
                <a:solidFill>
                  <a:schemeClr val="tx1"/>
                </a:solidFill>
                <a:latin typeface="SohoGothicPro-Light"/>
              </a:rPr>
              <a:t>Allah </a:t>
            </a:r>
            <a:r>
              <a:rPr lang="tr-TR" sz="2800" b="1" dirty="0" err="1">
                <a:solidFill>
                  <a:schemeClr val="tx1"/>
                </a:solidFill>
                <a:latin typeface="SohoGothicPro-Light"/>
              </a:rPr>
              <a:t>Rasûlü</a:t>
            </a:r>
            <a:r>
              <a:rPr lang="tr-TR" sz="2800" b="1" dirty="0">
                <a:solidFill>
                  <a:schemeClr val="tx1"/>
                </a:solidFill>
                <a:latin typeface="SohoGothicPro-Light"/>
              </a:rPr>
              <a:t> (s.) insanlara İslâm’ı tebliğ ederken, bu davete icabet edenlere de uymaları gereken ahkâmı öğretiyordu. </a:t>
            </a:r>
            <a:endParaRPr lang="tr-TR" sz="2800" b="1" dirty="0" smtClean="0">
              <a:solidFill>
                <a:schemeClr val="tx1"/>
              </a:solidFill>
              <a:latin typeface="SohoGothicPro-Light"/>
            </a:endParaRPr>
          </a:p>
        </p:txBody>
      </p:sp>
    </p:spTree>
    <p:extLst>
      <p:ext uri="{BB962C8B-B14F-4D97-AF65-F5344CB8AC3E}">
        <p14:creationId xmlns:p14="http://schemas.microsoft.com/office/powerpoint/2010/main" val="2182902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Amcası </a:t>
            </a:r>
            <a:r>
              <a:rPr lang="tr-TR" sz="3000" b="1" dirty="0" err="1">
                <a:solidFill>
                  <a:schemeClr val="tx1"/>
                </a:solidFill>
                <a:latin typeface="SohoGothicPro-Light"/>
              </a:rPr>
              <a:t>Ebû</a:t>
            </a:r>
            <a:r>
              <a:rPr lang="tr-TR" sz="3000" b="1" dirty="0">
                <a:solidFill>
                  <a:schemeClr val="tx1"/>
                </a:solidFill>
                <a:latin typeface="SohoGothicPro-Light"/>
              </a:rPr>
              <a:t> </a:t>
            </a:r>
            <a:r>
              <a:rPr lang="tr-TR" sz="3000" b="1" dirty="0" err="1">
                <a:solidFill>
                  <a:schemeClr val="tx1"/>
                </a:solidFill>
                <a:latin typeface="SohoGothicPro-Light"/>
              </a:rPr>
              <a:t>Talib’i</a:t>
            </a:r>
            <a:r>
              <a:rPr lang="tr-TR" sz="3000" b="1" dirty="0">
                <a:solidFill>
                  <a:schemeClr val="tx1"/>
                </a:solidFill>
                <a:latin typeface="SohoGothicPro-Light"/>
              </a:rPr>
              <a:t> son nefesinde iman etmeye çağırmadaki gayretinin ya da iman etmiş olan kızı Hz. Fatıma’yı geceleri </a:t>
            </a:r>
            <a:r>
              <a:rPr lang="tr-TR" sz="3000" b="1" dirty="0" err="1">
                <a:solidFill>
                  <a:schemeClr val="tx1"/>
                </a:solidFill>
                <a:latin typeface="SohoGothicPro-Light"/>
              </a:rPr>
              <a:t>teheccüde</a:t>
            </a:r>
            <a:r>
              <a:rPr lang="tr-TR" sz="3000" b="1" dirty="0">
                <a:solidFill>
                  <a:schemeClr val="tx1"/>
                </a:solidFill>
                <a:latin typeface="SohoGothicPro-Light"/>
              </a:rPr>
              <a:t> kalkmaya teşvik etmesinin sebepleri, </a:t>
            </a:r>
            <a:r>
              <a:rPr lang="tr-TR" sz="3000" b="1" dirty="0" err="1">
                <a:solidFill>
                  <a:schemeClr val="tx1"/>
                </a:solidFill>
                <a:latin typeface="SohoGothicPro-Light"/>
              </a:rPr>
              <a:t>Ashâbın</a:t>
            </a:r>
            <a:r>
              <a:rPr lang="tr-TR" sz="3000" b="1" dirty="0">
                <a:solidFill>
                  <a:schemeClr val="tx1"/>
                </a:solidFill>
                <a:latin typeface="SohoGothicPro-Light"/>
              </a:rPr>
              <a:t> </a:t>
            </a:r>
            <a:r>
              <a:rPr lang="tr-TR" sz="3000" b="1" dirty="0" err="1">
                <a:solidFill>
                  <a:schemeClr val="tx1"/>
                </a:solidFill>
                <a:latin typeface="SohoGothicPro-Light"/>
              </a:rPr>
              <a:t>âhirette</a:t>
            </a:r>
            <a:r>
              <a:rPr lang="tr-TR" sz="3000" b="1" dirty="0">
                <a:solidFill>
                  <a:schemeClr val="tx1"/>
                </a:solidFill>
                <a:latin typeface="SohoGothicPro-Light"/>
              </a:rPr>
              <a:t> hesaba çekilme korkusuyla dini yaşama konusundaki gayreti iyi tahlil edilmelidir.</a:t>
            </a:r>
          </a:p>
          <a:p>
            <a:endParaRPr lang="tr-TR" sz="3000" b="1" dirty="0" smtClean="0">
              <a:latin typeface="SohoGothicPro-Light"/>
            </a:endParaRPr>
          </a:p>
        </p:txBody>
      </p:sp>
    </p:spTree>
    <p:extLst>
      <p:ext uri="{BB962C8B-B14F-4D97-AF65-F5344CB8AC3E}">
        <p14:creationId xmlns:p14="http://schemas.microsoft.com/office/powerpoint/2010/main" val="8340714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r>
              <a:rPr lang="tr-TR" sz="3000" b="1" dirty="0">
                <a:solidFill>
                  <a:schemeClr val="tx1"/>
                </a:solidFill>
                <a:latin typeface="SohoGothicPro-Light"/>
              </a:rPr>
              <a:t>Aslî misyonundan sapmamış tarikatların temel hedefi, bağlılarının dini </a:t>
            </a:r>
            <a:r>
              <a:rPr lang="tr-TR" sz="3000" b="1" dirty="0" err="1">
                <a:solidFill>
                  <a:schemeClr val="tx1"/>
                </a:solidFill>
                <a:latin typeface="SohoGothicPro-Light"/>
              </a:rPr>
              <a:t>derûnî</a:t>
            </a:r>
            <a:r>
              <a:rPr lang="tr-TR" sz="3000" b="1" dirty="0">
                <a:solidFill>
                  <a:schemeClr val="tx1"/>
                </a:solidFill>
                <a:latin typeface="SohoGothicPro-Light"/>
              </a:rPr>
              <a:t> boyutta yaşaması için bir nevi yaşam koçluğudur. Allah </a:t>
            </a:r>
            <a:r>
              <a:rPr lang="tr-TR" sz="3000" b="1" dirty="0" err="1">
                <a:solidFill>
                  <a:schemeClr val="tx1"/>
                </a:solidFill>
                <a:latin typeface="SohoGothicPro-Light"/>
              </a:rPr>
              <a:t>Rasûlü</a:t>
            </a:r>
            <a:r>
              <a:rPr lang="tr-TR" sz="3000" b="1" dirty="0">
                <a:solidFill>
                  <a:schemeClr val="tx1"/>
                </a:solidFill>
                <a:latin typeface="SohoGothicPro-Light"/>
              </a:rPr>
              <a:t> (s.), “nasıl yaşarsanız öyle ölürsünüz”  buyurmaktadır. </a:t>
            </a:r>
            <a:endParaRPr lang="tr-TR" sz="3000" b="1" dirty="0" smtClean="0">
              <a:solidFill>
                <a:schemeClr val="tx1"/>
              </a:solidFill>
              <a:latin typeface="SohoGothicPro-Light"/>
            </a:endParaRPr>
          </a:p>
          <a:p>
            <a:r>
              <a:rPr lang="tr-TR" sz="3000" b="1" dirty="0" smtClean="0">
                <a:solidFill>
                  <a:schemeClr val="tx1"/>
                </a:solidFill>
                <a:latin typeface="SohoGothicPro-Light"/>
              </a:rPr>
              <a:t>“</a:t>
            </a:r>
            <a:r>
              <a:rPr lang="tr-TR" sz="3000" b="1" dirty="0">
                <a:solidFill>
                  <a:schemeClr val="tx1"/>
                </a:solidFill>
                <a:latin typeface="SohoGothicPro-Light"/>
              </a:rPr>
              <a:t>Din çevre işidir</a:t>
            </a:r>
            <a:r>
              <a:rPr lang="tr-TR" sz="3000" b="1" dirty="0" smtClean="0">
                <a:solidFill>
                  <a:schemeClr val="tx1"/>
                </a:solidFill>
                <a:latin typeface="SohoGothicPro-Light"/>
              </a:rPr>
              <a:t>”</a:t>
            </a:r>
          </a:p>
        </p:txBody>
      </p:sp>
    </p:spTree>
    <p:extLst>
      <p:ext uri="{BB962C8B-B14F-4D97-AF65-F5344CB8AC3E}">
        <p14:creationId xmlns:p14="http://schemas.microsoft.com/office/powerpoint/2010/main" val="2678823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r>
              <a:rPr lang="tr-TR" sz="3000" b="1" dirty="0" smtClean="0">
                <a:solidFill>
                  <a:schemeClr val="tx1"/>
                </a:solidFill>
                <a:latin typeface="SohoGothicPro-Light"/>
              </a:rPr>
              <a:t>“</a:t>
            </a:r>
            <a:r>
              <a:rPr lang="tr-TR" sz="3000" b="1" dirty="0">
                <a:solidFill>
                  <a:schemeClr val="tx1"/>
                </a:solidFill>
                <a:latin typeface="SohoGothicPro-Light"/>
              </a:rPr>
              <a:t>kişi sevdiği ile beraberdir”  hadisi çerçevesinde Allah </a:t>
            </a:r>
            <a:r>
              <a:rPr lang="tr-TR" sz="3000" b="1" dirty="0" err="1">
                <a:solidFill>
                  <a:schemeClr val="tx1"/>
                </a:solidFill>
                <a:latin typeface="SohoGothicPro-Light"/>
              </a:rPr>
              <a:t>Rasûlü</a:t>
            </a:r>
            <a:r>
              <a:rPr lang="tr-TR" sz="3000" b="1" dirty="0">
                <a:solidFill>
                  <a:schemeClr val="tx1"/>
                </a:solidFill>
                <a:latin typeface="SohoGothicPro-Light"/>
              </a:rPr>
              <a:t> (s.)’nü ve onun mirasçıları olduğu </a:t>
            </a:r>
            <a:r>
              <a:rPr lang="tr-TR" sz="3000" b="1" dirty="0" err="1">
                <a:solidFill>
                  <a:schemeClr val="tx1"/>
                </a:solidFill>
                <a:latin typeface="SohoGothicPro-Light"/>
              </a:rPr>
              <a:t>hüsn</a:t>
            </a:r>
            <a:r>
              <a:rPr lang="tr-TR" sz="3000" b="1" dirty="0">
                <a:solidFill>
                  <a:schemeClr val="tx1"/>
                </a:solidFill>
                <a:latin typeface="SohoGothicPro-Light"/>
              </a:rPr>
              <a:t>-i zannını taşıdığı </a:t>
            </a:r>
            <a:r>
              <a:rPr lang="tr-TR" sz="3000" b="1" dirty="0" err="1">
                <a:solidFill>
                  <a:schemeClr val="tx1"/>
                </a:solidFill>
                <a:latin typeface="SohoGothicPro-Light"/>
              </a:rPr>
              <a:t>velîleri</a:t>
            </a:r>
            <a:r>
              <a:rPr lang="tr-TR" sz="3000" b="1" dirty="0">
                <a:solidFill>
                  <a:schemeClr val="tx1"/>
                </a:solidFill>
                <a:latin typeface="SohoGothicPro-Light"/>
              </a:rPr>
              <a:t> sevmesi, </a:t>
            </a:r>
            <a:r>
              <a:rPr lang="tr-TR" sz="3000" b="1" dirty="0" err="1">
                <a:solidFill>
                  <a:schemeClr val="tx1"/>
                </a:solidFill>
                <a:latin typeface="SohoGothicPro-Light"/>
              </a:rPr>
              <a:t>âhiret</a:t>
            </a:r>
            <a:r>
              <a:rPr lang="tr-TR" sz="3000" b="1" dirty="0">
                <a:solidFill>
                  <a:schemeClr val="tx1"/>
                </a:solidFill>
                <a:latin typeface="SohoGothicPro-Light"/>
              </a:rPr>
              <a:t> konusunda tarikat mensubunu ümitlendiren hadislerdendir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815546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Cemaatlerin ilgi alanına giren konularda da faaliyet göstermesi açısından toplumda bir tarikat için “………… cemaati” nitelendirmesi yapılabilmektedir. Ancak sistemli bir </a:t>
            </a:r>
            <a:r>
              <a:rPr lang="tr-TR" sz="3000" b="1" dirty="0" err="1">
                <a:solidFill>
                  <a:schemeClr val="tx1"/>
                </a:solidFill>
                <a:latin typeface="SohoGothicPro-Light"/>
              </a:rPr>
              <a:t>seyr</a:t>
            </a:r>
            <a:r>
              <a:rPr lang="tr-TR" sz="3000" b="1" dirty="0">
                <a:solidFill>
                  <a:schemeClr val="tx1"/>
                </a:solidFill>
                <a:latin typeface="SohoGothicPro-Light"/>
              </a:rPr>
              <a:t> ü </a:t>
            </a:r>
            <a:r>
              <a:rPr lang="tr-TR" sz="3000" b="1" dirty="0" err="1">
                <a:solidFill>
                  <a:schemeClr val="tx1"/>
                </a:solidFill>
                <a:latin typeface="SohoGothicPro-Light"/>
              </a:rPr>
              <a:t>sülûk</a:t>
            </a:r>
            <a:r>
              <a:rPr lang="tr-TR" sz="3000" b="1" dirty="0">
                <a:solidFill>
                  <a:schemeClr val="tx1"/>
                </a:solidFill>
                <a:latin typeface="SohoGothicPro-Light"/>
              </a:rPr>
              <a:t>, silsile, icazet gibi tarikata haiz nitelikleri taşımayan dini zümreler için “tarikat” kelimesinin kullanılması doğru değildir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416400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tarikata </a:t>
            </a:r>
            <a:r>
              <a:rPr lang="tr-TR" sz="3000" b="1" dirty="0">
                <a:solidFill>
                  <a:schemeClr val="tx1"/>
                </a:solidFill>
                <a:latin typeface="SohoGothicPro-Light"/>
              </a:rPr>
              <a:t>girsin ya da girmesin herkes için kurtuluş, Kur’an’a ve Allah </a:t>
            </a:r>
            <a:r>
              <a:rPr lang="tr-TR" sz="3000" b="1" dirty="0" err="1">
                <a:solidFill>
                  <a:schemeClr val="tx1"/>
                </a:solidFill>
                <a:latin typeface="SohoGothicPro-Light"/>
              </a:rPr>
              <a:t>Rasûlü</a:t>
            </a:r>
            <a:r>
              <a:rPr lang="tr-TR" sz="3000" b="1" dirty="0">
                <a:solidFill>
                  <a:schemeClr val="tx1"/>
                </a:solidFill>
                <a:latin typeface="SohoGothicPro-Light"/>
              </a:rPr>
              <a:t> (s.)’ne </a:t>
            </a:r>
            <a:r>
              <a:rPr lang="tr-TR" sz="3000" b="1" dirty="0" err="1">
                <a:solidFill>
                  <a:schemeClr val="tx1"/>
                </a:solidFill>
                <a:latin typeface="SohoGothicPro-Light"/>
              </a:rPr>
              <a:t>ittiba</a:t>
            </a:r>
            <a:r>
              <a:rPr lang="tr-TR" sz="3000" b="1" dirty="0">
                <a:solidFill>
                  <a:schemeClr val="tx1"/>
                </a:solidFill>
                <a:latin typeface="SohoGothicPro-Light"/>
              </a:rPr>
              <a:t> ile mümkündür. Peygamberler ve onların müjdeledikleri dışında hiç kimsenin imanla </a:t>
            </a:r>
            <a:r>
              <a:rPr lang="tr-TR" sz="3000" b="1" dirty="0" err="1">
                <a:solidFill>
                  <a:schemeClr val="tx1"/>
                </a:solidFill>
                <a:latin typeface="SohoGothicPro-Light"/>
              </a:rPr>
              <a:t>vefât</a:t>
            </a:r>
            <a:r>
              <a:rPr lang="tr-TR" sz="3000" b="1" dirty="0">
                <a:solidFill>
                  <a:schemeClr val="tx1"/>
                </a:solidFill>
                <a:latin typeface="SohoGothicPro-Light"/>
              </a:rPr>
              <a:t> garantisi bulunmamaktadır.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624369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r>
              <a:rPr lang="tr-TR" sz="3000" b="1" dirty="0" smtClean="0">
                <a:solidFill>
                  <a:schemeClr val="tx1"/>
                </a:solidFill>
                <a:latin typeface="SohoGothicPro-Light"/>
              </a:rPr>
              <a:t>“</a:t>
            </a:r>
            <a:r>
              <a:rPr lang="tr-TR" sz="3000" b="1" dirty="0">
                <a:solidFill>
                  <a:schemeClr val="tx1"/>
                </a:solidFill>
                <a:latin typeface="SohoGothicPro-Light"/>
              </a:rPr>
              <a:t>hiçbir günahkâr başkasının günah yükünü üstlenmez”   ve “insan için ancak kendi çalışması vardır” </a:t>
            </a:r>
            <a:r>
              <a:rPr lang="tr-TR" sz="3000" b="1" dirty="0" err="1">
                <a:solidFill>
                  <a:schemeClr val="tx1"/>
                </a:solidFill>
                <a:latin typeface="SohoGothicPro-Light"/>
              </a:rPr>
              <a:t>âyet</a:t>
            </a:r>
            <a:r>
              <a:rPr lang="tr-TR" sz="3000" b="1" dirty="0">
                <a:solidFill>
                  <a:schemeClr val="tx1"/>
                </a:solidFill>
                <a:latin typeface="SohoGothicPro-Light"/>
              </a:rPr>
              <a:t>-i kerimeleri de insanların ceza ve mükâfatının ancak kendi amellerine göre gerçekleşeceğini bildirmektedir. </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1428926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1274967"/>
          </a:xfrm>
        </p:spPr>
        <p:txBody>
          <a:bodyPr>
            <a:normAutofit/>
          </a:bodyPr>
          <a:lstStyle/>
          <a:p>
            <a:r>
              <a:rPr lang="sv-SE" sz="3600" b="1" cap="all" dirty="0">
                <a:solidFill>
                  <a:schemeClr val="tx1"/>
                </a:solidFill>
                <a:cs typeface="Arial" panose="020B0604020202020204" pitchFamily="34" charset="0"/>
              </a:rPr>
              <a:t>4. Tarikata giren âhirette kurtuluşu garantilemiş midir?</a:t>
            </a:r>
          </a:p>
        </p:txBody>
      </p:sp>
      <p:sp>
        <p:nvSpPr>
          <p:cNvPr id="3" name="Alt Başlık 2"/>
          <p:cNvSpPr>
            <a:spLocks noGrp="1"/>
          </p:cNvSpPr>
          <p:nvPr>
            <p:ph type="subTitle" idx="1"/>
          </p:nvPr>
        </p:nvSpPr>
        <p:spPr>
          <a:xfrm>
            <a:off x="1751012" y="1813810"/>
            <a:ext cx="8689976" cy="4676931"/>
          </a:xfrm>
        </p:spPr>
        <p:txBody>
          <a:bodyPr>
            <a:noAutofit/>
          </a:bodyPr>
          <a:lstStyle/>
          <a:p>
            <a:endParaRPr lang="tr-TR" sz="3000" b="1" dirty="0" smtClean="0">
              <a:latin typeface="SohoGothicPro-Light"/>
            </a:endParaRPr>
          </a:p>
          <a:p>
            <a:r>
              <a:rPr lang="tr-TR" sz="3000" b="1" dirty="0" smtClean="0">
                <a:solidFill>
                  <a:schemeClr val="tx1"/>
                </a:solidFill>
                <a:latin typeface="SohoGothicPro-Light"/>
              </a:rPr>
              <a:t>Dolayısıyla </a:t>
            </a:r>
            <a:r>
              <a:rPr lang="tr-TR" sz="3000" b="1" dirty="0" err="1">
                <a:solidFill>
                  <a:schemeClr val="tx1"/>
                </a:solidFill>
                <a:latin typeface="SohoGothicPro-Light"/>
              </a:rPr>
              <a:t>takvâ</a:t>
            </a:r>
            <a:r>
              <a:rPr lang="tr-TR" sz="3000" b="1" dirty="0">
                <a:solidFill>
                  <a:schemeClr val="tx1"/>
                </a:solidFill>
                <a:latin typeface="SohoGothicPro-Light"/>
              </a:rPr>
              <a:t> üzere olmaksızın salt bir tarikat ya da cemaate mensubiyet, kişinin akıbeti hakkında emniyet hissi uyandırmamalıdır</a:t>
            </a:r>
          </a:p>
          <a:p>
            <a:endParaRPr lang="tr-TR" sz="3000" b="1" dirty="0" smtClean="0">
              <a:latin typeface="SohoGothicPro-Light"/>
            </a:endParaRPr>
          </a:p>
        </p:txBody>
      </p:sp>
    </p:spTree>
    <p:extLst>
      <p:ext uri="{BB962C8B-B14F-4D97-AF65-F5344CB8AC3E}">
        <p14:creationId xmlns:p14="http://schemas.microsoft.com/office/powerpoint/2010/main" val="28751303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496008"/>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smtClean="0">
                <a:solidFill>
                  <a:schemeClr val="tx1"/>
                </a:solidFill>
                <a:latin typeface="SohoGothicPro-Light"/>
              </a:rPr>
              <a:t>1</a:t>
            </a:r>
            <a:r>
              <a:rPr lang="tr-TR" sz="3000" b="1" dirty="0">
                <a:solidFill>
                  <a:schemeClr val="tx1"/>
                </a:solidFill>
                <a:latin typeface="SohoGothicPro-Light"/>
              </a:rPr>
              <a:t>.	Tarikata girişte, mürit adayında aranılan nitelikler daha detaylıdır. Mistik yönü ağır basan tarikatlara giriş için bireyde, </a:t>
            </a:r>
            <a:r>
              <a:rPr lang="tr-TR" sz="3000" b="1" dirty="0" err="1">
                <a:solidFill>
                  <a:schemeClr val="tx1"/>
                </a:solidFill>
                <a:latin typeface="SohoGothicPro-Light"/>
              </a:rPr>
              <a:t>rûhî</a:t>
            </a:r>
            <a:r>
              <a:rPr lang="tr-TR" sz="3000" b="1" dirty="0">
                <a:solidFill>
                  <a:schemeClr val="tx1"/>
                </a:solidFill>
                <a:latin typeface="SohoGothicPro-Light"/>
              </a:rPr>
              <a:t> duyuş kabiliyeti aranmaktadır. Cemaate girişte aranılan nitelikler ise daha geneldir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204429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3912433"/>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2.	Yüzyıllar içinde şekillenen bir geleneğin temsilcisi olan tasavvuf ve tarikatlar geniş bir ıstılaha, terminolojiye sahip iken cemaatler için aynı şey söylenemez</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643475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3792511"/>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3.	Tarikat şeyhinin görev yapabilmesi için sahih bir icazet ve silsileye dayanması gerekir. Cemaat lideri ise cemaat içindeki konumuna göre bu görevi üstlenir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634203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38843"/>
            <a:ext cx="8689976" cy="915203"/>
          </a:xfrm>
        </p:spPr>
        <p:txBody>
          <a:bodyPr>
            <a:normAutofit/>
          </a:bodyPr>
          <a:lstStyle/>
          <a:p>
            <a:r>
              <a:rPr lang="tr-TR" sz="3600" b="1" cap="all" dirty="0">
                <a:solidFill>
                  <a:schemeClr val="tx1"/>
                </a:solidFill>
                <a:cs typeface="Arial" panose="020B0604020202020204" pitchFamily="34" charset="0"/>
              </a:rPr>
              <a:t>1. Tarikat ile cemaat </a:t>
            </a:r>
            <a:r>
              <a:rPr lang="tr-TR" sz="3600" b="1" cap="all" dirty="0" smtClean="0">
                <a:solidFill>
                  <a:schemeClr val="tx1"/>
                </a:solidFill>
                <a:cs typeface="Arial" panose="020B0604020202020204" pitchFamily="34" charset="0"/>
              </a:rPr>
              <a:t>bir midir</a:t>
            </a:r>
            <a:r>
              <a:rPr lang="tr-TR" sz="3600" b="1" cap="all" dirty="0">
                <a:solidFill>
                  <a:schemeClr val="tx1"/>
                </a:solidFill>
                <a:cs typeface="Arial" panose="020B0604020202020204" pitchFamily="34" charset="0"/>
              </a:rPr>
              <a:t>?</a:t>
            </a:r>
          </a:p>
        </p:txBody>
      </p:sp>
      <p:sp>
        <p:nvSpPr>
          <p:cNvPr id="3" name="Alt Başlık 2"/>
          <p:cNvSpPr>
            <a:spLocks noGrp="1"/>
          </p:cNvSpPr>
          <p:nvPr>
            <p:ph type="subTitle" idx="1"/>
          </p:nvPr>
        </p:nvSpPr>
        <p:spPr>
          <a:xfrm>
            <a:off x="1751012" y="1993692"/>
            <a:ext cx="8689976" cy="4242216"/>
          </a:xfrm>
        </p:spPr>
        <p:txBody>
          <a:bodyPr>
            <a:noAutofit/>
          </a:bodyPr>
          <a:lstStyle/>
          <a:p>
            <a:r>
              <a:rPr lang="tr-TR" sz="3000" b="1" dirty="0">
                <a:solidFill>
                  <a:schemeClr val="tx1"/>
                </a:solidFill>
                <a:latin typeface="SohoGothicPro-Light"/>
              </a:rPr>
              <a:t>dini zümrelerin, tarikat ya da cemaat şeklinde kategorize </a:t>
            </a:r>
            <a:r>
              <a:rPr lang="tr-TR" sz="3000" b="1" dirty="0" smtClean="0">
                <a:solidFill>
                  <a:schemeClr val="tx1"/>
                </a:solidFill>
                <a:latin typeface="SohoGothicPro-Light"/>
              </a:rPr>
              <a:t>edilme kriterleri</a:t>
            </a:r>
          </a:p>
          <a:p>
            <a:r>
              <a:rPr lang="tr-TR" sz="3000" b="1" dirty="0">
                <a:solidFill>
                  <a:schemeClr val="tx1"/>
                </a:solidFill>
                <a:latin typeface="SohoGothicPro-Light"/>
              </a:rPr>
              <a:t>4.	</a:t>
            </a:r>
            <a:r>
              <a:rPr lang="tr-TR" sz="3000" b="1" dirty="0" smtClean="0">
                <a:solidFill>
                  <a:schemeClr val="tx1"/>
                </a:solidFill>
                <a:latin typeface="SohoGothicPro-Light"/>
              </a:rPr>
              <a:t>Tarikatta </a:t>
            </a:r>
            <a:r>
              <a:rPr lang="tr-TR" sz="3000" b="1" dirty="0" err="1">
                <a:solidFill>
                  <a:schemeClr val="tx1"/>
                </a:solidFill>
                <a:latin typeface="SohoGothicPro-Light"/>
              </a:rPr>
              <a:t>seyr</a:t>
            </a:r>
            <a:r>
              <a:rPr lang="tr-TR" sz="3000" b="1" dirty="0">
                <a:solidFill>
                  <a:schemeClr val="tx1"/>
                </a:solidFill>
                <a:latin typeface="SohoGothicPro-Light"/>
              </a:rPr>
              <a:t> ü </a:t>
            </a:r>
            <a:r>
              <a:rPr lang="tr-TR" sz="3000" b="1" dirty="0" err="1">
                <a:solidFill>
                  <a:schemeClr val="tx1"/>
                </a:solidFill>
                <a:latin typeface="SohoGothicPro-Light"/>
              </a:rPr>
              <a:t>sülûk</a:t>
            </a:r>
            <a:r>
              <a:rPr lang="tr-TR" sz="3000" b="1" dirty="0">
                <a:solidFill>
                  <a:schemeClr val="tx1"/>
                </a:solidFill>
                <a:latin typeface="SohoGothicPro-Light"/>
              </a:rPr>
              <a:t> denen, müridin manevî eğitimi ile ilgili geleneksel eğitim yöntemleri bulunurken; cemaatler, yapıları gereği böyle bir yönteme sahip değildirler</a:t>
            </a:r>
            <a:endParaRPr lang="tr-TR" sz="3000" b="1" dirty="0" smtClean="0">
              <a:solidFill>
                <a:schemeClr val="tx1"/>
              </a:solidFill>
              <a:latin typeface="SohoGothicPro-Light"/>
            </a:endParaRPr>
          </a:p>
        </p:txBody>
      </p:sp>
    </p:spTree>
    <p:extLst>
      <p:ext uri="{BB962C8B-B14F-4D97-AF65-F5344CB8AC3E}">
        <p14:creationId xmlns:p14="http://schemas.microsoft.com/office/powerpoint/2010/main" val="3083759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267</TotalTime>
  <Words>1850</Words>
  <Application>Microsoft Office PowerPoint</Application>
  <PresentationFormat>Geniş ekran</PresentationFormat>
  <Paragraphs>176</Paragraphs>
  <Slides>52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52</vt:i4>
      </vt:variant>
    </vt:vector>
  </HeadingPairs>
  <TitlesOfParts>
    <vt:vector size="60" baseType="lpstr">
      <vt:lpstr>Arial</vt:lpstr>
      <vt:lpstr>Calibri</vt:lpstr>
      <vt:lpstr>Century Gothic</vt:lpstr>
      <vt:lpstr>SohoGothicPro-Light</vt:lpstr>
      <vt:lpstr>Times New Roman</vt:lpstr>
      <vt:lpstr>Tw Cen MT</vt:lpstr>
      <vt:lpstr>Wingdings 3</vt:lpstr>
      <vt:lpstr>İyon</vt:lpstr>
      <vt:lpstr>TASAVVUF I  VI. YARIYIL BAHAR DÖNEMİ</vt:lpstr>
      <vt:lpstr>TASAVVUF I  İKİNCİ BÖLÜM MANEVÎ EĞİTİME DAİR SORULAR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1. Tarikat ile cemaat bir midir?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2. Tarikatların eğitim yöntemleri nelerdir?</vt:lpstr>
      <vt:lpstr>3. Tarikata intisap, herkes için gerekli midir?</vt:lpstr>
      <vt:lpstr>3. Tarikata intisap, herkes için gerekli midir?</vt:lpstr>
      <vt:lpstr>3. Tarikata intisap, herkes için gerekli midir?</vt:lpstr>
      <vt:lpstr>3. Tarikata intisap, herkes için gerekli midir?</vt:lpstr>
      <vt:lpstr>3. Tarikata intisap, herkes için gerekli midir?</vt:lpstr>
      <vt:lpstr>3. Tarikata intisap, herkes için gerekli midir?</vt:lpstr>
      <vt:lpstr>3. Tarikata intisap, herkes için gerekli midir?</vt:lpstr>
      <vt:lpstr>4. Tarikata giren âhirette kurtuluşu garantilemiş midir?</vt:lpstr>
      <vt:lpstr>4. Tarikata giren âhirette kurtuluşu garantilemiş midir?</vt:lpstr>
      <vt:lpstr>4. Tarikata giren âhirette kurtuluşu garantilemiş midir?</vt:lpstr>
      <vt:lpstr>4. Tarikata giren âhirette kurtuluşu garantilemiş midir?</vt:lpstr>
      <vt:lpstr>4. Tarikata giren âhirette kurtuluşu garantilemiş midir?</vt:lpstr>
      <vt:lpstr>4. Tarikata giren âhirette kurtuluşu garantilemiş midir?</vt:lpstr>
      <vt:lpstr>4. Tarikata giren âhirette kurtuluşu garantilemiş midir?</vt:lpstr>
      <vt:lpstr>4. Tarikata giren âhirette kurtuluşu garantilemiş midir?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35</cp:revision>
  <dcterms:created xsi:type="dcterms:W3CDTF">2017-02-25T18:57:10Z</dcterms:created>
  <dcterms:modified xsi:type="dcterms:W3CDTF">2017-12-13T12:48:07Z</dcterms:modified>
</cp:coreProperties>
</file>