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18181" y="0"/>
            <a:ext cx="9418320" cy="4041648"/>
          </a:xfrm>
        </p:spPr>
        <p:txBody>
          <a:bodyPr>
            <a:normAutofit/>
          </a:bodyPr>
          <a:lstStyle/>
          <a:p>
            <a:pPr algn="ctr"/>
            <a:r>
              <a:rPr lang="tr-TR" sz="6000" dirty="0" smtClean="0"/>
              <a:t>ALLERJİK REAKSİYONLAR </a:t>
            </a:r>
            <a:r>
              <a:rPr lang="tr-TR" sz="6000" dirty="0">
                <a:solidFill>
                  <a:srgbClr val="FFFFFF"/>
                </a:solidFill>
              </a:rPr>
              <a:t>&amp; </a:t>
            </a:r>
            <a:r>
              <a:rPr lang="tr-TR" sz="6000" dirty="0" smtClean="0"/>
              <a:t>ANAFLAKTİK ŞOK</a:t>
            </a:r>
            <a:endParaRPr lang="tr-TR" sz="6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pPr algn="ctr"/>
            <a:r>
              <a:rPr lang="tr-TR" sz="3600" smtClean="0"/>
              <a:t> </a:t>
            </a:r>
            <a:r>
              <a:rPr lang="tr-TR" sz="3600" dirty="0" err="1" smtClean="0"/>
              <a:t>Doç.Dr</a:t>
            </a:r>
            <a:r>
              <a:rPr lang="tr-TR" sz="3600" dirty="0" smtClean="0"/>
              <a:t>. Ayşe Hande ARPACI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8989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Klinik olarak </a:t>
            </a:r>
            <a:r>
              <a:rPr lang="tr-TR" sz="2800" dirty="0" err="1"/>
              <a:t>kütanöz-müköz</a:t>
            </a:r>
            <a:r>
              <a:rPr lang="tr-TR" sz="2800" dirty="0"/>
              <a:t> bulgulara bağlı </a:t>
            </a:r>
            <a:r>
              <a:rPr lang="tr-TR" sz="2800" dirty="0" err="1"/>
              <a:t>eritem</a:t>
            </a:r>
            <a:r>
              <a:rPr lang="tr-TR" sz="2800" dirty="0"/>
              <a:t>, kaşıntı ve ödem ve/veya </a:t>
            </a:r>
            <a:r>
              <a:rPr lang="tr-TR" sz="2800" dirty="0" err="1" smtClean="0"/>
              <a:t>angioödem</a:t>
            </a:r>
            <a:r>
              <a:rPr lang="tr-TR" sz="2800" dirty="0"/>
              <a:t>,</a:t>
            </a:r>
            <a:endParaRPr lang="tr-TR" sz="2800" dirty="0" smtClean="0"/>
          </a:p>
          <a:p>
            <a:r>
              <a:rPr lang="tr-TR" sz="2800" dirty="0" smtClean="0"/>
              <a:t>Orta </a:t>
            </a:r>
            <a:r>
              <a:rPr lang="tr-TR" sz="2800" dirty="0"/>
              <a:t>düzeyde birden fazla sistemin etkilenmesine bağlı; hipotansiyon, taşikardi, </a:t>
            </a:r>
            <a:r>
              <a:rPr lang="tr-TR" sz="2800" dirty="0" err="1"/>
              <a:t>dispne</a:t>
            </a:r>
            <a:r>
              <a:rPr lang="tr-TR" sz="2800" dirty="0"/>
              <a:t> ve </a:t>
            </a:r>
            <a:r>
              <a:rPr lang="tr-TR" sz="2800" dirty="0" err="1"/>
              <a:t>gastrointestinal</a:t>
            </a:r>
            <a:r>
              <a:rPr lang="tr-TR" sz="2800" dirty="0"/>
              <a:t> rahatsızlıklar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Ciddi </a:t>
            </a:r>
            <a:r>
              <a:rPr lang="tr-TR" sz="2800" dirty="0"/>
              <a:t>belirtiler ise hava yolunda ödem, şiddetli </a:t>
            </a:r>
            <a:r>
              <a:rPr lang="tr-TR" sz="2800" dirty="0" err="1"/>
              <a:t>bronkospazm</a:t>
            </a:r>
            <a:r>
              <a:rPr lang="tr-TR" sz="2800" dirty="0"/>
              <a:t>, kardiyak </a:t>
            </a:r>
            <a:r>
              <a:rPr lang="tr-TR" sz="2800" dirty="0" err="1"/>
              <a:t>disritmi</a:t>
            </a:r>
            <a:r>
              <a:rPr lang="tr-TR" sz="2800" dirty="0"/>
              <a:t> ve </a:t>
            </a:r>
            <a:r>
              <a:rPr lang="tr-TR" sz="2800" dirty="0" err="1"/>
              <a:t>kardiyovasküler</a:t>
            </a:r>
            <a:r>
              <a:rPr lang="tr-TR" sz="2800" dirty="0"/>
              <a:t> </a:t>
            </a:r>
            <a:r>
              <a:rPr lang="tr-TR" sz="2800" dirty="0" err="1"/>
              <a:t>kollapsı</a:t>
            </a:r>
            <a:r>
              <a:rPr lang="tr-TR" sz="2800" dirty="0"/>
              <a:t> </a:t>
            </a:r>
            <a:r>
              <a:rPr lang="tr-TR" sz="2800" dirty="0" smtClean="0"/>
              <a:t>içerir. 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71718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194055"/>
              </p:ext>
            </p:extLst>
          </p:nvPr>
        </p:nvGraphicFramePr>
        <p:xfrm>
          <a:off x="1261872" y="365760"/>
          <a:ext cx="8594724" cy="60440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64908">
                  <a:extLst>
                    <a:ext uri="{9D8B030D-6E8A-4147-A177-3AD203B41FA5}">
                      <a16:colId xmlns:a16="http://schemas.microsoft.com/office/drawing/2014/main" val="2959546199"/>
                    </a:ext>
                  </a:extLst>
                </a:gridCol>
                <a:gridCol w="2864908">
                  <a:extLst>
                    <a:ext uri="{9D8B030D-6E8A-4147-A177-3AD203B41FA5}">
                      <a16:colId xmlns:a16="http://schemas.microsoft.com/office/drawing/2014/main" val="2182799654"/>
                    </a:ext>
                  </a:extLst>
                </a:gridCol>
                <a:gridCol w="2864908">
                  <a:extLst>
                    <a:ext uri="{9D8B030D-6E8A-4147-A177-3AD203B41FA5}">
                      <a16:colId xmlns:a16="http://schemas.microsoft.com/office/drawing/2014/main" val="530194087"/>
                    </a:ext>
                  </a:extLst>
                </a:gridCol>
              </a:tblGrid>
              <a:tr h="455187">
                <a:tc>
                  <a:txBody>
                    <a:bodyPr/>
                    <a:lstStyle/>
                    <a:p>
                      <a:r>
                        <a:rPr lang="tr-TR" dirty="0" smtClean="0"/>
                        <a:t>Sistem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Bulgu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Semptom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32020"/>
                  </a:ext>
                </a:extLst>
              </a:tr>
              <a:tr h="1177670">
                <a:tc>
                  <a:txBody>
                    <a:bodyPr/>
                    <a:lstStyle/>
                    <a:p>
                      <a:r>
                        <a:rPr lang="tr-TR" dirty="0" smtClean="0"/>
                        <a:t>Solunum Sistemi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Solunum hızının artması</a:t>
                      </a:r>
                    </a:p>
                    <a:p>
                      <a:r>
                        <a:rPr lang="tr-TR" dirty="0" err="1" smtClean="0"/>
                        <a:t>Laringeal</a:t>
                      </a:r>
                      <a:r>
                        <a:rPr lang="tr-TR" baseline="0" dirty="0" smtClean="0"/>
                        <a:t> ödem</a:t>
                      </a:r>
                    </a:p>
                    <a:p>
                      <a:r>
                        <a:rPr lang="tr-TR" baseline="0" dirty="0" err="1" smtClean="0"/>
                        <a:t>Bronkospazm</a:t>
                      </a:r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Akciğer ödemi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Hırıltılı solunum, öksürme, nefes darlığı, göğüste</a:t>
                      </a:r>
                      <a:r>
                        <a:rPr lang="tr-TR" baseline="0" dirty="0" smtClean="0"/>
                        <a:t> sıkışma hissi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67856"/>
                  </a:ext>
                </a:extLst>
              </a:tr>
              <a:tr h="94648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Kardiyovasküler</a:t>
                      </a:r>
                      <a:r>
                        <a:rPr lang="tr-TR" dirty="0" smtClean="0"/>
                        <a:t> Sistem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Hipotansiyon, taşikardi, kalp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ritm</a:t>
                      </a:r>
                      <a:r>
                        <a:rPr lang="tr-TR" baseline="0" dirty="0" smtClean="0"/>
                        <a:t> bozukluğu, kardiyak </a:t>
                      </a:r>
                      <a:r>
                        <a:rPr lang="tr-TR" baseline="0" dirty="0" err="1" smtClean="0"/>
                        <a:t>arrest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Göğüste sıkışma hissi ve ağrı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669469"/>
                  </a:ext>
                </a:extLst>
              </a:tr>
              <a:tr h="98883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Mukokütanöz</a:t>
                      </a:r>
                      <a:r>
                        <a:rPr lang="tr-TR" dirty="0" smtClean="0"/>
                        <a:t> Bulgular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Ürtiker,</a:t>
                      </a:r>
                      <a:r>
                        <a:rPr lang="tr-TR" baseline="0" dirty="0" smtClean="0"/>
                        <a:t> kızarıklık, terleme, </a:t>
                      </a:r>
                      <a:r>
                        <a:rPr lang="tr-TR" baseline="0" dirty="0" err="1" smtClean="0"/>
                        <a:t>orbita</a:t>
                      </a:r>
                      <a:r>
                        <a:rPr lang="tr-TR" baseline="0" dirty="0" smtClean="0"/>
                        <a:t> çevresi ve </a:t>
                      </a:r>
                      <a:r>
                        <a:rPr lang="tr-TR" baseline="0" dirty="0" err="1" smtClean="0"/>
                        <a:t>gingival</a:t>
                      </a:r>
                      <a:r>
                        <a:rPr lang="tr-TR" baseline="0" dirty="0" smtClean="0"/>
                        <a:t> ödem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Kaşıntı, yanma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592539"/>
                  </a:ext>
                </a:extLst>
              </a:tr>
              <a:tr h="898416">
                <a:tc>
                  <a:txBody>
                    <a:bodyPr/>
                    <a:lstStyle/>
                    <a:p>
                      <a:r>
                        <a:rPr lang="tr-TR" dirty="0" smtClean="0"/>
                        <a:t>Nörolojik Sistem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Düşünce değişikliği,</a:t>
                      </a:r>
                      <a:r>
                        <a:rPr lang="tr-TR" baseline="0" dirty="0" smtClean="0"/>
                        <a:t> bilinç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Baş dönmesi, oryantasyon kaybı, yorgunluk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050340"/>
                  </a:ext>
                </a:extLst>
              </a:tr>
              <a:tr h="45518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Gastrointestinal</a:t>
                      </a:r>
                      <a:r>
                        <a:rPr lang="tr-TR" dirty="0" smtClean="0"/>
                        <a:t> Sistem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Kusma, ishal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Bulantı, kramplar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230110"/>
                  </a:ext>
                </a:extLst>
              </a:tr>
              <a:tr h="45518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Renal</a:t>
                      </a:r>
                      <a:r>
                        <a:rPr lang="tr-TR" baseline="0" dirty="0" smtClean="0"/>
                        <a:t> Bulgular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İdrar çıkışında azalma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992987"/>
                  </a:ext>
                </a:extLst>
              </a:tr>
              <a:tr h="455187">
                <a:tc>
                  <a:txBody>
                    <a:bodyPr/>
                    <a:lstStyle/>
                    <a:p>
                      <a:r>
                        <a:rPr lang="tr-TR" dirty="0" smtClean="0"/>
                        <a:t>Hematolojik</a:t>
                      </a:r>
                      <a:r>
                        <a:rPr lang="tr-TR" baseline="0" dirty="0" smtClean="0"/>
                        <a:t> Bulgular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Dissemine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intravasküler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koagülasyon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Mukozal</a:t>
                      </a:r>
                      <a:r>
                        <a:rPr lang="tr-TR" dirty="0" smtClean="0"/>
                        <a:t> yüzeylerden kanama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55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947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Tedavi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1. Hastanın solunum yolu açılır, rahat nefes alması sağlanır.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2</a:t>
            </a:r>
            <a:r>
              <a:rPr lang="tr-TR" sz="2800" dirty="0"/>
              <a:t>. Oksijen 4-6 L/</a:t>
            </a:r>
            <a:r>
              <a:rPr lang="tr-TR" sz="2800" dirty="0" err="1"/>
              <a:t>dk</a:t>
            </a:r>
            <a:r>
              <a:rPr lang="tr-TR" sz="2800" dirty="0"/>
              <a:t> hızında verilmeye başlanır.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3</a:t>
            </a:r>
            <a:r>
              <a:rPr lang="tr-TR" sz="2800" dirty="0"/>
              <a:t>. Hasta sırt üstü ve başı daha aşağıda olacak şekilde yatırılır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90803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 </a:t>
            </a:r>
            <a:r>
              <a:rPr lang="tr-TR" sz="2800" b="1" dirty="0" smtClean="0"/>
              <a:t>4.ADRENALİN</a:t>
            </a:r>
            <a:r>
              <a:rPr lang="tr-TR" sz="2800" dirty="0"/>
              <a:t>, ilk seçilecek ilaç olmalıdır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r>
              <a:rPr lang="tr-TR" sz="2800" dirty="0" smtClean="0"/>
              <a:t>	Erişkinlerde </a:t>
            </a:r>
            <a:r>
              <a:rPr lang="tr-TR" sz="2800" b="1" dirty="0"/>
              <a:t>0,5 mg</a:t>
            </a:r>
            <a:r>
              <a:rPr lang="tr-TR" sz="2800" dirty="0"/>
              <a:t>,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	Çocuklarda </a:t>
            </a:r>
            <a:r>
              <a:rPr lang="tr-TR" sz="2800" b="1" dirty="0"/>
              <a:t>0,01 mg/kg </a:t>
            </a:r>
            <a:r>
              <a:rPr lang="tr-TR" sz="2800" dirty="0"/>
              <a:t>(en fazla erişkin  dozu  olan 0,5 mg ) dozunda,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	</a:t>
            </a:r>
            <a:r>
              <a:rPr lang="tr-TR" sz="2800" dirty="0" err="1" smtClean="0"/>
              <a:t>İntramüsküler</a:t>
            </a:r>
            <a:r>
              <a:rPr lang="tr-TR" sz="2800" dirty="0" smtClean="0"/>
              <a:t> </a:t>
            </a:r>
            <a:r>
              <a:rPr lang="tr-TR" sz="2800" dirty="0"/>
              <a:t>yolla ve uyluğun ön-yan tarafından yapılır.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	Gerektiğinde  </a:t>
            </a:r>
            <a:r>
              <a:rPr lang="tr-TR" sz="2800" dirty="0"/>
              <a:t>toplam üç </a:t>
            </a:r>
            <a:r>
              <a:rPr lang="tr-TR" sz="2800" dirty="0" err="1"/>
              <a:t>kezi</a:t>
            </a:r>
            <a:r>
              <a:rPr lang="tr-TR" sz="2800" dirty="0"/>
              <a:t> geçmemek koşuluyla her 5-15 dakikada bir </a:t>
            </a:r>
            <a:r>
              <a:rPr lang="tr-TR" sz="2800" dirty="0" smtClean="0"/>
              <a:t>tekrarlanır.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52786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5.Damar </a:t>
            </a:r>
            <a:r>
              <a:rPr lang="tr-TR" sz="2800" dirty="0"/>
              <a:t>yolu açılır ve </a:t>
            </a:r>
            <a:r>
              <a:rPr lang="tr-TR" sz="2800" dirty="0" err="1" smtClean="0"/>
              <a:t>intravenöz</a:t>
            </a:r>
            <a:r>
              <a:rPr lang="tr-TR" sz="2800" dirty="0" smtClean="0"/>
              <a:t> </a:t>
            </a:r>
            <a:r>
              <a:rPr lang="tr-TR" sz="2800" dirty="0"/>
              <a:t>sıvı (SF) başlanır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(</a:t>
            </a:r>
            <a:r>
              <a:rPr lang="tr-TR" sz="2800" dirty="0"/>
              <a:t>Erişkin; 5-10 ml/kg, 10 </a:t>
            </a:r>
            <a:r>
              <a:rPr lang="tr-TR" sz="2800" dirty="0" err="1"/>
              <a:t>dk</a:t>
            </a:r>
            <a:r>
              <a:rPr lang="tr-TR" sz="2800" dirty="0"/>
              <a:t> içinde. çocuk 10 ml/kg</a:t>
            </a:r>
            <a:r>
              <a:rPr lang="tr-TR" sz="2800" dirty="0" smtClean="0"/>
              <a:t>) </a:t>
            </a:r>
          </a:p>
          <a:p>
            <a:pPr marL="0" indent="0">
              <a:buNone/>
            </a:pPr>
            <a:r>
              <a:rPr lang="tr-TR" sz="2800" dirty="0" smtClean="0"/>
              <a:t>6</a:t>
            </a:r>
            <a:r>
              <a:rPr lang="tr-TR" sz="2800" dirty="0"/>
              <a:t>. H1 </a:t>
            </a:r>
            <a:r>
              <a:rPr lang="tr-TR" sz="2800" dirty="0" err="1"/>
              <a:t>antihistamin</a:t>
            </a:r>
            <a:r>
              <a:rPr lang="tr-TR" sz="2800" dirty="0"/>
              <a:t> </a:t>
            </a:r>
            <a:r>
              <a:rPr lang="tr-TR" sz="2800" dirty="0" err="1" smtClean="0"/>
              <a:t>intramüsküler</a:t>
            </a:r>
            <a:r>
              <a:rPr lang="tr-TR" sz="2800" dirty="0" smtClean="0"/>
              <a:t> </a:t>
            </a:r>
            <a:r>
              <a:rPr lang="tr-TR" sz="2800" dirty="0"/>
              <a:t>veya </a:t>
            </a:r>
            <a:r>
              <a:rPr lang="tr-TR" sz="2800" dirty="0" err="1" smtClean="0"/>
              <a:t>intravenöz</a:t>
            </a:r>
            <a:r>
              <a:rPr lang="tr-TR" sz="2800" dirty="0" smtClean="0"/>
              <a:t> </a:t>
            </a:r>
            <a:r>
              <a:rPr lang="tr-TR" sz="2800" dirty="0"/>
              <a:t>(3-4 dakikada) verilir. </a:t>
            </a:r>
            <a:r>
              <a:rPr lang="tr-TR" sz="2800" dirty="0" smtClean="0"/>
              <a:t>Gerektiğinde </a:t>
            </a:r>
            <a:r>
              <a:rPr lang="tr-TR" sz="2800" dirty="0"/>
              <a:t>4-6 saatte bir  tekrarlanır</a:t>
            </a:r>
          </a:p>
        </p:txBody>
      </p:sp>
    </p:spTree>
    <p:extLst>
      <p:ext uri="{BB962C8B-B14F-4D97-AF65-F5344CB8AC3E}">
        <p14:creationId xmlns:p14="http://schemas.microsoft.com/office/powerpoint/2010/main" val="483817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7.Bronkospazm </a:t>
            </a:r>
            <a:r>
              <a:rPr lang="tr-TR" sz="2800" dirty="0"/>
              <a:t>bulguları </a:t>
            </a:r>
            <a:r>
              <a:rPr lang="tr-TR" sz="2800" dirty="0" smtClean="0"/>
              <a:t>(hırıltılı solunum </a:t>
            </a:r>
            <a:r>
              <a:rPr lang="tr-TR" sz="2800" dirty="0"/>
              <a:t>gibi) varsa 2,5-5 mg </a:t>
            </a:r>
            <a:r>
              <a:rPr lang="tr-TR" sz="2800" dirty="0" err="1"/>
              <a:t>salbutamol</a:t>
            </a:r>
            <a:r>
              <a:rPr lang="tr-TR" sz="2800" dirty="0"/>
              <a:t> </a:t>
            </a:r>
            <a:r>
              <a:rPr lang="tr-TR" sz="2800" dirty="0" err="1"/>
              <a:t>nebulizer</a:t>
            </a:r>
            <a:r>
              <a:rPr lang="tr-TR" sz="2800" dirty="0"/>
              <a:t> ile verilir. </a:t>
            </a:r>
            <a:r>
              <a:rPr lang="tr-TR" sz="2800" dirty="0" err="1"/>
              <a:t>Nebulizer</a:t>
            </a:r>
            <a:r>
              <a:rPr lang="tr-TR" sz="2800" dirty="0"/>
              <a:t> yoksa </a:t>
            </a:r>
            <a:r>
              <a:rPr lang="tr-TR" sz="2800" dirty="0" err="1"/>
              <a:t>salbutamol</a:t>
            </a:r>
            <a:r>
              <a:rPr lang="tr-TR" sz="2800" dirty="0"/>
              <a:t> 4 puf verilir. Gerekirse 20 dakika ara ile 3 kez tekrarlanabilir.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8</a:t>
            </a:r>
            <a:r>
              <a:rPr lang="tr-TR" sz="2800" dirty="0"/>
              <a:t>. </a:t>
            </a:r>
            <a:r>
              <a:rPr lang="tr-TR" sz="2800" dirty="0" err="1"/>
              <a:t>Ranitidin</a:t>
            </a:r>
            <a:r>
              <a:rPr lang="tr-TR" sz="2800" dirty="0"/>
              <a:t> erişkinde 50 mg, çocukta 1mg/kg (</a:t>
            </a:r>
            <a:r>
              <a:rPr lang="tr-TR" sz="2800" dirty="0" smtClean="0"/>
              <a:t>maksimum </a:t>
            </a:r>
            <a:r>
              <a:rPr lang="tr-TR" sz="2800" dirty="0"/>
              <a:t>50 mg) </a:t>
            </a:r>
            <a:r>
              <a:rPr lang="tr-TR" sz="2800" dirty="0" err="1" smtClean="0"/>
              <a:t>intravenöz</a:t>
            </a:r>
            <a:r>
              <a:rPr lang="tr-TR" sz="2800" dirty="0" smtClean="0"/>
              <a:t> </a:t>
            </a:r>
            <a:r>
              <a:rPr lang="tr-TR" sz="2800" dirty="0"/>
              <a:t>yavaş </a:t>
            </a:r>
            <a:r>
              <a:rPr lang="tr-TR" sz="2800" dirty="0" err="1"/>
              <a:t>puşe</a:t>
            </a:r>
            <a:r>
              <a:rPr lang="tr-TR" sz="2800" dirty="0"/>
              <a:t> </a:t>
            </a:r>
            <a:r>
              <a:rPr lang="tr-TR" sz="2800" dirty="0" smtClean="0"/>
              <a:t>verilir.</a:t>
            </a:r>
          </a:p>
          <a:p>
            <a:pPr marL="0" indent="0">
              <a:buNone/>
            </a:pPr>
            <a:r>
              <a:rPr lang="tr-TR" sz="2800" dirty="0"/>
              <a:t>9. </a:t>
            </a:r>
            <a:r>
              <a:rPr lang="tr-TR" sz="2800" dirty="0" err="1"/>
              <a:t>Metilprednizolon</a:t>
            </a:r>
            <a:r>
              <a:rPr lang="tr-TR" sz="2800" dirty="0"/>
              <a:t> erişkinde 50-100 mg, çocukta 2 mg/kg (maksimum 50 mg) </a:t>
            </a:r>
            <a:r>
              <a:rPr lang="tr-TR" sz="2800" dirty="0" err="1" smtClean="0"/>
              <a:t>intravenöz</a:t>
            </a:r>
            <a:r>
              <a:rPr lang="tr-TR" sz="2800" dirty="0" smtClean="0"/>
              <a:t> yolla yavaşça </a:t>
            </a:r>
            <a:r>
              <a:rPr lang="tr-TR" sz="2800" dirty="0"/>
              <a:t>verilir, gerekirse 6 saatte bir tekrarlanır. </a:t>
            </a:r>
          </a:p>
        </p:txBody>
      </p:sp>
    </p:spTree>
    <p:extLst>
      <p:ext uri="{BB962C8B-B14F-4D97-AF65-F5344CB8AC3E}">
        <p14:creationId xmlns:p14="http://schemas.microsoft.com/office/powerpoint/2010/main" val="3534910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61872" y="1264355"/>
            <a:ext cx="8595360" cy="43513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/>
              <a:t>10. Beta-</a:t>
            </a:r>
            <a:r>
              <a:rPr lang="tr-TR" sz="2800" dirty="0" err="1" smtClean="0"/>
              <a:t>bloker</a:t>
            </a:r>
            <a:r>
              <a:rPr lang="tr-TR" sz="2800" dirty="0" smtClean="0"/>
              <a:t> kullanım </a:t>
            </a:r>
            <a:r>
              <a:rPr lang="tr-TR" sz="2800" dirty="0"/>
              <a:t>öyküsü varsa </a:t>
            </a:r>
            <a:r>
              <a:rPr lang="tr-TR" sz="2800" dirty="0" err="1"/>
              <a:t>glukagon</a:t>
            </a:r>
            <a:r>
              <a:rPr lang="tr-TR" sz="2800" dirty="0"/>
              <a:t> 1-5 mg (çocuklarda 20-30 mikrogram/kg, maksimum 1 mg)  </a:t>
            </a:r>
            <a:r>
              <a:rPr lang="tr-TR" sz="2800" dirty="0" err="1" smtClean="0"/>
              <a:t>intravenöz</a:t>
            </a:r>
            <a:r>
              <a:rPr lang="tr-TR" sz="2800" dirty="0" smtClean="0"/>
              <a:t> </a:t>
            </a:r>
            <a:r>
              <a:rPr lang="tr-TR" sz="2800" dirty="0"/>
              <a:t>verilir.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Sonrasında </a:t>
            </a:r>
            <a:r>
              <a:rPr lang="tr-TR" sz="2800" dirty="0"/>
              <a:t>kan basıncına göre 5-15 mikrogram/</a:t>
            </a:r>
            <a:r>
              <a:rPr lang="tr-TR" sz="2800" dirty="0" err="1"/>
              <a:t>dk</a:t>
            </a:r>
            <a:r>
              <a:rPr lang="tr-TR" sz="2800" dirty="0"/>
              <a:t> </a:t>
            </a:r>
            <a:r>
              <a:rPr lang="tr-TR" sz="2800" dirty="0" err="1" smtClean="0"/>
              <a:t>infüzyona</a:t>
            </a:r>
            <a:r>
              <a:rPr lang="tr-TR" sz="2800" dirty="0" smtClean="0"/>
              <a:t> </a:t>
            </a:r>
            <a:r>
              <a:rPr lang="tr-TR" sz="2800" dirty="0"/>
              <a:t>devam edilir.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11. </a:t>
            </a:r>
            <a:r>
              <a:rPr lang="tr-TR" sz="2800" dirty="0"/>
              <a:t>Solunum sıkıntısı ilerliyorsa hasta </a:t>
            </a:r>
            <a:r>
              <a:rPr lang="tr-TR" sz="2800" dirty="0" err="1"/>
              <a:t>entübe</a:t>
            </a:r>
            <a:r>
              <a:rPr lang="tr-TR" sz="2800" dirty="0"/>
              <a:t> edilir ve yoğun bakıma alınır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r>
              <a:rPr lang="tr-TR" sz="2800" dirty="0" smtClean="0"/>
              <a:t>12. </a:t>
            </a:r>
            <a:r>
              <a:rPr lang="tr-TR" sz="2800" dirty="0"/>
              <a:t>Hipotansiyon ağırlaşıyor veya şok belirtileri ortaya çıkıyorsa: Volüm genişleticiler verilir. </a:t>
            </a:r>
            <a:r>
              <a:rPr lang="tr-TR" sz="2800" dirty="0" err="1"/>
              <a:t>Dopamin</a:t>
            </a:r>
            <a:r>
              <a:rPr lang="tr-TR" sz="2800" dirty="0"/>
              <a:t> 10 mikrogram/kg/dakika dozunda olacak şekilde, 100 ml %5 </a:t>
            </a:r>
            <a:r>
              <a:rPr lang="tr-TR" sz="2800" dirty="0" err="1"/>
              <a:t>lik</a:t>
            </a:r>
            <a:r>
              <a:rPr lang="tr-TR" sz="2800" dirty="0"/>
              <a:t> </a:t>
            </a:r>
            <a:r>
              <a:rPr lang="tr-TR" sz="2800" dirty="0" err="1"/>
              <a:t>dektroz</a:t>
            </a:r>
            <a:r>
              <a:rPr lang="tr-TR" sz="2800" dirty="0"/>
              <a:t> içinde başlanır.  </a:t>
            </a:r>
          </a:p>
          <a:p>
            <a:pPr marL="0" indent="0">
              <a:buNone/>
            </a:pPr>
            <a:r>
              <a:rPr lang="tr-TR" sz="2800" dirty="0"/>
              <a:t>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86319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1872" y="3341687"/>
            <a:ext cx="9692640" cy="1325562"/>
          </a:xfrm>
        </p:spPr>
        <p:txBody>
          <a:bodyPr/>
          <a:lstStyle/>
          <a:p>
            <a:r>
              <a:rPr lang="tr-TR" dirty="0" smtClean="0"/>
              <a:t>Teşekkürler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326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3600" dirty="0" err="1"/>
              <a:t>Allerjik</a:t>
            </a:r>
            <a:r>
              <a:rPr lang="tr-TR" sz="3600" dirty="0"/>
              <a:t> reaksiyonlar rutin ağız, diş ve çene cerrahileri ve </a:t>
            </a:r>
            <a:r>
              <a:rPr lang="tr-TR" sz="3600" dirty="0" err="1"/>
              <a:t>dental</a:t>
            </a:r>
            <a:r>
              <a:rPr lang="tr-TR" sz="3600" dirty="0"/>
              <a:t> tedaviler sırasında oluşabilir. </a:t>
            </a:r>
            <a:endParaRPr lang="tr-TR" sz="3600" dirty="0" smtClean="0"/>
          </a:p>
          <a:p>
            <a:r>
              <a:rPr lang="tr-TR" sz="3600" dirty="0" smtClean="0"/>
              <a:t>Antijene </a:t>
            </a:r>
            <a:r>
              <a:rPr lang="tr-TR" sz="3600" dirty="0"/>
              <a:t>verilen klinik reaksiyona göre, hafif şiddetli ya da hayatı tehdit eden solunum yetmezliği ve </a:t>
            </a:r>
            <a:r>
              <a:rPr lang="tr-TR" sz="3600" dirty="0" err="1"/>
              <a:t>kardiyovasküler</a:t>
            </a:r>
            <a:r>
              <a:rPr lang="tr-TR" sz="3600" dirty="0"/>
              <a:t> </a:t>
            </a:r>
            <a:r>
              <a:rPr lang="tr-TR" sz="3600" dirty="0" err="1"/>
              <a:t>kollaps</a:t>
            </a:r>
            <a:r>
              <a:rPr lang="tr-TR" sz="3600" dirty="0"/>
              <a:t> sonrası ölüme neden olacak kadar şiddetli </a:t>
            </a:r>
            <a:r>
              <a:rPr lang="tr-TR" sz="3600" dirty="0" smtClean="0"/>
              <a:t>seyredebilir.</a:t>
            </a:r>
            <a:endParaRPr lang="tr-TR" sz="3600" dirty="0"/>
          </a:p>
        </p:txBody>
      </p:sp>
      <p:pic>
        <p:nvPicPr>
          <p:cNvPr id="1026" name="Picture 2" descr="allerj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2319" y="223678"/>
            <a:ext cx="2409825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37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61872" y="2054578"/>
            <a:ext cx="8595360" cy="43513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GRADE 1; </a:t>
            </a:r>
            <a:r>
              <a:rPr lang="tr-TR" sz="2800" dirty="0" err="1" smtClean="0"/>
              <a:t>Mukokütanöz</a:t>
            </a:r>
            <a:r>
              <a:rPr lang="tr-TR" sz="2800" dirty="0" smtClean="0"/>
              <a:t> bulgular</a:t>
            </a:r>
          </a:p>
          <a:p>
            <a:r>
              <a:rPr lang="tr-TR" sz="2800" dirty="0" smtClean="0"/>
              <a:t>GRADE 2; </a:t>
            </a:r>
            <a:r>
              <a:rPr lang="tr-TR" sz="2800" dirty="0" err="1" smtClean="0"/>
              <a:t>Mukokütanöz</a:t>
            </a:r>
            <a:r>
              <a:rPr lang="tr-TR" sz="2800" dirty="0" smtClean="0"/>
              <a:t> bulgular +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ve/veya </a:t>
            </a:r>
            <a:r>
              <a:rPr lang="tr-TR" sz="2800" dirty="0" err="1" smtClean="0"/>
              <a:t>respiratuvar</a:t>
            </a:r>
            <a:r>
              <a:rPr lang="tr-TR" sz="2800" dirty="0" smtClean="0"/>
              <a:t> bulgular</a:t>
            </a:r>
          </a:p>
          <a:p>
            <a:r>
              <a:rPr lang="tr-TR" sz="2800" dirty="0" smtClean="0"/>
              <a:t>GRADE 3;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</a:t>
            </a:r>
            <a:r>
              <a:rPr lang="tr-TR" sz="2800" dirty="0" err="1" smtClean="0"/>
              <a:t>kollaps</a:t>
            </a:r>
            <a:r>
              <a:rPr lang="tr-TR" sz="2800" dirty="0" smtClean="0"/>
              <a:t> ve </a:t>
            </a:r>
            <a:r>
              <a:rPr lang="tr-TR" sz="2800" dirty="0" err="1" smtClean="0"/>
              <a:t>multiorgan</a:t>
            </a:r>
            <a:r>
              <a:rPr lang="tr-TR" sz="2800" dirty="0" smtClean="0"/>
              <a:t> tutulumu</a:t>
            </a:r>
          </a:p>
          <a:p>
            <a:r>
              <a:rPr lang="tr-TR" sz="2800" dirty="0" smtClean="0"/>
              <a:t>GRADE 4; Kardiyak </a:t>
            </a:r>
            <a:r>
              <a:rPr lang="tr-TR" sz="2800" dirty="0" err="1" smtClean="0"/>
              <a:t>arrest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84034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Hafif </a:t>
            </a:r>
            <a:r>
              <a:rPr lang="tr-TR" b="1" dirty="0" err="1"/>
              <a:t>Allerjik</a:t>
            </a:r>
            <a:r>
              <a:rPr lang="tr-TR" b="1" dirty="0"/>
              <a:t> Reaksiyonlar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Hafif alerjik reaksiyonlar yavaş başlangıçlı, kaşıntı, ürtiker ve/veya kızarıklığın eşlik </a:t>
            </a:r>
            <a:r>
              <a:rPr lang="tr-TR" sz="3600" dirty="0" smtClean="0"/>
              <a:t>ettiği </a:t>
            </a:r>
            <a:r>
              <a:rPr lang="tr-TR" sz="3600" dirty="0" err="1" smtClean="0"/>
              <a:t>kardiyovasküler</a:t>
            </a:r>
            <a:r>
              <a:rPr lang="tr-TR" sz="3600" dirty="0" smtClean="0"/>
              <a:t> </a:t>
            </a:r>
            <a:r>
              <a:rPr lang="tr-TR" sz="3600" dirty="0"/>
              <a:t>ve solunum sisteminin etkilenmediği klinik durumdur. </a:t>
            </a:r>
          </a:p>
        </p:txBody>
      </p:sp>
    </p:spTree>
    <p:extLst>
      <p:ext uri="{BB962C8B-B14F-4D97-AF65-F5344CB8AC3E}">
        <p14:creationId xmlns:p14="http://schemas.microsoft.com/office/powerpoint/2010/main" val="289514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600" dirty="0"/>
              <a:t>Tıbbi acil olarak kabul edilmeli bilinç durumu izlenmeli ve </a:t>
            </a:r>
            <a:r>
              <a:rPr lang="tr-TR" sz="3600" dirty="0" err="1"/>
              <a:t>vital</a:t>
            </a:r>
            <a:r>
              <a:rPr lang="tr-TR" sz="3600" dirty="0"/>
              <a:t> bulgular </a:t>
            </a:r>
            <a:r>
              <a:rPr lang="tr-TR" sz="3600" dirty="0" err="1"/>
              <a:t>monitörize</a:t>
            </a:r>
            <a:r>
              <a:rPr lang="tr-TR" sz="3600" dirty="0"/>
              <a:t> edilmelidir. </a:t>
            </a:r>
            <a:endParaRPr lang="tr-TR" sz="3600" dirty="0" smtClean="0"/>
          </a:p>
          <a:p>
            <a:r>
              <a:rPr lang="tr-TR" sz="3600" b="1" u="sng" dirty="0" smtClean="0"/>
              <a:t>Tedavi</a:t>
            </a:r>
            <a:r>
              <a:rPr lang="tr-TR" sz="3600" dirty="0" smtClean="0"/>
              <a:t> </a:t>
            </a:r>
            <a:r>
              <a:rPr lang="tr-TR" sz="3600" dirty="0" err="1"/>
              <a:t>semptomatik</a:t>
            </a:r>
            <a:r>
              <a:rPr lang="tr-TR" sz="3600" dirty="0"/>
              <a:t> olup </a:t>
            </a:r>
            <a:r>
              <a:rPr lang="tr-TR" sz="3600" dirty="0" err="1"/>
              <a:t>intravenöz</a:t>
            </a:r>
            <a:r>
              <a:rPr lang="tr-TR" sz="3600" dirty="0"/>
              <a:t>, </a:t>
            </a:r>
            <a:r>
              <a:rPr lang="tr-TR" sz="3600" dirty="0" err="1"/>
              <a:t>intramusküler</a:t>
            </a:r>
            <a:r>
              <a:rPr lang="tr-TR" sz="3600" dirty="0"/>
              <a:t> ya da ağızdan </a:t>
            </a:r>
            <a:r>
              <a:rPr lang="tr-TR" sz="3600" dirty="0" err="1"/>
              <a:t>antihistaminik</a:t>
            </a:r>
            <a:r>
              <a:rPr lang="tr-TR" sz="3600" dirty="0"/>
              <a:t> uygulanmasını içerir. </a:t>
            </a:r>
            <a:endParaRPr lang="tr-TR" sz="3600" dirty="0" smtClean="0"/>
          </a:p>
          <a:p>
            <a:r>
              <a:rPr lang="tr-TR" sz="3600" dirty="0" smtClean="0"/>
              <a:t>Ağızdan </a:t>
            </a:r>
            <a:r>
              <a:rPr lang="tr-TR" sz="3600" dirty="0"/>
              <a:t>verilen ilaçların etki başlangıcı yavaş olduğundan </a:t>
            </a:r>
            <a:r>
              <a:rPr lang="tr-TR" sz="3600" dirty="0" err="1"/>
              <a:t>parenteral</a:t>
            </a:r>
            <a:r>
              <a:rPr lang="tr-TR" sz="3600" dirty="0"/>
              <a:t> yolun tercih edilmesi sonrasında </a:t>
            </a:r>
            <a:r>
              <a:rPr lang="tr-TR" sz="3600" dirty="0" smtClean="0"/>
              <a:t>da en </a:t>
            </a:r>
            <a:r>
              <a:rPr lang="tr-TR" sz="3600" dirty="0"/>
              <a:t>az 3 gün ağızdan </a:t>
            </a:r>
            <a:r>
              <a:rPr lang="tr-TR" sz="3600" dirty="0" err="1"/>
              <a:t>antihistaminik</a:t>
            </a:r>
            <a:r>
              <a:rPr lang="tr-TR" sz="3600" dirty="0"/>
              <a:t> tedaviye devam edilmesi </a:t>
            </a:r>
            <a:r>
              <a:rPr lang="tr-TR" sz="3600" dirty="0" smtClean="0"/>
              <a:t>önerilir.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341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Şiddetli </a:t>
            </a:r>
            <a:r>
              <a:rPr lang="tr-TR" b="1" dirty="0" err="1"/>
              <a:t>Allerjik</a:t>
            </a:r>
            <a:r>
              <a:rPr lang="tr-TR" b="1" dirty="0"/>
              <a:t> Reaksiyonlar </a:t>
            </a:r>
            <a:r>
              <a:rPr lang="tr-TR" sz="4000" b="1" dirty="0"/>
              <a:t>(</a:t>
            </a:r>
            <a:r>
              <a:rPr lang="tr-TR" sz="4000" b="1" dirty="0" err="1"/>
              <a:t>Anaflaksi</a:t>
            </a:r>
            <a:r>
              <a:rPr lang="tr-TR" sz="4000" b="1" dirty="0"/>
              <a:t>/</a:t>
            </a:r>
            <a:r>
              <a:rPr lang="tr-TR" sz="4000" b="1" dirty="0" err="1"/>
              <a:t>Anaflaktoid</a:t>
            </a:r>
            <a:r>
              <a:rPr lang="tr-TR" sz="4000" b="1" dirty="0"/>
              <a:t> Reaksiyonlar)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Anafilaksi, </a:t>
            </a:r>
            <a:r>
              <a:rPr lang="tr-TR" sz="3600" dirty="0" err="1"/>
              <a:t>mast</a:t>
            </a:r>
            <a:r>
              <a:rPr lang="tr-TR" sz="3600" dirty="0"/>
              <a:t> hücreleri ve bazofillerden </a:t>
            </a:r>
            <a:r>
              <a:rPr lang="tr-TR" sz="3600" dirty="0" err="1"/>
              <a:t>histamin</a:t>
            </a:r>
            <a:r>
              <a:rPr lang="tr-TR" sz="3600" dirty="0"/>
              <a:t>, </a:t>
            </a:r>
            <a:r>
              <a:rPr lang="tr-TR" sz="3600" dirty="0" err="1"/>
              <a:t>nötral</a:t>
            </a:r>
            <a:r>
              <a:rPr lang="tr-TR" sz="3600" dirty="0"/>
              <a:t> </a:t>
            </a:r>
            <a:r>
              <a:rPr lang="tr-TR" sz="3600" dirty="0" err="1"/>
              <a:t>proteaz</a:t>
            </a:r>
            <a:r>
              <a:rPr lang="tr-TR" sz="3600" dirty="0"/>
              <a:t>, </a:t>
            </a:r>
            <a:r>
              <a:rPr lang="tr-TR" sz="3600" dirty="0" err="1"/>
              <a:t>prostoglandinler</a:t>
            </a:r>
            <a:r>
              <a:rPr lang="tr-TR" sz="3600" dirty="0"/>
              <a:t>, </a:t>
            </a:r>
            <a:r>
              <a:rPr lang="tr-TR" sz="3600" dirty="0" err="1"/>
              <a:t>lökotrienler</a:t>
            </a:r>
            <a:r>
              <a:rPr lang="tr-TR" sz="3600" dirty="0"/>
              <a:t> </a:t>
            </a:r>
            <a:r>
              <a:rPr lang="tr-TR" sz="3600" dirty="0" err="1"/>
              <a:t>potent</a:t>
            </a:r>
            <a:r>
              <a:rPr lang="tr-TR" sz="3600" dirty="0"/>
              <a:t> kimyasal </a:t>
            </a:r>
            <a:r>
              <a:rPr lang="tr-TR" sz="3600" dirty="0" err="1"/>
              <a:t>mediatörler</a:t>
            </a:r>
            <a:r>
              <a:rPr lang="tr-TR" sz="3600" dirty="0"/>
              <a:t> ve </a:t>
            </a:r>
            <a:r>
              <a:rPr lang="tr-TR" sz="3600" dirty="0" err="1"/>
              <a:t>sitokinlerin</a:t>
            </a:r>
            <a:r>
              <a:rPr lang="tr-TR" sz="3600" dirty="0"/>
              <a:t> salınımı ile gelişen </a:t>
            </a:r>
            <a:r>
              <a:rPr lang="tr-TR" sz="3600" u="sng" dirty="0" err="1"/>
              <a:t>IgE</a:t>
            </a:r>
            <a:r>
              <a:rPr lang="tr-TR" sz="3600" u="sng" dirty="0"/>
              <a:t> aracılı</a:t>
            </a:r>
            <a:r>
              <a:rPr lang="tr-TR" sz="3600" dirty="0"/>
              <a:t>, hızlı başlangıçlı ve ölüme sebep olabilen ciddi bir </a:t>
            </a:r>
            <a:r>
              <a:rPr lang="tr-TR" sz="3600" dirty="0" err="1"/>
              <a:t>hipersensitivite</a:t>
            </a:r>
            <a:r>
              <a:rPr lang="tr-TR" sz="3600" dirty="0"/>
              <a:t> reaksiyonudur. </a:t>
            </a:r>
          </a:p>
        </p:txBody>
      </p:sp>
      <p:pic>
        <p:nvPicPr>
          <p:cNvPr id="2050" name="Picture 2" descr="anaflaks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289" y="4208874"/>
            <a:ext cx="2674711" cy="264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65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1872" y="548640"/>
            <a:ext cx="9692640" cy="1325562"/>
          </a:xfrm>
        </p:spPr>
        <p:txBody>
          <a:bodyPr/>
          <a:lstStyle/>
          <a:p>
            <a:r>
              <a:rPr lang="tr-TR" b="1" dirty="0" err="1" smtClean="0"/>
              <a:t>A</a:t>
            </a:r>
            <a:r>
              <a:rPr lang="tr-TR" sz="4000" b="1" dirty="0" err="1" smtClean="0"/>
              <a:t>naflaktik</a:t>
            </a:r>
            <a:r>
              <a:rPr lang="tr-TR" sz="4000" b="1" dirty="0" smtClean="0"/>
              <a:t> ve </a:t>
            </a:r>
            <a:r>
              <a:rPr lang="tr-TR" sz="4000" b="1" dirty="0" err="1" smtClean="0"/>
              <a:t>Anaflaktoid</a:t>
            </a:r>
            <a:r>
              <a:rPr lang="tr-TR" sz="4000" b="1" dirty="0" smtClean="0"/>
              <a:t> reaksiyonu tetikleyen ajanlar</a:t>
            </a:r>
            <a:endParaRPr lang="tr-TR" sz="40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985913"/>
              </p:ext>
            </p:extLst>
          </p:nvPr>
        </p:nvGraphicFramePr>
        <p:xfrm>
          <a:off x="1261872" y="2586446"/>
          <a:ext cx="9018406" cy="339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668">
                  <a:extLst>
                    <a:ext uri="{9D8B030D-6E8A-4147-A177-3AD203B41FA5}">
                      <a16:colId xmlns:a16="http://schemas.microsoft.com/office/drawing/2014/main" val="4242620375"/>
                    </a:ext>
                  </a:extLst>
                </a:gridCol>
                <a:gridCol w="6387738">
                  <a:extLst>
                    <a:ext uri="{9D8B030D-6E8A-4147-A177-3AD203B41FA5}">
                      <a16:colId xmlns:a16="http://schemas.microsoft.com/office/drawing/2014/main" val="2827791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252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Yaygın</a:t>
                      </a:r>
                      <a:r>
                        <a:rPr lang="tr-TR" b="1" baseline="0" dirty="0" smtClean="0"/>
                        <a:t> olarak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Yiyecekler</a:t>
                      </a:r>
                      <a:r>
                        <a:rPr lang="tr-TR" dirty="0" smtClean="0"/>
                        <a:t> ( yer fıstığı, balık, kabuklu deniz hayvanları, süt, yumurta, </a:t>
                      </a:r>
                      <a:r>
                        <a:rPr lang="tr-TR" dirty="0" err="1" smtClean="0"/>
                        <a:t>bisülfitler</a:t>
                      </a:r>
                      <a:r>
                        <a:rPr lang="tr-TR" dirty="0" smtClean="0"/>
                        <a:t>)</a:t>
                      </a:r>
                    </a:p>
                    <a:p>
                      <a:r>
                        <a:rPr lang="tr-TR" b="1" dirty="0" smtClean="0"/>
                        <a:t>İlaçlar</a:t>
                      </a:r>
                      <a:r>
                        <a:rPr lang="tr-TR" baseline="0" dirty="0" smtClean="0"/>
                        <a:t> Antibiyotikler, </a:t>
                      </a:r>
                      <a:r>
                        <a:rPr lang="tr-TR" baseline="0" dirty="0" err="1" smtClean="0"/>
                        <a:t>nonsteroid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antiinflamatuvar</a:t>
                      </a:r>
                      <a:r>
                        <a:rPr lang="tr-TR" baseline="0" dirty="0" smtClean="0"/>
                        <a:t> ilaçlar, aspirin, </a:t>
                      </a:r>
                      <a:r>
                        <a:rPr lang="tr-TR" baseline="0" dirty="0" err="1" smtClean="0"/>
                        <a:t>opioidler</a:t>
                      </a:r>
                      <a:r>
                        <a:rPr lang="tr-TR" baseline="0" dirty="0" smtClean="0"/>
                        <a:t>, genel anestezi ajanları, </a:t>
                      </a:r>
                      <a:r>
                        <a:rPr lang="tr-TR" baseline="0" dirty="0" err="1" smtClean="0"/>
                        <a:t>radiokontrast</a:t>
                      </a:r>
                      <a:r>
                        <a:rPr lang="tr-TR" baseline="0" dirty="0" smtClean="0"/>
                        <a:t> madde, </a:t>
                      </a:r>
                      <a:r>
                        <a:rPr lang="tr-TR" baseline="0" dirty="0" err="1" smtClean="0"/>
                        <a:t>protamin</a:t>
                      </a:r>
                      <a:r>
                        <a:rPr lang="tr-TR" baseline="0" dirty="0" smtClean="0"/>
                        <a:t>, </a:t>
                      </a:r>
                      <a:r>
                        <a:rPr lang="tr-TR" baseline="0" dirty="0" err="1" smtClean="0"/>
                        <a:t>nöromusküler</a:t>
                      </a:r>
                      <a:r>
                        <a:rPr lang="tr-TR" baseline="0" dirty="0" smtClean="0"/>
                        <a:t> blokaj yapan ajanlar</a:t>
                      </a:r>
                    </a:p>
                    <a:p>
                      <a:r>
                        <a:rPr lang="tr-TR" b="1" baseline="0" dirty="0" err="1" smtClean="0"/>
                        <a:t>Latex</a:t>
                      </a:r>
                      <a:endParaRPr lang="tr-TR" b="1" baseline="0" dirty="0" smtClean="0"/>
                    </a:p>
                    <a:p>
                      <a:r>
                        <a:rPr lang="tr-TR" b="1" baseline="0" dirty="0" err="1" smtClean="0"/>
                        <a:t>Egzesiz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198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Yaygın</a:t>
                      </a:r>
                      <a:r>
                        <a:rPr lang="tr-TR" b="1" baseline="0" dirty="0" smtClean="0"/>
                        <a:t> olmayan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Lokal </a:t>
                      </a:r>
                      <a:r>
                        <a:rPr lang="tr-TR" dirty="0" err="1" smtClean="0"/>
                        <a:t>anestezikler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571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Nadiren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Nitröz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oksid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benzodiyazepinler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antihistaminikler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231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514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Anafilaksi her organı etkilemekle birlikte, başlıca deri, solunum, </a:t>
            </a:r>
            <a:r>
              <a:rPr lang="tr-TR" sz="3600" dirty="0" err="1"/>
              <a:t>kardiyovasküler</a:t>
            </a:r>
            <a:r>
              <a:rPr lang="tr-TR" sz="3600" dirty="0"/>
              <a:t> ve </a:t>
            </a:r>
            <a:r>
              <a:rPr lang="tr-TR" sz="3600" dirty="0" err="1"/>
              <a:t>gastrointestinal</a:t>
            </a:r>
            <a:r>
              <a:rPr lang="tr-TR" sz="3600" dirty="0"/>
              <a:t> sistemi </a:t>
            </a:r>
            <a:r>
              <a:rPr lang="tr-TR" sz="3600" dirty="0" smtClean="0"/>
              <a:t>etkilenmektedir.</a:t>
            </a:r>
          </a:p>
          <a:p>
            <a:r>
              <a:rPr lang="tr-TR" sz="3600" dirty="0" smtClean="0"/>
              <a:t> </a:t>
            </a:r>
            <a:r>
              <a:rPr lang="tr-TR" sz="3600" dirty="0"/>
              <a:t>Erken tanı ve tedavi, </a:t>
            </a:r>
            <a:r>
              <a:rPr lang="tr-TR" sz="3600" dirty="0" err="1"/>
              <a:t>mortalite</a:t>
            </a:r>
            <a:r>
              <a:rPr lang="tr-TR" sz="3600" dirty="0"/>
              <a:t> ve </a:t>
            </a:r>
            <a:r>
              <a:rPr lang="tr-TR" sz="3600" dirty="0" err="1"/>
              <a:t>morbiditeyi</a:t>
            </a:r>
            <a:r>
              <a:rPr lang="tr-TR" sz="3600" dirty="0"/>
              <a:t> azaltmaktadır.</a:t>
            </a:r>
          </a:p>
          <a:p>
            <a:endParaRPr lang="tr-TR" sz="36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7544" y="493252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949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/>
              <a:t>Anaflaksi</a:t>
            </a:r>
            <a:r>
              <a:rPr lang="tr-TR" sz="3600" dirty="0"/>
              <a:t>/</a:t>
            </a:r>
            <a:r>
              <a:rPr lang="tr-TR" sz="3600" dirty="0" err="1"/>
              <a:t>anaflaktoid</a:t>
            </a:r>
            <a:r>
              <a:rPr lang="tr-TR" sz="3600" dirty="0"/>
              <a:t> reaksiyonun klinik belirtileri, genellikle ajan enjekte edildikten birkaç dakika sonra ortaya çıkar. </a:t>
            </a:r>
            <a:endParaRPr lang="tr-TR" sz="3600" dirty="0" smtClean="0"/>
          </a:p>
          <a:p>
            <a:r>
              <a:rPr lang="tr-TR" sz="3600" dirty="0" smtClean="0"/>
              <a:t>İlk </a:t>
            </a:r>
            <a:r>
              <a:rPr lang="tr-TR" sz="3600" dirty="0"/>
              <a:t>etkilenen organlar deri, </a:t>
            </a:r>
            <a:r>
              <a:rPr lang="tr-TR" sz="3600" dirty="0" err="1"/>
              <a:t>müköz</a:t>
            </a:r>
            <a:r>
              <a:rPr lang="tr-TR" sz="3600" dirty="0"/>
              <a:t> </a:t>
            </a:r>
            <a:r>
              <a:rPr lang="tr-TR" sz="3600" dirty="0" err="1"/>
              <a:t>membranlar</a:t>
            </a:r>
            <a:r>
              <a:rPr lang="tr-TR" sz="3600" dirty="0"/>
              <a:t>, </a:t>
            </a:r>
            <a:r>
              <a:rPr lang="tr-TR" sz="3600" dirty="0" err="1"/>
              <a:t>gastrointestinal</a:t>
            </a:r>
            <a:r>
              <a:rPr lang="tr-TR" sz="3600" dirty="0"/>
              <a:t> ve </a:t>
            </a:r>
            <a:r>
              <a:rPr lang="tr-TR" sz="3600" dirty="0" err="1"/>
              <a:t>kardiyorespiratuvar</a:t>
            </a:r>
            <a:r>
              <a:rPr lang="tr-TR" sz="3600" dirty="0"/>
              <a:t> sistemlerdir. </a:t>
            </a:r>
          </a:p>
        </p:txBody>
      </p:sp>
    </p:spTree>
    <p:extLst>
      <p:ext uri="{BB962C8B-B14F-4D97-AF65-F5344CB8AC3E}">
        <p14:creationId xmlns:p14="http://schemas.microsoft.com/office/powerpoint/2010/main" val="320760106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TM03457515[[fn=Manzara]]</Template>
  <TotalTime>64</TotalTime>
  <Words>692</Words>
  <Application>Microsoft Office PowerPoint</Application>
  <PresentationFormat>Geniş ekran</PresentationFormat>
  <Paragraphs>80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Schoolbook</vt:lpstr>
      <vt:lpstr>Wingdings 2</vt:lpstr>
      <vt:lpstr>View</vt:lpstr>
      <vt:lpstr>ALLERJİK REAKSİYONLAR &amp; ANAFLAKTİK ŞOK</vt:lpstr>
      <vt:lpstr>PowerPoint Sunusu</vt:lpstr>
      <vt:lpstr>PowerPoint Sunusu</vt:lpstr>
      <vt:lpstr>Hafif Allerjik Reaksiyonlar</vt:lpstr>
      <vt:lpstr>PowerPoint Sunusu</vt:lpstr>
      <vt:lpstr>Şiddetli Allerjik Reaksiyonlar (Anaflaksi/Anaflaktoid Reaksiyonlar)</vt:lpstr>
      <vt:lpstr>Anaflaktik ve Anaflaktoid reaksiyonu tetikleyen ajanlar</vt:lpstr>
      <vt:lpstr>PowerPoint Sunusu</vt:lpstr>
      <vt:lpstr>PowerPoint Sunusu</vt:lpstr>
      <vt:lpstr>PowerPoint Sunusu</vt:lpstr>
      <vt:lpstr>PowerPoint Sunusu</vt:lpstr>
      <vt:lpstr>Tedavi</vt:lpstr>
      <vt:lpstr>PowerPoint Sunusu</vt:lpstr>
      <vt:lpstr>PowerPoint Sunusu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ALLERJİK REAKSİYONLAR &amp; ANAFLAKTİK ŞOK</dc:title>
  <dc:creator>hande</dc:creator>
  <cp:lastModifiedBy>Windows Kullanıcısı</cp:lastModifiedBy>
  <cp:revision>17</cp:revision>
  <dcterms:created xsi:type="dcterms:W3CDTF">2017-01-08T07:39:37Z</dcterms:created>
  <dcterms:modified xsi:type="dcterms:W3CDTF">2019-06-27T11:51:30Z</dcterms:modified>
</cp:coreProperties>
</file>