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Yaklaşımlar 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 dirty="0">
                <a:solidFill>
                  <a:srgbClr val="FFFFFF"/>
                </a:solidFill>
              </a:rPr>
              <a:t>Sosyal Ekoloji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5F7F3E-4E14-42FA-978A-B45FA0DA3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A84AD8-181C-48FF-A9D9-0FB5D20FA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Murray</a:t>
            </a:r>
            <a:r>
              <a:rPr lang="tr-TR" sz="3600" dirty="0"/>
              <a:t> </a:t>
            </a:r>
            <a:r>
              <a:rPr lang="tr-TR" sz="3600" dirty="0" err="1"/>
              <a:t>Bookchin</a:t>
            </a:r>
            <a:r>
              <a:rPr lang="tr-TR" sz="3600" dirty="0"/>
              <a:t> yeşil politik kuramın en etkili ve önde gelen temsilcile­rinden biridir. </a:t>
            </a:r>
          </a:p>
          <a:p>
            <a:r>
              <a:rPr lang="tr-TR" sz="3600" dirty="0"/>
              <a:t>Diğer yaklaşımlar bir çok çevreci veya savunucuları tarafından geliştirilirken, </a:t>
            </a:r>
            <a:r>
              <a:rPr lang="tr-TR" sz="3600" i="1" dirty="0"/>
              <a:t>sosyal ekoloji </a:t>
            </a:r>
            <a:r>
              <a:rPr lang="tr-TR" sz="3600" dirty="0" err="1"/>
              <a:t>Murray</a:t>
            </a:r>
            <a:r>
              <a:rPr lang="tr-TR" sz="3600" dirty="0"/>
              <a:t> </a:t>
            </a:r>
            <a:r>
              <a:rPr lang="tr-TR" sz="3600" dirty="0" err="1"/>
              <a:t>Bookchin’in</a:t>
            </a:r>
            <a:r>
              <a:rPr lang="tr-TR" sz="3600" dirty="0"/>
              <a:t> kendisi tarafından geliştiril­miştir. </a:t>
            </a:r>
          </a:p>
          <a:p>
            <a:r>
              <a:rPr lang="tr-TR" sz="3600" dirty="0"/>
              <a:t>Ekolojik bir kriz ile karşı karşıya olduğumuzu belirtir. </a:t>
            </a:r>
          </a:p>
        </p:txBody>
      </p:sp>
    </p:spTree>
    <p:extLst>
      <p:ext uri="{BB962C8B-B14F-4D97-AF65-F5344CB8AC3E}">
        <p14:creationId xmlns:p14="http://schemas.microsoft.com/office/powerpoint/2010/main" val="1445870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E95A4-939A-496E-ADF3-089ECB36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761F66-3D3D-4BA1-A121-611C919CD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275"/>
            <a:ext cx="10515600" cy="4738688"/>
          </a:xfrm>
        </p:spPr>
        <p:txBody>
          <a:bodyPr>
            <a:noAutofit/>
          </a:bodyPr>
          <a:lstStyle/>
          <a:p>
            <a:r>
              <a:rPr lang="tr-TR" sz="3200" dirty="0" err="1"/>
              <a:t>Bookchin’e</a:t>
            </a:r>
            <a:r>
              <a:rPr lang="tr-TR" sz="3200" dirty="0"/>
              <a:t> (1996</a:t>
            </a:r>
            <a:r>
              <a:rPr lang="tr-TR" sz="3200"/>
              <a:t>, 1994, </a:t>
            </a:r>
            <a:r>
              <a:rPr lang="tr-TR" sz="3200" dirty="0"/>
              <a:t>1993) göre, ekolojik krizin nedenlerinin sadece nüfus artışı, teknolojik gelişme, tüketim, büyüme gibi faktörler değildir ve bu tür açıklamalar “sosyal patolojinin kendisini açıklamadan çok semptomlarını” ortaya koymanın ötesine gidemez.</a:t>
            </a:r>
          </a:p>
          <a:p>
            <a:r>
              <a:rPr lang="tr-TR" sz="3200" dirty="0"/>
              <a:t>Ona göre, ekolojik krizin gerçek nedeni toplumlarda </a:t>
            </a:r>
            <a:r>
              <a:rPr lang="tr-TR" sz="3200" dirty="0" err="1"/>
              <a:t>varo­lan</a:t>
            </a:r>
            <a:r>
              <a:rPr lang="tr-TR" sz="3200" dirty="0"/>
              <a:t> hiyerarşi ve tahakkümdür.</a:t>
            </a:r>
          </a:p>
          <a:p>
            <a:r>
              <a:rPr lang="tr-TR" sz="3200" dirty="0"/>
              <a:t>Ancak, </a:t>
            </a:r>
            <a:r>
              <a:rPr lang="tr-TR" sz="3200" dirty="0" err="1"/>
              <a:t>Bookchin</a:t>
            </a:r>
            <a:r>
              <a:rPr lang="tr-TR" sz="3200" dirty="0"/>
              <a:t> tarafından tanımlanan “eşitsizlik ve hiyerarşi” ekonomi temel alarak yapılan sınıf ve emeğin sömürüsünden farklıdır. </a:t>
            </a:r>
          </a:p>
        </p:txBody>
      </p:sp>
    </p:spTree>
    <p:extLst>
      <p:ext uri="{BB962C8B-B14F-4D97-AF65-F5344CB8AC3E}">
        <p14:creationId xmlns:p14="http://schemas.microsoft.com/office/powerpoint/2010/main" val="193509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EFF07A-A915-4C72-B03E-B601BAD3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E747AB-90AD-4E2F-BA9E-D759B1172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Bookchin</a:t>
            </a:r>
            <a:r>
              <a:rPr lang="tr-TR" sz="3200" dirty="0"/>
              <a:t> </a:t>
            </a:r>
            <a:r>
              <a:rPr lang="tr-TR" sz="3200" i="1" dirty="0"/>
              <a:t>Özgürlüğün Ekolojisi </a:t>
            </a:r>
            <a:r>
              <a:rPr lang="tr-TR" sz="3200" dirty="0"/>
              <a:t>(1994) adlı kita­bında ilk çağlardan günümüzün modern toplumlarına kadar olan süreci in­celeyerek insan toplumlarında tahakküm ve hiyerarşinin ortaya çıkışını analiz ederek tezini geliştirmeye çalışmıştır. </a:t>
            </a:r>
          </a:p>
          <a:p>
            <a:r>
              <a:rPr lang="tr-TR" sz="3200" dirty="0" err="1"/>
              <a:t>Bookchin’in</a:t>
            </a:r>
            <a:r>
              <a:rPr lang="tr-TR" sz="3200" dirty="0"/>
              <a:t> savına göre, cinsel işbö­lümü ve kan bağına dayanan organik toplulukların yerini hiyerarşik ve sınıflı toplumlara bırakması </a:t>
            </a:r>
            <a:r>
              <a:rPr lang="tr-TR" sz="3200" i="1" dirty="0"/>
              <a:t>insan-doğa </a:t>
            </a:r>
            <a:r>
              <a:rPr lang="tr-TR" sz="3200" dirty="0"/>
              <a:t>ilişkisinin de bozulmasına yol açmıştır. </a:t>
            </a:r>
          </a:p>
        </p:txBody>
      </p:sp>
    </p:spTree>
    <p:extLst>
      <p:ext uri="{BB962C8B-B14F-4D97-AF65-F5344CB8AC3E}">
        <p14:creationId xmlns:p14="http://schemas.microsoft.com/office/powerpoint/2010/main" val="254725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E045C7-4F9F-454A-9C7A-E15166B0F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557383-0085-4144-AE00-8046973AF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İnsanın insan üzerine kurduğu tahakküm aynı zamanda doğa üzerinde ta­hakküme yol açmıştır.</a:t>
            </a:r>
          </a:p>
          <a:p>
            <a:r>
              <a:rPr lang="tr-TR" sz="3200" dirty="0"/>
              <a:t>Hiyerarşi ve tahakkümün toplumdaki etkisi anlaşılmadıkça, ekolojik sorunlar ve bunların çözümü için bir şey yapma olanağı yoktur. </a:t>
            </a:r>
            <a:r>
              <a:rPr lang="tr-TR" sz="3200" dirty="0" err="1"/>
              <a:t>Bookchin’e</a:t>
            </a:r>
            <a:r>
              <a:rPr lang="tr-TR" sz="3200" dirty="0"/>
              <a:t> göre, insanın doğaya hükmetmesi, insanın insan üzerindeki, daha öncelerine gidersek, belki erkeğin kadın üzerindeki ve yaşlının genç üzerindeki tahak­kümünden kaynaklanır (</a:t>
            </a:r>
            <a:r>
              <a:rPr lang="tr-TR" sz="3200" dirty="0" err="1"/>
              <a:t>Bookchin</a:t>
            </a:r>
            <a:r>
              <a:rPr lang="tr-TR" sz="3200" dirty="0"/>
              <a:t>, 1996:63-64). </a:t>
            </a:r>
          </a:p>
        </p:txBody>
      </p:sp>
    </p:spTree>
    <p:extLst>
      <p:ext uri="{BB962C8B-B14F-4D97-AF65-F5344CB8AC3E}">
        <p14:creationId xmlns:p14="http://schemas.microsoft.com/office/powerpoint/2010/main" val="853233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D215EB-EC72-41D6-BC7C-E514F298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2F6B2C-1728-4735-A0A3-EC15976AE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Ekolojik toplumun yaratılmasında, </a:t>
            </a:r>
            <a:r>
              <a:rPr lang="tr-TR" sz="3200" dirty="0" err="1"/>
              <a:t>Bookchin</a:t>
            </a:r>
            <a:r>
              <a:rPr lang="tr-TR" sz="3200" dirty="0"/>
              <a:t> hiyerarşinin ortadan kalk­ması gerektiğini çünkü bunun insan-doğa arasında özgür bir ilişkiyi engelle­diğini belirttik. Ancak bu tem sav bazı güçlükleri de ortaya çıkmaktadır. </a:t>
            </a:r>
            <a:r>
              <a:rPr lang="tr-TR" sz="3200" dirty="0" err="1"/>
              <a:t>Eckersley</a:t>
            </a:r>
            <a:r>
              <a:rPr lang="tr-TR" sz="3200" dirty="0"/>
              <a:t> (1992) bu tezin iki farklı şekilde yorumlanabileceğini belirtir. Birin­cisi, bu tür bir savın tutarlı olarak sürdürülmesi güç görünmektedir. İkin­cisi, bazı toplumlarda, örneğin köleci ve feodal toplumlarda hiyerarşi olsa bile, bu toplumların doğa ile daha uyumlu oldukları söylenebilir. </a:t>
            </a:r>
          </a:p>
        </p:txBody>
      </p:sp>
    </p:spTree>
    <p:extLst>
      <p:ext uri="{BB962C8B-B14F-4D97-AF65-F5344CB8AC3E}">
        <p14:creationId xmlns:p14="http://schemas.microsoft.com/office/powerpoint/2010/main" val="209997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F1CFD4-C360-4223-AEC2-D2CB95408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DC69BF-EDB3-45A2-846B-B722DD45D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ve ekolojik krizin çözülmesi için hiyerarşinin olmadığı yeni eko-toplulukla­rın kurulmasını önerir.</a:t>
            </a:r>
          </a:p>
          <a:p>
            <a:r>
              <a:rPr lang="tr-TR" dirty="0"/>
              <a:t>Eko-topluluğun temel özelliklerini ise </a:t>
            </a:r>
            <a:r>
              <a:rPr lang="tr-TR" dirty="0" err="1"/>
              <a:t>Bookchin</a:t>
            </a:r>
            <a:r>
              <a:rPr lang="tr-TR" dirty="0"/>
              <a:t> şöyle tanımlamaktadır: “Ekolojik bir toplum için üretimin ve yiyecek temininde </a:t>
            </a:r>
            <a:r>
              <a:rPr lang="tr-TR" i="1" dirty="0" err="1"/>
              <a:t>biyo</a:t>
            </a:r>
            <a:r>
              <a:rPr lang="tr-TR" i="1" dirty="0"/>
              <a:t>-bölgeler </a:t>
            </a:r>
            <a:r>
              <a:rPr lang="tr-TR" dirty="0"/>
              <a:t>oluşturmalı, </a:t>
            </a:r>
            <a:r>
              <a:rPr lang="tr-TR" i="1" dirty="0"/>
              <a:t>yerinden yöne­tim ilkesi </a:t>
            </a:r>
            <a:r>
              <a:rPr lang="tr-TR" dirty="0"/>
              <a:t>benimsenmeli, </a:t>
            </a:r>
            <a:r>
              <a:rPr lang="tr-TR" i="1" dirty="0"/>
              <a:t>uygun veya doğa ile dost teknolojiler </a:t>
            </a:r>
            <a:r>
              <a:rPr lang="tr-TR" dirty="0"/>
              <a:t>kullanılmalı ve </a:t>
            </a:r>
            <a:r>
              <a:rPr lang="tr-TR" i="1" dirty="0"/>
              <a:t>yüz yüze demokrasi </a:t>
            </a:r>
            <a:r>
              <a:rPr lang="tr-TR" dirty="0"/>
              <a:t>biçimleri kurulmalıdır” (</a:t>
            </a:r>
            <a:r>
              <a:rPr lang="tr-TR" dirty="0" err="1"/>
              <a:t>Bookchin</a:t>
            </a:r>
            <a:r>
              <a:rPr lang="tr-TR" dirty="0"/>
              <a:t>, 1996:34). </a:t>
            </a:r>
          </a:p>
          <a:p>
            <a:r>
              <a:rPr lang="tr-TR" dirty="0"/>
              <a:t>Bu tür ekolojik bir toplum yaratmak </a:t>
            </a:r>
            <a:r>
              <a:rPr lang="tr-TR" dirty="0" err="1"/>
              <a:t>Bookchin</a:t>
            </a:r>
            <a:r>
              <a:rPr lang="tr-TR" dirty="0"/>
              <a:t> için bir düş değil, zorunluluktur.  </a:t>
            </a:r>
          </a:p>
        </p:txBody>
      </p:sp>
    </p:spTree>
    <p:extLst>
      <p:ext uri="{BB962C8B-B14F-4D97-AF65-F5344CB8AC3E}">
        <p14:creationId xmlns:p14="http://schemas.microsoft.com/office/powerpoint/2010/main" val="40237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3108B6-0921-4262-8CA3-9068397E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20A562-E02C-4FC5-9E6A-FCF329284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err="1"/>
              <a:t>Bookchin</a:t>
            </a:r>
            <a:r>
              <a:rPr lang="tr-TR" sz="3200" dirty="0"/>
              <a:t>, </a:t>
            </a:r>
            <a:r>
              <a:rPr lang="tr-TR" sz="3200" dirty="0" err="1"/>
              <a:t>Murray</a:t>
            </a:r>
            <a:r>
              <a:rPr lang="tr-TR" sz="3200" dirty="0"/>
              <a:t>, 1996, </a:t>
            </a:r>
            <a:r>
              <a:rPr lang="tr-TR" sz="3200" i="1" dirty="0"/>
              <a:t>Ekolojik Bir Topluma Doğru, </a:t>
            </a:r>
            <a:r>
              <a:rPr lang="tr-TR" sz="3200" dirty="0"/>
              <a:t>İstanbul: Ayrıntı Yayınları.</a:t>
            </a:r>
          </a:p>
          <a:p>
            <a:r>
              <a:rPr lang="tr-TR" sz="3200" dirty="0"/>
              <a:t>---------1994, </a:t>
            </a:r>
            <a:r>
              <a:rPr lang="tr-TR" sz="3200" i="1" dirty="0"/>
              <a:t>Özgürlüğün Ekolojisi: Hiyerarşinin Ortaya Çıkısı ve Çözülüşü,</a:t>
            </a:r>
            <a:r>
              <a:rPr lang="tr-TR" sz="3200" dirty="0"/>
              <a:t> İstanbul: Ayrıntı Yayınlan.</a:t>
            </a:r>
          </a:p>
          <a:p>
            <a:r>
              <a:rPr lang="tr-TR" sz="3200" dirty="0"/>
              <a:t>---------1993,   “</a:t>
            </a:r>
            <a:r>
              <a:rPr lang="tr-TR" sz="3200" dirty="0" err="1"/>
              <a:t>What</a:t>
            </a:r>
            <a:r>
              <a:rPr lang="tr-TR" sz="3200" dirty="0"/>
              <a:t>   is   </a:t>
            </a:r>
            <a:r>
              <a:rPr lang="tr-TR" sz="3200" dirty="0" err="1"/>
              <a:t>Social</a:t>
            </a:r>
            <a:r>
              <a:rPr lang="tr-TR" sz="3200" dirty="0"/>
              <a:t>   </a:t>
            </a:r>
            <a:r>
              <a:rPr lang="tr-TR" sz="3200" dirty="0" err="1"/>
              <a:t>Ecology</a:t>
            </a:r>
            <a:r>
              <a:rPr lang="tr-TR" sz="3200" dirty="0"/>
              <a:t>”,   in   M.E.   </a:t>
            </a:r>
            <a:r>
              <a:rPr lang="tr-TR" sz="3200" dirty="0" err="1"/>
              <a:t>Zimmerman</a:t>
            </a:r>
            <a:r>
              <a:rPr lang="tr-TR" sz="3200" dirty="0"/>
              <a:t>   (</a:t>
            </a:r>
            <a:r>
              <a:rPr lang="tr-TR" sz="3200" dirty="0" err="1"/>
              <a:t>Edited</a:t>
            </a:r>
            <a:r>
              <a:rPr lang="tr-TR" sz="3200" dirty="0"/>
              <a:t>),</a:t>
            </a:r>
            <a:r>
              <a:rPr lang="tr-TR" sz="3200" i="1" dirty="0"/>
              <a:t> </a:t>
            </a:r>
            <a:r>
              <a:rPr lang="tr-TR" sz="3200" i="1" dirty="0" err="1"/>
              <a:t>Environmental</a:t>
            </a:r>
            <a:r>
              <a:rPr lang="tr-TR" sz="3200" i="1" dirty="0"/>
              <a:t> </a:t>
            </a:r>
            <a:r>
              <a:rPr lang="tr-TR" sz="3200" i="1" dirty="0" err="1"/>
              <a:t>Philosophy</a:t>
            </a:r>
            <a:r>
              <a:rPr lang="tr-TR" sz="3200" i="1" dirty="0"/>
              <a:t>: </a:t>
            </a:r>
            <a:r>
              <a:rPr lang="tr-TR" sz="3200" i="1" dirty="0" err="1"/>
              <a:t>Animal</a:t>
            </a:r>
            <a:r>
              <a:rPr lang="tr-TR" sz="3200" i="1" dirty="0"/>
              <a:t> </a:t>
            </a:r>
            <a:r>
              <a:rPr lang="tr-TR" sz="3200" i="1" dirty="0" err="1"/>
              <a:t>Rights</a:t>
            </a:r>
            <a:r>
              <a:rPr lang="tr-TR" sz="3200" i="1" dirty="0"/>
              <a:t> </a:t>
            </a:r>
            <a:r>
              <a:rPr lang="tr-TR" sz="3200" i="1" dirty="0" err="1"/>
              <a:t>to</a:t>
            </a:r>
            <a:r>
              <a:rPr lang="tr-TR" sz="3200" i="1" dirty="0"/>
              <a:t> </a:t>
            </a:r>
            <a:r>
              <a:rPr lang="tr-TR" sz="3200" i="1" dirty="0" err="1"/>
              <a:t>Radical</a:t>
            </a:r>
            <a:r>
              <a:rPr lang="tr-TR" sz="3200" i="1" dirty="0"/>
              <a:t> </a:t>
            </a:r>
            <a:r>
              <a:rPr lang="tr-TR" sz="3200" i="1" dirty="0" err="1"/>
              <a:t>Ecology</a:t>
            </a:r>
            <a:r>
              <a:rPr lang="tr-TR" sz="3200" i="1" dirty="0"/>
              <a:t>, </a:t>
            </a:r>
            <a:r>
              <a:rPr lang="tr-TR" sz="3200" dirty="0" err="1"/>
              <a:t>Englewood</a:t>
            </a:r>
            <a:r>
              <a:rPr lang="tr-TR" sz="3200" dirty="0"/>
              <a:t>: </a:t>
            </a:r>
            <a:r>
              <a:rPr lang="tr-TR" sz="3200" dirty="0" err="1"/>
              <a:t>Ciffs</a:t>
            </a:r>
            <a:r>
              <a:rPr lang="tr-TR" sz="3200" dirty="0"/>
              <a:t>: </a:t>
            </a:r>
            <a:r>
              <a:rPr lang="tr-TR" sz="3200" dirty="0" err="1"/>
              <a:t>Prentice</a:t>
            </a:r>
            <a:r>
              <a:rPr lang="tr-TR" sz="3200" dirty="0"/>
              <a:t> Hail.</a:t>
            </a:r>
          </a:p>
          <a:p>
            <a:r>
              <a:rPr lang="tr-TR" dirty="0" err="1"/>
              <a:t>Eckersley</a:t>
            </a:r>
            <a:r>
              <a:rPr lang="tr-TR" dirty="0"/>
              <a:t>, </a:t>
            </a:r>
            <a:r>
              <a:rPr lang="tr-TR" dirty="0" err="1"/>
              <a:t>Robyn</a:t>
            </a:r>
            <a:r>
              <a:rPr lang="tr-TR" dirty="0"/>
              <a:t>, 1992, </a:t>
            </a:r>
            <a:r>
              <a:rPr lang="tr-TR" i="1" dirty="0" err="1"/>
              <a:t>Environmentalism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Political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:- </a:t>
            </a:r>
            <a:r>
              <a:rPr lang="tr-TR" i="1" dirty="0" err="1"/>
              <a:t>Toıvard</a:t>
            </a:r>
            <a:r>
              <a:rPr lang="tr-TR" i="1" dirty="0"/>
              <a:t> an </a:t>
            </a:r>
            <a:r>
              <a:rPr lang="tr-TR" i="1" dirty="0" err="1"/>
              <a:t>Ecocentric</a:t>
            </a:r>
            <a:r>
              <a:rPr lang="tr-TR" i="1" dirty="0"/>
              <a:t> </a:t>
            </a:r>
            <a:r>
              <a:rPr lang="tr-TR" i="1" dirty="0" err="1"/>
              <a:t>Approach</a:t>
            </a:r>
            <a:r>
              <a:rPr lang="tr-TR" i="1" dirty="0"/>
              <a:t>, </a:t>
            </a:r>
            <a:r>
              <a:rPr lang="tr-TR" dirty="0" err="1"/>
              <a:t>Albany</a:t>
            </a:r>
            <a:r>
              <a:rPr lang="tr-TR" dirty="0"/>
              <a:t>: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University</a:t>
            </a:r>
            <a:r>
              <a:rPr lang="tr-TR" dirty="0"/>
              <a:t> of New York </a:t>
            </a:r>
            <a:r>
              <a:rPr lang="tr-TR" dirty="0" err="1"/>
              <a:t>Press</a:t>
            </a:r>
            <a:r>
              <a:rPr lang="tr-TR"/>
              <a:t>.</a:t>
            </a:r>
          </a:p>
          <a:p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921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516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Yaklaşımlar </vt:lpstr>
      <vt:lpstr>Sosyal Ekoloji</vt:lpstr>
      <vt:lpstr>Sosyal Ekoloji</vt:lpstr>
      <vt:lpstr>Sosyal Ekoloji</vt:lpstr>
      <vt:lpstr>Sosyal Ekoloji</vt:lpstr>
      <vt:lpstr>Sosyal Ekoloji</vt:lpstr>
      <vt:lpstr>Sosyal Ekoloji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Eros</dc:creator>
  <cp:lastModifiedBy>Mavis</cp:lastModifiedBy>
  <cp:revision>12</cp:revision>
  <dcterms:created xsi:type="dcterms:W3CDTF">2020-02-22T17:21:01Z</dcterms:created>
  <dcterms:modified xsi:type="dcterms:W3CDTF">2020-05-19T14:19:03Z</dcterms:modified>
</cp:coreProperties>
</file>