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30648-68E1-4838-A462-F2EA771C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254B5A-50F7-4F1B-A019-64A8BF616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F86B8-DA3A-4C53-9431-9F8AD25D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D8D9-488D-4A40-B311-86448C42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76C7C-740C-4D17-A8C3-BAD14E3F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DE809-1E6E-4AE2-AB56-7AF2C9E2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DA3455-E007-48BF-8FD0-FF99AEE89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FC5F1-7116-44B5-AA94-E9055C65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23A341-D2F7-4F67-9DB5-218936C7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85E6-A84D-4C23-BE0E-63E659C0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A9F561-602E-44EB-A477-13E254CD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6BAD9-06D5-4596-8997-2788E27D4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28DA95-3F55-4367-97AD-17455CFC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F2441-B7C9-414B-8759-6446CDDD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123507-A029-4AED-B55E-2B2EDD7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5BD26-427C-4BA6-A49F-6384018C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2A611-1BAE-4BE8-9122-0EC2D01A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576264-D992-41DB-A6B3-F891F01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9CF8A4-40BD-4E8F-93D4-FD0EB6B3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E28F-56E2-4025-AAC3-45EE2725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99D8D-8C0B-4484-B946-A7F2440F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9386EC-D3CA-4722-8BD4-75065E8D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37D383-7573-45A8-BA6F-2BE0BD9A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2780F3-CBC7-4946-A911-852166EF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F04A08-998C-42CC-899C-5C1AEF6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65235-0B37-43B2-B339-54AC68B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CB052-E2A1-46F7-B921-16DDB1D91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95479E-8D4F-4F6E-AA78-44CB72FE0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562E5C-D9A9-4E12-9E40-B263FCD3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CF9AE-0A2D-4A3B-A18E-DC9C7410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A9F952-B3F5-40EE-81D1-7D7BA82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16682-E450-4073-BB64-E661CF7F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1B677E-710A-4694-80AA-CC4412F4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1DAE4A-A5CD-47A0-A92A-51FD23B33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9FC838-BC87-4A27-82C1-1F430B433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2FF22E-E45D-42B3-898B-C617432FD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8226CF6-A73B-482F-A3E7-8E35E4DF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5EAFAF-5AD4-4887-9CB1-73C6CCC7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8585744-6CEB-46E6-AF80-9866E721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350AC-2973-4D83-9A13-D16B44C2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AF6EE0-48B5-459D-9C77-1EA73327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EC0C9A4-EECE-42EE-9FD9-05969B8B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D959E-0479-46B3-8B94-A819955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39A127-2BCC-49F6-BD62-5D684969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F0966D-203A-4524-9838-016F0F71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505FECB-95AE-4DE9-B671-C1315EE1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FFA4C-4EF9-4490-A919-24972597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B08D7-0A9F-4C5F-B14A-4B8B4B5A1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B3CCB8-709A-45BA-9F10-A9B384F1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357314-AE25-4CBE-9CEA-70D9680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7140F3-1321-4636-9249-DBE4C638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94EE5-7686-4A08-98B8-37D589A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46EDA7-79A7-4042-AE89-19759620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AEA55F-874B-41C1-910F-6D63809AF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5CE9C2-144E-4B84-B72F-F12145EF9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0492E0-5AAB-430E-9092-B218439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063876-4686-4D6D-B9E1-11D9D38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6D1F41-128D-4AAC-87BA-C2CB9EDF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E3DEFC-ABF1-490F-B317-2CC0788D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2B85EE-70E1-4E86-93EE-DBA498AA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BB4B80-7ED6-41F7-8FE1-11E8340A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3F4004-2F74-45FB-A0E6-A1E8826E3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7D7253-CE4F-4F92-A19C-846840DC6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2242-8C78-4D3E-8AFC-66CCF05D23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21" b="1440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383231E-EC7D-4725-A6BF-BBD2C6F1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Yaklaşımlar 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CF9AC1-72AA-4927-B89F-589C82D0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tr-TR" sz="2400" dirty="0">
                <a:solidFill>
                  <a:srgbClr val="FFFFFF"/>
                </a:solidFill>
              </a:rPr>
              <a:t>Sosyal Ekoloji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1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5F7F3E-4E14-42FA-978A-B45FA0DA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A84AD8-181C-48FF-A9D9-0FB5D20FA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Murray</a:t>
            </a:r>
            <a:r>
              <a:rPr lang="tr-TR" sz="3600" dirty="0"/>
              <a:t> </a:t>
            </a:r>
            <a:r>
              <a:rPr lang="tr-TR" sz="3600" dirty="0" err="1"/>
              <a:t>Bookchin</a:t>
            </a:r>
            <a:r>
              <a:rPr lang="tr-TR" sz="3600" dirty="0"/>
              <a:t> yeşil politik kuramın en etkili ve önde gelen temsilcile­rinden biridir. </a:t>
            </a:r>
          </a:p>
          <a:p>
            <a:r>
              <a:rPr lang="tr-TR" sz="3600" dirty="0"/>
              <a:t>Diğer yaklaşımlar bir çok çevreci veya savunucuları tarafından geliştirilirken, </a:t>
            </a:r>
            <a:r>
              <a:rPr lang="tr-TR" sz="3600" i="1" dirty="0"/>
              <a:t>sosyal ekoloji </a:t>
            </a:r>
            <a:r>
              <a:rPr lang="tr-TR" sz="3600" dirty="0" err="1"/>
              <a:t>Murray</a:t>
            </a:r>
            <a:r>
              <a:rPr lang="tr-TR" sz="3600" dirty="0"/>
              <a:t> </a:t>
            </a:r>
            <a:r>
              <a:rPr lang="tr-TR" sz="3600" dirty="0" err="1"/>
              <a:t>Bookchin’in</a:t>
            </a:r>
            <a:r>
              <a:rPr lang="tr-TR" sz="3600" dirty="0"/>
              <a:t> kendisi tarafından geliştiril­miştir. </a:t>
            </a:r>
          </a:p>
          <a:p>
            <a:r>
              <a:rPr lang="tr-TR" sz="3600" dirty="0"/>
              <a:t>Ekolojik bir kriz ile karşı karşıya olduğumuzu belirtir. </a:t>
            </a:r>
          </a:p>
        </p:txBody>
      </p:sp>
    </p:spTree>
    <p:extLst>
      <p:ext uri="{BB962C8B-B14F-4D97-AF65-F5344CB8AC3E}">
        <p14:creationId xmlns:p14="http://schemas.microsoft.com/office/powerpoint/2010/main" val="1445870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2E95A4-939A-496E-ADF3-089ECB36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761F66-3D3D-4BA1-A121-611C919CD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275"/>
            <a:ext cx="10515600" cy="4738688"/>
          </a:xfrm>
        </p:spPr>
        <p:txBody>
          <a:bodyPr>
            <a:noAutofit/>
          </a:bodyPr>
          <a:lstStyle/>
          <a:p>
            <a:r>
              <a:rPr lang="tr-TR" sz="3200" dirty="0" err="1"/>
              <a:t>Bookchin’e</a:t>
            </a:r>
            <a:r>
              <a:rPr lang="tr-TR" sz="3200" dirty="0"/>
              <a:t> (1996</a:t>
            </a:r>
            <a:r>
              <a:rPr lang="tr-TR" sz="3200"/>
              <a:t>, 1994, </a:t>
            </a:r>
            <a:r>
              <a:rPr lang="tr-TR" sz="3200" dirty="0"/>
              <a:t>1993) göre, ekolojik krizin nedenlerinin sadece nüfus artışı, teknolojik gelişme, tüketim, büyüme gibi faktörler değildir ve bu tür açıklamalar “sosyal patolojinin kendisini açıklamadan çok semptomlarını” ortaya koymanın ötesine gidemez.</a:t>
            </a:r>
          </a:p>
          <a:p>
            <a:r>
              <a:rPr lang="tr-TR" sz="3200" dirty="0"/>
              <a:t>Ona göre, ekolojik krizin gerçek nedeni toplumlarda </a:t>
            </a:r>
            <a:r>
              <a:rPr lang="tr-TR" sz="3200" dirty="0" err="1"/>
              <a:t>varo­lan</a:t>
            </a:r>
            <a:r>
              <a:rPr lang="tr-TR" sz="3200" dirty="0"/>
              <a:t> hiyerarşi ve tahakkümdür.</a:t>
            </a:r>
          </a:p>
          <a:p>
            <a:r>
              <a:rPr lang="tr-TR" sz="3200" dirty="0"/>
              <a:t>Ancak, </a:t>
            </a:r>
            <a:r>
              <a:rPr lang="tr-TR" sz="3200" dirty="0" err="1"/>
              <a:t>Bookchin</a:t>
            </a:r>
            <a:r>
              <a:rPr lang="tr-TR" sz="3200" dirty="0"/>
              <a:t> tarafından tanımlanan “eşitsizlik ve hiyerarşi” ekonomi temel alarak yapılan sınıf ve emeğin sömürüsünden farklıdır. </a:t>
            </a:r>
          </a:p>
        </p:txBody>
      </p:sp>
    </p:spTree>
    <p:extLst>
      <p:ext uri="{BB962C8B-B14F-4D97-AF65-F5344CB8AC3E}">
        <p14:creationId xmlns:p14="http://schemas.microsoft.com/office/powerpoint/2010/main" val="193509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EFF07A-A915-4C72-B03E-B601BAD32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E747AB-90AD-4E2F-BA9E-D759B1172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err="1"/>
              <a:t>Bookchin</a:t>
            </a:r>
            <a:r>
              <a:rPr lang="tr-TR" sz="3200" dirty="0"/>
              <a:t> </a:t>
            </a:r>
            <a:r>
              <a:rPr lang="tr-TR" sz="3200" i="1" dirty="0"/>
              <a:t>Özgürlüğün Ekolojisi </a:t>
            </a:r>
            <a:r>
              <a:rPr lang="tr-TR" sz="3200" dirty="0"/>
              <a:t>(1994) adlı kita­bında ilk çağlardan günümüzün modern toplumlarına kadar olan süreci in­celeyerek insan toplumlarında tahakküm ve hiyerarşinin ortaya çıkışını analiz ederek tezini geliştirmeye çalışmıştır. </a:t>
            </a:r>
          </a:p>
          <a:p>
            <a:r>
              <a:rPr lang="tr-TR" sz="3200" dirty="0" err="1"/>
              <a:t>Bookchin’in</a:t>
            </a:r>
            <a:r>
              <a:rPr lang="tr-TR" sz="3200" dirty="0"/>
              <a:t> savına göre, cinsel işbö­lümü ve kan bağına dayanan organik toplulukların yerini hiyerarşik ve sınıflı toplumlara bırakması </a:t>
            </a:r>
            <a:r>
              <a:rPr lang="tr-TR" sz="3200" i="1" dirty="0"/>
              <a:t>insan-doğa </a:t>
            </a:r>
            <a:r>
              <a:rPr lang="tr-TR" sz="3200" dirty="0"/>
              <a:t>ilişkisinin de bozulmasına yol açmıştır. </a:t>
            </a:r>
          </a:p>
        </p:txBody>
      </p:sp>
    </p:spTree>
    <p:extLst>
      <p:ext uri="{BB962C8B-B14F-4D97-AF65-F5344CB8AC3E}">
        <p14:creationId xmlns:p14="http://schemas.microsoft.com/office/powerpoint/2010/main" val="254725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045C7-4F9F-454A-9C7A-E15166B0F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557383-0085-4144-AE00-8046973AF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İnsanın insan üzerine kurduğu tahakküm aynı zamanda doğa üzerinde ta­hakküme yol açmıştır.</a:t>
            </a:r>
          </a:p>
          <a:p>
            <a:r>
              <a:rPr lang="tr-TR" sz="3200" dirty="0"/>
              <a:t>Hiyerarşi ve tahakkümün toplumdaki etkisi anlaşılmadıkça, ekolojik sorunlar ve bunların çözümü için bir şey yapma olanağı yoktur. </a:t>
            </a:r>
            <a:r>
              <a:rPr lang="tr-TR" sz="3200" dirty="0" err="1"/>
              <a:t>Bookchin’e</a:t>
            </a:r>
            <a:r>
              <a:rPr lang="tr-TR" sz="3200" dirty="0"/>
              <a:t> göre, insanın doğaya hükmetmesi, insanın insan üzerindeki, daha öncelerine gidersek, belki erkeğin kadın üzerindeki ve yaşlının genç üzerindeki tahak­kümünden kaynaklanır (</a:t>
            </a:r>
            <a:r>
              <a:rPr lang="tr-TR" sz="3200" dirty="0" err="1"/>
              <a:t>Bookchin</a:t>
            </a:r>
            <a:r>
              <a:rPr lang="tr-TR" sz="3200" dirty="0"/>
              <a:t>, 1996:63-64). </a:t>
            </a:r>
          </a:p>
        </p:txBody>
      </p:sp>
    </p:spTree>
    <p:extLst>
      <p:ext uri="{BB962C8B-B14F-4D97-AF65-F5344CB8AC3E}">
        <p14:creationId xmlns:p14="http://schemas.microsoft.com/office/powerpoint/2010/main" val="85323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D215EB-EC72-41D6-BC7C-E514F298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2F6B2C-1728-4735-A0A3-EC15976AE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Ekolojik toplumun yaratılmasında, </a:t>
            </a:r>
            <a:r>
              <a:rPr lang="tr-TR" sz="3200" dirty="0" err="1"/>
              <a:t>Bookchin</a:t>
            </a:r>
            <a:r>
              <a:rPr lang="tr-TR" sz="3200" dirty="0"/>
              <a:t> hiyerarşinin ortadan kalk­ması gerektiğini çünkü bunun insan-doğa arasında özgür bir ilişkiyi engelle­diğini belirttik. Ancak bu tem sav bazı güçlükleri de ortaya çıkmaktadır. </a:t>
            </a:r>
            <a:r>
              <a:rPr lang="tr-TR" sz="3200" dirty="0" err="1"/>
              <a:t>Eckersley</a:t>
            </a:r>
            <a:r>
              <a:rPr lang="tr-TR" sz="3200" dirty="0"/>
              <a:t> (1992) bu tezin iki farklı şekilde yorumlanabileceğini belirtir. Birin­cisi, bu tür bir savın tutarlı olarak sürdürülmesi güç görünmektedir. İkin­cisi, bazı toplumlarda, örneğin köleci ve feodal toplumlarda hiyerarşi olsa bile, bu toplumların doğa ile daha uyumlu oldukları söylenebilir. </a:t>
            </a:r>
          </a:p>
        </p:txBody>
      </p:sp>
    </p:spTree>
    <p:extLst>
      <p:ext uri="{BB962C8B-B14F-4D97-AF65-F5344CB8AC3E}">
        <p14:creationId xmlns:p14="http://schemas.microsoft.com/office/powerpoint/2010/main" val="209997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F1CFD4-C360-4223-AEC2-D2CB95408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Ekoloji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DC69BF-EDB3-45A2-846B-B722DD45D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ve ekolojik krizin çözülmesi için hiyerarşinin olmadığı yeni eko-toplulukla­rın kurulmasını önerir.</a:t>
            </a:r>
          </a:p>
          <a:p>
            <a:r>
              <a:rPr lang="tr-TR" dirty="0"/>
              <a:t>Eko-topluluğun temel özelliklerini ise </a:t>
            </a:r>
            <a:r>
              <a:rPr lang="tr-TR" dirty="0" err="1"/>
              <a:t>Bookchin</a:t>
            </a:r>
            <a:r>
              <a:rPr lang="tr-TR" dirty="0"/>
              <a:t> şöyle tanımlamaktadır: “Ekolojik bir toplum için üretimin ve yiyecek temininde </a:t>
            </a:r>
            <a:r>
              <a:rPr lang="tr-TR" i="1" dirty="0" err="1"/>
              <a:t>biyo</a:t>
            </a:r>
            <a:r>
              <a:rPr lang="tr-TR" i="1" dirty="0"/>
              <a:t>-bölgeler </a:t>
            </a:r>
            <a:r>
              <a:rPr lang="tr-TR" dirty="0"/>
              <a:t>oluşturmalı, </a:t>
            </a:r>
            <a:r>
              <a:rPr lang="tr-TR" i="1" dirty="0"/>
              <a:t>yerinden yöne­tim ilkesi </a:t>
            </a:r>
            <a:r>
              <a:rPr lang="tr-TR" dirty="0"/>
              <a:t>benimsenmeli, </a:t>
            </a:r>
            <a:r>
              <a:rPr lang="tr-TR" i="1" dirty="0"/>
              <a:t>uygun veya doğa ile dost teknolojiler </a:t>
            </a:r>
            <a:r>
              <a:rPr lang="tr-TR" dirty="0"/>
              <a:t>kullanılmalı ve </a:t>
            </a:r>
            <a:r>
              <a:rPr lang="tr-TR" i="1" dirty="0"/>
              <a:t>yüz yüze demokrasi </a:t>
            </a:r>
            <a:r>
              <a:rPr lang="tr-TR" dirty="0"/>
              <a:t>biçimleri kurulmalıdır” (</a:t>
            </a:r>
            <a:r>
              <a:rPr lang="tr-TR" dirty="0" err="1"/>
              <a:t>Bookchin</a:t>
            </a:r>
            <a:r>
              <a:rPr lang="tr-TR" dirty="0"/>
              <a:t>, 1996:34). </a:t>
            </a:r>
          </a:p>
          <a:p>
            <a:r>
              <a:rPr lang="tr-TR" dirty="0"/>
              <a:t>Bu tür ekolojik bir toplum yaratmak </a:t>
            </a:r>
            <a:r>
              <a:rPr lang="tr-TR" dirty="0" err="1"/>
              <a:t>Bookchin</a:t>
            </a:r>
            <a:r>
              <a:rPr lang="tr-TR" dirty="0"/>
              <a:t> için bir düş değil, zorunluluktur.  </a:t>
            </a:r>
          </a:p>
        </p:txBody>
      </p:sp>
    </p:spTree>
    <p:extLst>
      <p:ext uri="{BB962C8B-B14F-4D97-AF65-F5344CB8AC3E}">
        <p14:creationId xmlns:p14="http://schemas.microsoft.com/office/powerpoint/2010/main" val="402374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3108B6-0921-4262-8CA3-9068397E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20A562-E02C-4FC5-9E6A-FCF32928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err="1"/>
              <a:t>Bookchin</a:t>
            </a:r>
            <a:r>
              <a:rPr lang="tr-TR" sz="3200" dirty="0"/>
              <a:t>, </a:t>
            </a:r>
            <a:r>
              <a:rPr lang="tr-TR" sz="3200" dirty="0" err="1"/>
              <a:t>Murray</a:t>
            </a:r>
            <a:r>
              <a:rPr lang="tr-TR" sz="3200" dirty="0"/>
              <a:t>, 1996, </a:t>
            </a:r>
            <a:r>
              <a:rPr lang="tr-TR" sz="3200" i="1" dirty="0"/>
              <a:t>Ekolojik Bir Topluma Doğru, </a:t>
            </a:r>
            <a:r>
              <a:rPr lang="tr-TR" sz="3200" dirty="0"/>
              <a:t>İstanbul: Ayrıntı Yayınları.</a:t>
            </a:r>
          </a:p>
          <a:p>
            <a:r>
              <a:rPr lang="tr-TR" sz="3200" dirty="0"/>
              <a:t>---------1994, </a:t>
            </a:r>
            <a:r>
              <a:rPr lang="tr-TR" sz="3200" i="1" dirty="0"/>
              <a:t>Özgürlüğün Ekolojisi: Hiyerarşinin Ortaya Çıkısı ve Çözülüşü,</a:t>
            </a:r>
            <a:r>
              <a:rPr lang="tr-TR" sz="3200" dirty="0"/>
              <a:t> İstanbul: Ayrıntı Yayınlan.</a:t>
            </a:r>
          </a:p>
          <a:p>
            <a:r>
              <a:rPr lang="tr-TR" sz="3200" dirty="0"/>
              <a:t>---------1993,   “</a:t>
            </a:r>
            <a:r>
              <a:rPr lang="tr-TR" sz="3200" dirty="0" err="1"/>
              <a:t>What</a:t>
            </a:r>
            <a:r>
              <a:rPr lang="tr-TR" sz="3200" dirty="0"/>
              <a:t>   is   </a:t>
            </a:r>
            <a:r>
              <a:rPr lang="tr-TR" sz="3200" dirty="0" err="1"/>
              <a:t>Social</a:t>
            </a:r>
            <a:r>
              <a:rPr lang="tr-TR" sz="3200" dirty="0"/>
              <a:t>   </a:t>
            </a:r>
            <a:r>
              <a:rPr lang="tr-TR" sz="3200" dirty="0" err="1"/>
              <a:t>Ecology</a:t>
            </a:r>
            <a:r>
              <a:rPr lang="tr-TR" sz="3200" dirty="0"/>
              <a:t>”,   in   M.E.   </a:t>
            </a:r>
            <a:r>
              <a:rPr lang="tr-TR" sz="3200" dirty="0" err="1"/>
              <a:t>Zimmerman</a:t>
            </a:r>
            <a:r>
              <a:rPr lang="tr-TR" sz="3200" dirty="0"/>
              <a:t>   (</a:t>
            </a:r>
            <a:r>
              <a:rPr lang="tr-TR" sz="3200" dirty="0" err="1"/>
              <a:t>Edited</a:t>
            </a:r>
            <a:r>
              <a:rPr lang="tr-TR" sz="3200" dirty="0"/>
              <a:t>),</a:t>
            </a:r>
            <a:r>
              <a:rPr lang="tr-TR" sz="3200" i="1" dirty="0"/>
              <a:t> </a:t>
            </a:r>
            <a:r>
              <a:rPr lang="tr-TR" sz="3200" i="1" dirty="0" err="1"/>
              <a:t>Environmental</a:t>
            </a:r>
            <a:r>
              <a:rPr lang="tr-TR" sz="3200" i="1" dirty="0"/>
              <a:t> </a:t>
            </a:r>
            <a:r>
              <a:rPr lang="tr-TR" sz="3200" i="1" dirty="0" err="1"/>
              <a:t>Philosophy</a:t>
            </a:r>
            <a:r>
              <a:rPr lang="tr-TR" sz="3200" i="1" dirty="0"/>
              <a:t>: </a:t>
            </a:r>
            <a:r>
              <a:rPr lang="tr-TR" sz="3200" i="1" dirty="0" err="1"/>
              <a:t>Animal</a:t>
            </a:r>
            <a:r>
              <a:rPr lang="tr-TR" sz="3200" i="1" dirty="0"/>
              <a:t> </a:t>
            </a:r>
            <a:r>
              <a:rPr lang="tr-TR" sz="3200" i="1" dirty="0" err="1"/>
              <a:t>Rights</a:t>
            </a:r>
            <a:r>
              <a:rPr lang="tr-TR" sz="3200" i="1" dirty="0"/>
              <a:t> </a:t>
            </a:r>
            <a:r>
              <a:rPr lang="tr-TR" sz="3200" i="1" dirty="0" err="1"/>
              <a:t>to</a:t>
            </a:r>
            <a:r>
              <a:rPr lang="tr-TR" sz="3200" i="1" dirty="0"/>
              <a:t> </a:t>
            </a:r>
            <a:r>
              <a:rPr lang="tr-TR" sz="3200" i="1" dirty="0" err="1"/>
              <a:t>Radical</a:t>
            </a:r>
            <a:r>
              <a:rPr lang="tr-TR" sz="3200" i="1" dirty="0"/>
              <a:t> </a:t>
            </a:r>
            <a:r>
              <a:rPr lang="tr-TR" sz="3200" i="1" dirty="0" err="1"/>
              <a:t>Ecology</a:t>
            </a:r>
            <a:r>
              <a:rPr lang="tr-TR" sz="3200" i="1" dirty="0"/>
              <a:t>, </a:t>
            </a:r>
            <a:r>
              <a:rPr lang="tr-TR" sz="3200" dirty="0" err="1"/>
              <a:t>Englewood</a:t>
            </a:r>
            <a:r>
              <a:rPr lang="tr-TR" sz="3200" dirty="0"/>
              <a:t>: </a:t>
            </a:r>
            <a:r>
              <a:rPr lang="tr-TR" sz="3200" dirty="0" err="1"/>
              <a:t>Ciffs</a:t>
            </a:r>
            <a:r>
              <a:rPr lang="tr-TR" sz="3200" dirty="0"/>
              <a:t>: </a:t>
            </a:r>
            <a:r>
              <a:rPr lang="tr-TR" sz="3200" dirty="0" err="1"/>
              <a:t>Prentice</a:t>
            </a:r>
            <a:r>
              <a:rPr lang="tr-TR" sz="3200" dirty="0"/>
              <a:t> Hail.</a:t>
            </a:r>
          </a:p>
          <a:p>
            <a:r>
              <a:rPr lang="tr-TR" dirty="0" err="1"/>
              <a:t>Eckersley</a:t>
            </a:r>
            <a:r>
              <a:rPr lang="tr-TR" dirty="0"/>
              <a:t>, </a:t>
            </a:r>
            <a:r>
              <a:rPr lang="tr-TR" dirty="0" err="1"/>
              <a:t>Robyn</a:t>
            </a:r>
            <a:r>
              <a:rPr lang="tr-TR" dirty="0"/>
              <a:t>, 1992, </a:t>
            </a:r>
            <a:r>
              <a:rPr lang="tr-TR" i="1" dirty="0" err="1"/>
              <a:t>Environmentalism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Political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:- </a:t>
            </a:r>
            <a:r>
              <a:rPr lang="tr-TR" i="1" dirty="0" err="1"/>
              <a:t>Toıvard</a:t>
            </a:r>
            <a:r>
              <a:rPr lang="tr-TR" i="1" dirty="0"/>
              <a:t> an </a:t>
            </a:r>
            <a:r>
              <a:rPr lang="tr-TR" i="1" dirty="0" err="1"/>
              <a:t>Ecocentric</a:t>
            </a:r>
            <a:r>
              <a:rPr lang="tr-TR" i="1" dirty="0"/>
              <a:t> </a:t>
            </a:r>
            <a:r>
              <a:rPr lang="tr-TR" i="1" dirty="0" err="1"/>
              <a:t>Approach</a:t>
            </a:r>
            <a:r>
              <a:rPr lang="tr-TR" i="1" dirty="0"/>
              <a:t>, </a:t>
            </a:r>
            <a:r>
              <a:rPr lang="tr-TR" dirty="0" err="1"/>
              <a:t>Albany</a:t>
            </a:r>
            <a:r>
              <a:rPr lang="tr-TR" dirty="0"/>
              <a:t>: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University</a:t>
            </a:r>
            <a:r>
              <a:rPr lang="tr-TR" dirty="0"/>
              <a:t> of New York </a:t>
            </a:r>
            <a:r>
              <a:rPr lang="tr-TR" dirty="0" err="1"/>
              <a:t>Press</a:t>
            </a:r>
            <a:r>
              <a:rPr lang="tr-TR"/>
              <a:t>.</a:t>
            </a:r>
          </a:p>
          <a:p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92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516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Yaklaşımlar </vt:lpstr>
      <vt:lpstr>Sosyal Ekoloji</vt:lpstr>
      <vt:lpstr>Sosyal Ekoloji</vt:lpstr>
      <vt:lpstr>Sosyal Ekoloji</vt:lpstr>
      <vt:lpstr>Sosyal Ekoloji</vt:lpstr>
      <vt:lpstr>Sosyal Ekoloji</vt:lpstr>
      <vt:lpstr>Sosyal Ekoloji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Eros</dc:creator>
  <cp:lastModifiedBy>Mavis</cp:lastModifiedBy>
  <cp:revision>12</cp:revision>
  <dcterms:created xsi:type="dcterms:W3CDTF">2020-02-22T17:21:01Z</dcterms:created>
  <dcterms:modified xsi:type="dcterms:W3CDTF">2020-05-19T14:19:03Z</dcterms:modified>
</cp:coreProperties>
</file>