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9" r:id="rId7"/>
    <p:sldId id="270" r:id="rId8"/>
    <p:sldId id="271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1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1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7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28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64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3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91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4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28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2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1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F1060-59A7-3F4D-B5B0-32D5432C1824}" type="datetimeFigureOut">
              <a:rPr lang="en-US" smtClean="0"/>
              <a:t>6.03.23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B22AE-E6E5-314B-B2EF-BCEDF9880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KARDİYOVASKÜLER HASTALIKLARDA TANI VE TEDAVİ YÖNTEMLERİ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Öğr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Gör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Dr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Nur DİKMEN</a:t>
            </a:r>
          </a:p>
          <a:p>
            <a:pPr algn="r"/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Kalp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ve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Damar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Cerrahisi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ABD</a:t>
            </a:r>
          </a:p>
          <a:p>
            <a:pPr algn="r"/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Çocuk</a:t>
            </a:r>
            <a:r>
              <a:rPr lang="en-US" sz="24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Kalp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ve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Damar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Cerrahisi</a:t>
            </a:r>
            <a:endParaRPr lang="en-US"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2223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84" r="-22584"/>
          <a:stretch>
            <a:fillRect/>
          </a:stretch>
        </p:blipFill>
        <p:spPr>
          <a:xfrm>
            <a:off x="457200" y="102740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319358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010" b="-12010"/>
          <a:stretch>
            <a:fillRect/>
          </a:stretch>
        </p:blipFill>
        <p:spPr>
          <a:xfrm>
            <a:off x="457200" y="1176828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451749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681" b="-39681"/>
          <a:stretch>
            <a:fillRect/>
          </a:stretch>
        </p:blipFill>
        <p:spPr>
          <a:xfrm>
            <a:off x="457200" y="934115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935149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77" b="-2377"/>
          <a:stretch>
            <a:fillRect/>
          </a:stretch>
        </p:blipFill>
        <p:spPr>
          <a:xfrm>
            <a:off x="457200" y="112702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061247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395" r="-20395"/>
          <a:stretch>
            <a:fillRect/>
          </a:stretch>
        </p:blipFill>
        <p:spPr>
          <a:xfrm>
            <a:off x="457200" y="1114111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6280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6136" y="4613527"/>
            <a:ext cx="3670663" cy="1512636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 err="1" smtClean="0"/>
              <a:t>Teşekkürler</a:t>
            </a:r>
            <a:r>
              <a:rPr lang="en-US" dirty="0" smtClean="0"/>
              <a:t>..</a:t>
            </a:r>
            <a:endParaRPr lang="en-US" dirty="0"/>
          </a:p>
        </p:txBody>
      </p:sp>
      <p:pic>
        <p:nvPicPr>
          <p:cNvPr id="4" name="Picture 3" descr="IMG_21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943" y="1081031"/>
            <a:ext cx="6140824" cy="231244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938327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23189"/>
            <a:ext cx="8229600" cy="1861487"/>
          </a:xfrm>
        </p:spPr>
        <p:txBody>
          <a:bodyPr/>
          <a:lstStyle/>
          <a:p>
            <a:r>
              <a:rPr lang="en-US" b="1" dirty="0" err="1" smtClean="0"/>
              <a:t>Anamnez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Fizik</a:t>
            </a:r>
            <a:r>
              <a:rPr lang="en-US" b="1" dirty="0" smtClean="0"/>
              <a:t> </a:t>
            </a:r>
            <a:r>
              <a:rPr lang="en-US" b="1" dirty="0" err="1" smtClean="0"/>
              <a:t>muayene</a:t>
            </a:r>
            <a:r>
              <a:rPr lang="en-US" b="1" dirty="0" smtClean="0"/>
              <a:t>!!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6888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133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/>
                <a:cs typeface="Times New Roman"/>
              </a:rPr>
              <a:t>Genel</a:t>
            </a:r>
            <a:r>
              <a:rPr lang="en-US" sz="2800" b="1" dirty="0" smtClean="0">
                <a:latin typeface="Times New Roman"/>
                <a:cs typeface="Times New Roman"/>
              </a:rPr>
              <a:t> </a:t>
            </a:r>
            <a:r>
              <a:rPr lang="en-US" sz="2800" b="1" dirty="0" err="1" smtClean="0">
                <a:latin typeface="Times New Roman"/>
                <a:cs typeface="Times New Roman"/>
              </a:rPr>
              <a:t>tanı</a:t>
            </a:r>
            <a:r>
              <a:rPr lang="en-US" sz="2800" b="1" dirty="0">
                <a:latin typeface="Times New Roman"/>
                <a:cs typeface="Times New Roman"/>
              </a:rPr>
              <a:t> </a:t>
            </a:r>
            <a:r>
              <a:rPr lang="en-US" sz="2800" b="1" dirty="0" err="1" smtClean="0">
                <a:latin typeface="Times New Roman"/>
                <a:cs typeface="Times New Roman"/>
              </a:rPr>
              <a:t>yöntemleri</a:t>
            </a:r>
            <a:endParaRPr lang="en-US" sz="2800" b="1" dirty="0">
              <a:latin typeface="Times New Roman"/>
              <a:cs typeface="Times New Roman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415710"/>
            <a:ext cx="4038600" cy="3710454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/>
                <a:cs typeface="Times New Roman"/>
              </a:rPr>
              <a:t>Non-</a:t>
            </a:r>
            <a:r>
              <a:rPr lang="en-US" sz="2400" b="1" dirty="0" err="1" smtClean="0">
                <a:latin typeface="Times New Roman"/>
                <a:cs typeface="Times New Roman"/>
              </a:rPr>
              <a:t>invaziv</a:t>
            </a:r>
            <a:r>
              <a:rPr lang="en-US" sz="2400" b="1" dirty="0" smtClean="0">
                <a:latin typeface="Times New Roman"/>
                <a:cs typeface="Times New Roman"/>
              </a:rPr>
              <a:t> </a:t>
            </a:r>
            <a:r>
              <a:rPr lang="en-US" sz="2400" b="1" dirty="0" err="1" smtClean="0">
                <a:latin typeface="Times New Roman"/>
                <a:cs typeface="Times New Roman"/>
              </a:rPr>
              <a:t>prosedürler</a:t>
            </a:r>
            <a:endParaRPr lang="en-US" sz="2400" b="1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Oskültasyon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-Doppler </a:t>
            </a:r>
            <a:r>
              <a:rPr lang="en-US" sz="2400" dirty="0" err="1" smtClean="0">
                <a:latin typeface="Times New Roman"/>
                <a:cs typeface="Times New Roman"/>
              </a:rPr>
              <a:t>ultrasonografi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Kan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basıncı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monitorizasyonu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Elektrokardiyografi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Ekokardiyografi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-PET, CT, MRI</a:t>
            </a:r>
            <a:endParaRPr lang="en-US" sz="2400" dirty="0">
              <a:latin typeface="Times New Roma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415709"/>
            <a:ext cx="4038600" cy="3710454"/>
          </a:xfrm>
        </p:spPr>
        <p:txBody>
          <a:bodyPr>
            <a:normAutofit/>
          </a:bodyPr>
          <a:lstStyle/>
          <a:p>
            <a:r>
              <a:rPr lang="en-US" sz="2400" b="1" dirty="0" err="1" smtClean="0">
                <a:latin typeface="Times New Roman"/>
                <a:cs typeface="Times New Roman"/>
              </a:rPr>
              <a:t>İnvaziv</a:t>
            </a:r>
            <a:r>
              <a:rPr lang="en-US" sz="2400" b="1" dirty="0" smtClean="0">
                <a:latin typeface="Times New Roman"/>
                <a:cs typeface="Times New Roman"/>
              </a:rPr>
              <a:t> </a:t>
            </a:r>
            <a:r>
              <a:rPr lang="en-US" sz="2400" b="1" dirty="0" err="1" smtClean="0">
                <a:latin typeface="Times New Roman"/>
                <a:cs typeface="Times New Roman"/>
              </a:rPr>
              <a:t>prosedürler</a:t>
            </a:r>
            <a:endParaRPr lang="en-US" sz="2400" b="1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Kardiyak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kateterizasyon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ve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anjiyografi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Venografi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periferik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vasküler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anjiografi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-</a:t>
            </a:r>
            <a:r>
              <a:rPr lang="en-US" sz="2400" dirty="0" err="1" smtClean="0">
                <a:latin typeface="Times New Roman"/>
                <a:cs typeface="Times New Roman"/>
              </a:rPr>
              <a:t>Kan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testleri</a:t>
            </a:r>
            <a:r>
              <a:rPr lang="en-US" sz="2400" dirty="0" smtClean="0">
                <a:latin typeface="Times New Roman"/>
                <a:cs typeface="Times New Roman"/>
              </a:rPr>
              <a:t> (</a:t>
            </a:r>
            <a:r>
              <a:rPr lang="en-US" sz="2400" dirty="0" err="1" smtClean="0">
                <a:latin typeface="Times New Roman"/>
                <a:cs typeface="Times New Roman"/>
              </a:rPr>
              <a:t>Enzimler</a:t>
            </a:r>
            <a:r>
              <a:rPr lang="en-US" sz="2400" dirty="0" smtClean="0">
                <a:latin typeface="Times New Roman"/>
                <a:cs typeface="Times New Roman"/>
              </a:rPr>
              <a:t>,..)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49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layt1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43" r="-15743"/>
          <a:stretch>
            <a:fillRect/>
          </a:stretch>
        </p:blipFill>
        <p:spPr>
          <a:xfrm>
            <a:off x="457200" y="1151924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265775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129" b="-13129"/>
          <a:stretch>
            <a:fillRect/>
          </a:stretch>
        </p:blipFill>
        <p:spPr>
          <a:xfrm>
            <a:off x="457200" y="1151924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509935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Ekokardiyografi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boyutlu</a:t>
            </a:r>
            <a:r>
              <a:rPr lang="en-US" dirty="0" smtClean="0"/>
              <a:t> </a:t>
            </a:r>
            <a:r>
              <a:rPr lang="en-US" dirty="0" err="1" smtClean="0"/>
              <a:t>görüntüleme</a:t>
            </a:r>
            <a:r>
              <a:rPr lang="en-US" dirty="0" smtClean="0"/>
              <a:t>,</a:t>
            </a:r>
          </a:p>
          <a:p>
            <a:r>
              <a:rPr lang="en-US" dirty="0" smtClean="0"/>
              <a:t>M-mode (motion mode),</a:t>
            </a:r>
          </a:p>
          <a:p>
            <a:r>
              <a:rPr lang="en-US" dirty="0" smtClean="0"/>
              <a:t>Doppler </a:t>
            </a:r>
            <a:r>
              <a:rPr lang="en-US" dirty="0" err="1" smtClean="0"/>
              <a:t>ekokardiyografi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olmak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çeşitlendirilen</a:t>
            </a:r>
            <a:r>
              <a:rPr lang="en-US" dirty="0" smtClean="0"/>
              <a:t> </a:t>
            </a:r>
            <a:r>
              <a:rPr lang="en-US" dirty="0" err="1" smtClean="0"/>
              <a:t>ultrasonografi</a:t>
            </a:r>
            <a:r>
              <a:rPr lang="en-US" dirty="0" smtClean="0"/>
              <a:t> </a:t>
            </a:r>
            <a:r>
              <a:rPr lang="en-US" dirty="0" err="1" smtClean="0"/>
              <a:t>uygulamasıdır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441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Times New Roman"/>
                <a:cs typeface="Times New Roman"/>
              </a:rPr>
              <a:t>Anjiyografi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ve</a:t>
            </a:r>
            <a:r>
              <a:rPr lang="en-US" sz="3200" dirty="0" smtClean="0">
                <a:latin typeface="Times New Roman"/>
                <a:cs typeface="Times New Roman"/>
              </a:rPr>
              <a:t> </a:t>
            </a:r>
            <a:r>
              <a:rPr lang="en-US" sz="3200" dirty="0" err="1" smtClean="0">
                <a:latin typeface="Times New Roman"/>
                <a:cs typeface="Times New Roman"/>
              </a:rPr>
              <a:t>Kateterizasyon</a:t>
            </a:r>
            <a:endParaRPr lang="en-US" sz="32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Times New Roman"/>
                <a:cs typeface="Times New Roman"/>
              </a:rPr>
              <a:t>Koroner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arter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hastalığı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kapak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hastalıkları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erişkin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konjenital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kalp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hastalıkları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tanısı</a:t>
            </a:r>
            <a:r>
              <a:rPr lang="en-US" sz="2400" dirty="0" smtClean="0">
                <a:latin typeface="Times New Roman"/>
                <a:cs typeface="Times New Roman"/>
              </a:rPr>
              <a:t>.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sz="2400" dirty="0" smtClean="0">
              <a:latin typeface="Times New Roman"/>
              <a:cs typeface="Times New Roman"/>
            </a:endParaRPr>
          </a:p>
          <a:p>
            <a:r>
              <a:rPr lang="en-US" sz="2400" dirty="0" err="1" smtClean="0">
                <a:latin typeface="Times New Roman"/>
                <a:cs typeface="Times New Roman"/>
              </a:rPr>
              <a:t>Tek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kesin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kontrendikasyon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hastanın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işleme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onay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vermemesidir</a:t>
            </a:r>
            <a:r>
              <a:rPr lang="en-US" sz="2400" dirty="0" smtClean="0">
                <a:latin typeface="Times New Roman"/>
                <a:cs typeface="Times New Roman"/>
              </a:rPr>
              <a:t>.</a:t>
            </a:r>
          </a:p>
          <a:p>
            <a:pPr marL="0" indent="0">
              <a:buNone/>
            </a:pPr>
            <a:endParaRPr lang="en-US" sz="2400" dirty="0" smtClean="0">
              <a:latin typeface="Times New Roman"/>
              <a:cs typeface="Times New Roman"/>
            </a:endParaRPr>
          </a:p>
          <a:p>
            <a:r>
              <a:rPr lang="en-US" sz="2400" dirty="0" err="1" smtClean="0">
                <a:latin typeface="Times New Roman"/>
                <a:cs typeface="Times New Roman"/>
              </a:rPr>
              <a:t>Rölatif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KE</a:t>
            </a:r>
            <a:r>
              <a:rPr lang="en-US" sz="2400" dirty="0" smtClean="0">
                <a:latin typeface="Times New Roman"/>
                <a:cs typeface="Times New Roman"/>
              </a:rPr>
              <a:t>.</a:t>
            </a:r>
            <a:r>
              <a:rPr lang="en-US" sz="2400" dirty="0" smtClean="0">
                <a:latin typeface="Times New Roman"/>
                <a:cs typeface="Times New Roman"/>
              </a:rPr>
              <a:t>; </a:t>
            </a:r>
            <a:r>
              <a:rPr lang="en-US" sz="2400" dirty="0" err="1" smtClean="0">
                <a:latin typeface="Times New Roman"/>
                <a:cs typeface="Times New Roman"/>
              </a:rPr>
              <a:t>kontrolsüz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aritmi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kontrolsüz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ky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kontrolsüz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ht</a:t>
            </a:r>
            <a:r>
              <a:rPr lang="en-US" sz="2400" dirty="0" smtClean="0">
                <a:latin typeface="Times New Roman"/>
                <a:cs typeface="Times New Roman"/>
              </a:rPr>
              <a:t>, renal </a:t>
            </a:r>
            <a:r>
              <a:rPr lang="en-US" sz="2400" dirty="0" err="1" smtClean="0">
                <a:latin typeface="Times New Roman"/>
                <a:cs typeface="Times New Roman"/>
              </a:rPr>
              <a:t>yetmezlik,aktif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enfeksiyon</a:t>
            </a:r>
            <a:r>
              <a:rPr lang="en-US" sz="2400" dirty="0" smtClean="0">
                <a:latin typeface="Times New Roman"/>
                <a:cs typeface="Times New Roman"/>
              </a:rPr>
              <a:t>, </a:t>
            </a:r>
            <a:r>
              <a:rPr lang="en-US" sz="2400" dirty="0" err="1" smtClean="0">
                <a:latin typeface="Times New Roman"/>
                <a:cs typeface="Times New Roman"/>
              </a:rPr>
              <a:t>kanama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parametrelerinde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yükseklik</a:t>
            </a:r>
            <a:r>
              <a:rPr lang="en-US" sz="2400" dirty="0" smtClean="0">
                <a:latin typeface="Times New Roman"/>
                <a:cs typeface="Times New Roman"/>
              </a:rPr>
              <a:t>, hasta </a:t>
            </a:r>
            <a:r>
              <a:rPr lang="en-US" sz="2400" dirty="0" err="1" smtClean="0">
                <a:latin typeface="Times New Roman"/>
                <a:cs typeface="Times New Roman"/>
              </a:rPr>
              <a:t>uyumsuzluğu</a:t>
            </a:r>
            <a:endParaRPr lang="en-US"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855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791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err="1" smtClean="0">
                <a:latin typeface="Times New Roman"/>
                <a:cs typeface="Times New Roman"/>
              </a:rPr>
              <a:t>Kalp</a:t>
            </a:r>
            <a:r>
              <a:rPr lang="en-US" sz="3200" b="1" dirty="0" smtClean="0"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latin typeface="Times New Roman"/>
                <a:cs typeface="Times New Roman"/>
              </a:rPr>
              <a:t>hastalıklarında</a:t>
            </a:r>
            <a:r>
              <a:rPr lang="en-US" sz="3200" b="1" dirty="0" smtClean="0"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latin typeface="Times New Roman"/>
                <a:cs typeface="Times New Roman"/>
              </a:rPr>
              <a:t>nükleer</a:t>
            </a:r>
            <a:r>
              <a:rPr lang="en-US" sz="3200" b="1" dirty="0" smtClean="0">
                <a:latin typeface="Times New Roman"/>
                <a:cs typeface="Times New Roman"/>
              </a:rPr>
              <a:t> tıp </a:t>
            </a:r>
            <a:br>
              <a:rPr lang="en-US" sz="3200" b="1" dirty="0" smtClean="0">
                <a:latin typeface="Times New Roman"/>
                <a:cs typeface="Times New Roman"/>
              </a:rPr>
            </a:br>
            <a:r>
              <a:rPr lang="en-US" sz="3200" b="1" dirty="0" err="1" smtClean="0">
                <a:latin typeface="Times New Roman"/>
                <a:cs typeface="Times New Roman"/>
              </a:rPr>
              <a:t>görüntüleme</a:t>
            </a:r>
            <a:r>
              <a:rPr lang="en-US" sz="3200" b="1" dirty="0" smtClean="0">
                <a:latin typeface="Times New Roman"/>
                <a:cs typeface="Times New Roman"/>
              </a:rPr>
              <a:t> </a:t>
            </a:r>
            <a:r>
              <a:rPr lang="en-US" sz="3200" b="1" dirty="0" err="1" smtClean="0">
                <a:latin typeface="Times New Roman"/>
                <a:cs typeface="Times New Roman"/>
              </a:rPr>
              <a:t>yöntemleri</a:t>
            </a:r>
            <a:endParaRPr lang="en-US" sz="3200" b="1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43401"/>
            <a:ext cx="8229600" cy="3682762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/>
                <a:cs typeface="Times New Roman"/>
              </a:rPr>
              <a:t>Kardiyak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fonksiyon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değerlendirmesinde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sıklıkla</a:t>
            </a:r>
            <a:r>
              <a:rPr lang="en-US" sz="2800" dirty="0" smtClean="0">
                <a:latin typeface="Times New Roman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cs typeface="Times New Roman"/>
              </a:rPr>
              <a:t>kullanılır</a:t>
            </a:r>
            <a:r>
              <a:rPr lang="en-US" sz="2800" dirty="0" smtClean="0">
                <a:latin typeface="Times New Roman"/>
                <a:cs typeface="Times New Roman"/>
              </a:rPr>
              <a:t>.</a:t>
            </a:r>
            <a:endParaRPr lang="en-US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578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ayt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402" r="-16402"/>
          <a:stretch>
            <a:fillRect/>
          </a:stretch>
        </p:blipFill>
        <p:spPr>
          <a:xfrm>
            <a:off x="457200" y="1376062"/>
            <a:ext cx="8229600" cy="4525963"/>
          </a:xfrm>
        </p:spPr>
      </p:pic>
      <p:sp>
        <p:nvSpPr>
          <p:cNvPr id="2" name="TextBox 1"/>
          <p:cNvSpPr txBox="1"/>
          <p:nvPr/>
        </p:nvSpPr>
        <p:spPr>
          <a:xfrm>
            <a:off x="2668843" y="546550"/>
            <a:ext cx="3745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latin typeface="Times New Roman"/>
                <a:cs typeface="Times New Roman"/>
              </a:rPr>
              <a:t>Tedavi</a:t>
            </a:r>
            <a:r>
              <a:rPr lang="en-US" sz="3600" b="1" dirty="0" smtClean="0">
                <a:latin typeface="Times New Roman"/>
                <a:cs typeface="Times New Roman"/>
              </a:rPr>
              <a:t> </a:t>
            </a:r>
            <a:r>
              <a:rPr lang="en-US" sz="3600" b="1" dirty="0" err="1" smtClean="0">
                <a:latin typeface="Times New Roman"/>
                <a:cs typeface="Times New Roman"/>
              </a:rPr>
              <a:t>yöntemleri</a:t>
            </a:r>
            <a:endParaRPr lang="en-US" sz="36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73799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160</Words>
  <Application>Microsoft Macintosh PowerPoint</Application>
  <PresentationFormat>On-screen Show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KARDİYOVASKÜLER HASTALIKLARDA TANI VE TEDAVİ YÖNTEMLERİ</vt:lpstr>
      <vt:lpstr>PowerPoint Presentation</vt:lpstr>
      <vt:lpstr>Genel tanı yöntemleri</vt:lpstr>
      <vt:lpstr>PowerPoint Presentation</vt:lpstr>
      <vt:lpstr>PowerPoint Presentation</vt:lpstr>
      <vt:lpstr>Ekokardiyografi</vt:lpstr>
      <vt:lpstr>Anjiyografi ve Kateterizasyon</vt:lpstr>
      <vt:lpstr>Kalp hastalıklarında nükleer tıp  görüntüleme yöntemleri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KARDİYOVASKÜLER HASTALIKLARDA TANI VE TEDAVİ YÖNTEMLERİ</dc:title>
  <dc:creator>Nur Dikmen Yaman</dc:creator>
  <cp:lastModifiedBy>Nur Dikmen Yaman</cp:lastModifiedBy>
  <cp:revision>20</cp:revision>
  <dcterms:created xsi:type="dcterms:W3CDTF">2023-02-05T13:47:51Z</dcterms:created>
  <dcterms:modified xsi:type="dcterms:W3CDTF">2023-03-06T06:17:42Z</dcterms:modified>
</cp:coreProperties>
</file>