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2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F7C67-0E56-4EA3-AEFC-04B442A5093D}" type="datetimeFigureOut">
              <a:rPr lang="tr-TR" smtClean="0"/>
              <a:t>23.03.2020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EA57F-2D63-437D-8A04-494F3325FE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913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2048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3B8C84-2D00-4F3E-B7C9-99BC39B38CF5}" type="slidenum">
              <a:rPr lang="tr-TR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80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DA1A01-7662-41F9-9582-BEEE9187907B}" type="slidenum">
              <a:rPr lang="tr-TR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2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36868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C6AFD7-9AE5-4B42-B3ED-DBF4B50CF9FD}" type="slidenum">
              <a:rPr lang="tr-TR" altLang="tr-TR" smtClean="0"/>
              <a:pPr/>
              <a:t>29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38050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ayt Resmi Yer Tutucus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 Yer Tutucusu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41988" name="Slayt Numarası Yer Tutucus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28D346-B3D3-41E6-88D3-F66AB841F84D}" type="slidenum">
              <a:rPr lang="tr-TR" altLang="tr-TR" smtClean="0"/>
              <a:pPr/>
              <a:t>33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523971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5632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19BD0E-F403-41A5-8B87-55C986FAEFA0}" type="slidenum">
              <a:rPr lang="tr-TR" altLang="tr-TR" smtClean="0"/>
              <a:pPr/>
              <a:t>46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644128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7168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1BCBF1-D354-430B-B7DF-E88020711A48}" type="slidenum">
              <a:rPr lang="tr-TR" altLang="tr-TR" smtClean="0"/>
              <a:pPr/>
              <a:t>58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7330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1FB9-5F66-4A07-895B-BF30053C2AF3}" type="datetimeFigureOut">
              <a:rPr lang="tr-TR" smtClean="0"/>
              <a:t>23.03.2020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2CE-CFB2-404D-B6A8-AC4423EF6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068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1FB9-5F66-4A07-895B-BF30053C2AF3}" type="datetimeFigureOut">
              <a:rPr lang="tr-TR" smtClean="0"/>
              <a:t>23.03.2020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2CE-CFB2-404D-B6A8-AC4423EF6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64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1FB9-5F66-4A07-895B-BF30053C2AF3}" type="datetimeFigureOut">
              <a:rPr lang="tr-TR" smtClean="0"/>
              <a:t>23.03.2020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2CE-CFB2-404D-B6A8-AC4423EF6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42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1FB9-5F66-4A07-895B-BF30053C2AF3}" type="datetimeFigureOut">
              <a:rPr lang="tr-TR" smtClean="0"/>
              <a:t>23.03.2020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2CE-CFB2-404D-B6A8-AC4423EF6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42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1FB9-5F66-4A07-895B-BF30053C2AF3}" type="datetimeFigureOut">
              <a:rPr lang="tr-TR" smtClean="0"/>
              <a:t>23.03.2020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2CE-CFB2-404D-B6A8-AC4423EF6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344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1FB9-5F66-4A07-895B-BF30053C2AF3}" type="datetimeFigureOut">
              <a:rPr lang="tr-TR" smtClean="0"/>
              <a:t>23.03.2020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2CE-CFB2-404D-B6A8-AC4423EF6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916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1FB9-5F66-4A07-895B-BF30053C2AF3}" type="datetimeFigureOut">
              <a:rPr lang="tr-TR" smtClean="0"/>
              <a:t>23.03.2020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2CE-CFB2-404D-B6A8-AC4423EF6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020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1FB9-5F66-4A07-895B-BF30053C2AF3}" type="datetimeFigureOut">
              <a:rPr lang="tr-TR" smtClean="0"/>
              <a:t>23.03.2020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2CE-CFB2-404D-B6A8-AC4423EF6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884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1FB9-5F66-4A07-895B-BF30053C2AF3}" type="datetimeFigureOut">
              <a:rPr lang="tr-TR" smtClean="0"/>
              <a:t>23.03.2020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2CE-CFB2-404D-B6A8-AC4423EF6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85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1FB9-5F66-4A07-895B-BF30053C2AF3}" type="datetimeFigureOut">
              <a:rPr lang="tr-TR" smtClean="0"/>
              <a:t>23.03.2020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2CE-CFB2-404D-B6A8-AC4423EF6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93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1FB9-5F66-4A07-895B-BF30053C2AF3}" type="datetimeFigureOut">
              <a:rPr lang="tr-TR" smtClean="0"/>
              <a:t>23.03.2020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2CE-CFB2-404D-B6A8-AC4423EF6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477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31FB9-5F66-4A07-895B-BF30053C2AF3}" type="datetimeFigureOut">
              <a:rPr lang="tr-TR" smtClean="0"/>
              <a:t>23.03.2020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172CE-CFB2-404D-B6A8-AC4423EF6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368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arms/faq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overview-of-carbapenemase-producing-gram-negative-bacilli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hahmurad65/folic-acid-synthesis-inhibitor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groupastrep/diseases-hcp/strep-throat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google.com.tr/url?sa=i&amp;rct=j&amp;q=&amp;esrc=s&amp;source=images&amp;cd=&amp;cad=rja&amp;uact=8&amp;ved=2ahUKEwiz8IvTx4faAhXCZlAKHRKIBQIQjRx6BAgAEAU&amp;url=https://www.medscape.org/viewarticle/762484_2&amp;psig=AOvVaw1korOejlCBX-IgBQcfJx5U&amp;ust=152207017739263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antibiotic-use/community/for-hcp/outpatient-hcp/adult-treatment-rec.html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s://www.cdc.gov/std/gonorrhea/arg/defaul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std/tg2015/gonorrhea.htm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l.com/trends/pharmacological-sciences/issue?pii=S0165-6147(10)X0011-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etin kutusu 4"/>
          <p:cNvSpPr txBox="1">
            <a:spLocks noChangeArrowheads="1"/>
          </p:cNvSpPr>
          <p:nvPr/>
        </p:nvSpPr>
        <p:spPr bwMode="auto">
          <a:xfrm>
            <a:off x="3302001" y="1989139"/>
            <a:ext cx="59531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800">
                <a:latin typeface="Arial Rounded MT Bold" panose="020F0704030504030204" pitchFamily="34" charset="0"/>
              </a:rPr>
              <a:t>Antimikrobiyal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800">
                <a:latin typeface="Arial Rounded MT Bold" panose="020F0704030504030204" pitchFamily="34" charset="0"/>
              </a:rPr>
              <a:t>Tedavinin Temelleri</a:t>
            </a: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6383339" y="5876925"/>
            <a:ext cx="259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/>
              <a:t>Arzu Onay-Beşikci </a:t>
            </a:r>
          </a:p>
        </p:txBody>
      </p:sp>
    </p:spTree>
    <p:extLst>
      <p:ext uri="{BB962C8B-B14F-4D97-AF65-F5344CB8AC3E}">
        <p14:creationId xmlns:p14="http://schemas.microsoft.com/office/powerpoint/2010/main" val="5029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5267AB-945D-4AB1-911C-D69415C99897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tr-TR" sz="1400"/>
          </a:p>
        </p:txBody>
      </p:sp>
      <p:sp>
        <p:nvSpPr>
          <p:cNvPr id="5" name="Metin kutusu 4">
            <a:extLst/>
          </p:cNvPr>
          <p:cNvSpPr txBox="1"/>
          <p:nvPr/>
        </p:nvSpPr>
        <p:spPr>
          <a:xfrm>
            <a:off x="1631950" y="260351"/>
            <a:ext cx="700223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spc="300">
                <a:latin typeface="Bahnschrift SemiLight" panose="020B0502040204020203" pitchFamily="34" charset="0"/>
              </a:defRPr>
            </a:lvl1pPr>
          </a:lstStyle>
          <a:p>
            <a:pPr>
              <a:defRPr/>
            </a:pPr>
            <a:r>
              <a:rPr lang="tr-TR" dirty="0"/>
              <a:t>NOZOKOMIYAL ENFEKSİYON</a:t>
            </a:r>
          </a:p>
        </p:txBody>
      </p:sp>
      <p:sp>
        <p:nvSpPr>
          <p:cNvPr id="13316" name="Dikdörtgen 5"/>
          <p:cNvSpPr>
            <a:spLocks noChangeArrowheads="1"/>
          </p:cNvSpPr>
          <p:nvPr/>
        </p:nvSpPr>
        <p:spPr bwMode="auto">
          <a:xfrm>
            <a:off x="1663701" y="906464"/>
            <a:ext cx="7434263" cy="9540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n-US" sz="2800">
                <a:solidFill>
                  <a:srgbClr val="505050"/>
                </a:solidFill>
                <a:latin typeface="Bahnschrift" pitchFamily="34" charset="0"/>
              </a:rPr>
              <a:t>Tıbbi bakım altındaki hastalarda ortaya çıkan enfeksiyonlar</a:t>
            </a:r>
            <a:r>
              <a:rPr lang="en-US" altLang="en-US" sz="2800">
                <a:solidFill>
                  <a:srgbClr val="505050"/>
                </a:solidFill>
                <a:latin typeface="Bahnschrift" pitchFamily="34" charset="0"/>
              </a:rPr>
              <a:t> </a:t>
            </a:r>
            <a:endParaRPr lang="tr-TR" altLang="en-US" sz="2800">
              <a:latin typeface="Bahnschrift" pitchFamily="34" charset="0"/>
            </a:endParaRPr>
          </a:p>
        </p:txBody>
      </p:sp>
      <p:sp>
        <p:nvSpPr>
          <p:cNvPr id="7" name="Metin kutusu 6">
            <a:extLst/>
          </p:cNvPr>
          <p:cNvSpPr txBox="1"/>
          <p:nvPr/>
        </p:nvSpPr>
        <p:spPr>
          <a:xfrm>
            <a:off x="1631951" y="3500438"/>
            <a:ext cx="526097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spc="300" dirty="0">
                <a:latin typeface="Bahnschrift SemiLight" panose="020B0502040204020203" pitchFamily="34" charset="0"/>
              </a:rPr>
              <a:t>SUPRAENFEKSİYON </a:t>
            </a:r>
          </a:p>
          <a:p>
            <a:pPr>
              <a:defRPr/>
            </a:pPr>
            <a:r>
              <a:rPr lang="tr-TR" sz="3600" spc="300" dirty="0">
                <a:latin typeface="Bahnschrift SemiLight" panose="020B0502040204020203" pitchFamily="34" charset="0"/>
              </a:rPr>
              <a:t>	Süper enfeksiyon</a:t>
            </a:r>
          </a:p>
        </p:txBody>
      </p:sp>
      <p:sp>
        <p:nvSpPr>
          <p:cNvPr id="13318" name="Dikdörtgen 1"/>
          <p:cNvSpPr>
            <a:spLocks noChangeArrowheads="1"/>
          </p:cNvSpPr>
          <p:nvPr/>
        </p:nvSpPr>
        <p:spPr bwMode="auto">
          <a:xfrm>
            <a:off x="4508500" y="2079625"/>
            <a:ext cx="4572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A2A2A"/>
                </a:solidFill>
                <a:latin typeface="Merriweather"/>
              </a:rPr>
              <a:t>Nosocomial infections can be defined as those occurring within 48 hours of hospital admission, 3 days of discharge or 30 days of an operation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98640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7" grpId="0"/>
      <p:bldP spid="133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ep calm and stay at hom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82" y="190500"/>
            <a:ext cx="5715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681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515007-521C-4A8A-95CD-5BF2DBEA1F67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tr-TR" sz="1400"/>
          </a:p>
        </p:txBody>
      </p:sp>
      <p:pic>
        <p:nvPicPr>
          <p:cNvPr id="13315" name="Picture 2" descr="Examples of how Antimicrobial Resistance Sprea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0638"/>
            <a:ext cx="714375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3451226" y="6245225"/>
            <a:ext cx="381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sz="1800">
                <a:hlinkClick r:id="rId3"/>
              </a:rPr>
              <a:t>https://www.cdc.gov/narms/faq.html</a:t>
            </a:r>
            <a:endParaRPr lang="tr-TR" sz="1800"/>
          </a:p>
        </p:txBody>
      </p:sp>
    </p:spTree>
    <p:extLst>
      <p:ext uri="{BB962C8B-B14F-4D97-AF65-F5344CB8AC3E}">
        <p14:creationId xmlns:p14="http://schemas.microsoft.com/office/powerpoint/2010/main" val="3599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8D1BBA-4EFF-4FD7-918F-256FE663126D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tr-TR" sz="1400"/>
          </a:p>
        </p:txBody>
      </p:sp>
      <p:sp>
        <p:nvSpPr>
          <p:cNvPr id="5" name="Metin kutusu 4">
            <a:extLst/>
          </p:cNvPr>
          <p:cNvSpPr txBox="1"/>
          <p:nvPr/>
        </p:nvSpPr>
        <p:spPr>
          <a:xfrm>
            <a:off x="2927351" y="260351"/>
            <a:ext cx="511652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spc="300">
                <a:latin typeface="Bahnschrift SemiLight" panose="020B0502040204020203" pitchFamily="34" charset="0"/>
              </a:defRPr>
            </a:lvl1pPr>
          </a:lstStyle>
          <a:p>
            <a:pPr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ANTIBIYOTIK SEÇİMİ</a:t>
            </a:r>
          </a:p>
        </p:txBody>
      </p:sp>
      <p:sp>
        <p:nvSpPr>
          <p:cNvPr id="14340" name="Metin kutusu 1"/>
          <p:cNvSpPr txBox="1">
            <a:spLocks noChangeArrowheads="1"/>
          </p:cNvSpPr>
          <p:nvPr/>
        </p:nvSpPr>
        <p:spPr bwMode="auto">
          <a:xfrm flipH="1">
            <a:off x="1992313" y="892176"/>
            <a:ext cx="81470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en-US">
                <a:latin typeface="Arial Rounded MT Bold" panose="020F0704030504030204" pitchFamily="34" charset="0"/>
              </a:rPr>
              <a:t>Enfeksiyona neden olan organizmanın belirlenmesi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en-US">
                <a:latin typeface="Arial Rounded MT Bold" panose="020F0704030504030204" pitchFamily="34" charset="0"/>
              </a:rPr>
              <a:t>Enfeksiyona neden olan organizmanın ilaca duyarlığının belirlenmesi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en-US">
                <a:latin typeface="Arial Rounded MT Bold" panose="020F0704030504030204" pitchFamily="34" charset="0"/>
              </a:rPr>
              <a:t>Konakçıyla ilişkili faktörler</a:t>
            </a:r>
            <a:endParaRPr lang="en-US" altLang="en-US">
              <a:latin typeface="Arial Rounded MT Bold" panose="020F0704030504030204" pitchFamily="34" charset="0"/>
            </a:endParaRPr>
          </a:p>
        </p:txBody>
      </p:sp>
      <p:sp>
        <p:nvSpPr>
          <p:cNvPr id="3" name="Metin kutusu 2"/>
          <p:cNvSpPr txBox="1">
            <a:spLocks noChangeArrowheads="1"/>
          </p:cNvSpPr>
          <p:nvPr/>
        </p:nvSpPr>
        <p:spPr bwMode="auto">
          <a:xfrm>
            <a:off x="1631950" y="3644901"/>
            <a:ext cx="83454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n-US" sz="2800">
                <a:latin typeface="Arial Rounded MT Bold" panose="020F0704030504030204" pitchFamily="34" charset="0"/>
              </a:rPr>
              <a:t>herhangi enfeksiyon için birden çok antibiyotik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en-US" sz="2800">
                <a:latin typeface="Arial Rounded MT Bold" panose="020F0704030504030204" pitchFamily="34" charset="0"/>
              </a:rPr>
              <a:t>etkili olabilir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en-US" sz="2800">
              <a:latin typeface="Arial Rounded MT Bold" panose="020F07040305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en-US" sz="2800">
                <a:latin typeface="Arial Rounded MT Bold" panose="020F0704030504030204" pitchFamily="34" charset="0"/>
              </a:rPr>
              <a:t>Ancak, </a:t>
            </a:r>
            <a:r>
              <a:rPr lang="tr-TR" altLang="en-US" sz="4000">
                <a:latin typeface="Arial Rounded MT Bold" panose="020F0704030504030204" pitchFamily="34" charset="0"/>
              </a:rPr>
              <a:t>bir ilaç tercih edilir</a:t>
            </a:r>
            <a:r>
              <a:rPr lang="tr-TR" altLang="en-US" sz="2800">
                <a:latin typeface="Arial Rounded MT Bold" panose="020F07040305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en-US" sz="2800">
                <a:latin typeface="Arial Rounded MT Bold" panose="020F0704030504030204" pitchFamily="34" charset="0"/>
              </a:rPr>
              <a:t>(daha yüksek efikasite, düşük toksisite,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en-US" sz="2800">
                <a:latin typeface="Arial Rounded MT Bold" panose="020F0704030504030204" pitchFamily="34" charset="0"/>
              </a:rPr>
              <a:t>daha dar spektrum, vb. )….</a:t>
            </a:r>
            <a:r>
              <a:rPr lang="tr-TR" altLang="en-US" sz="4000">
                <a:latin typeface="Arial Rounded MT Bold" panose="020F0704030504030204" pitchFamily="34" charset="0"/>
              </a:rPr>
              <a:t>İlk tercih</a:t>
            </a:r>
          </a:p>
        </p:txBody>
      </p:sp>
    </p:spTree>
    <p:extLst>
      <p:ext uri="{BB962C8B-B14F-4D97-AF65-F5344CB8AC3E}">
        <p14:creationId xmlns:p14="http://schemas.microsoft.com/office/powerpoint/2010/main" val="375838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42552A-383D-4C29-9F62-058BB280FD25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tr-TR" sz="1400"/>
          </a:p>
        </p:txBody>
      </p:sp>
      <p:sp>
        <p:nvSpPr>
          <p:cNvPr id="6" name="Metin kutusu 5"/>
          <p:cNvSpPr txBox="1">
            <a:spLocks noChangeArrowheads="1"/>
          </p:cNvSpPr>
          <p:nvPr/>
        </p:nvSpPr>
        <p:spPr bwMode="auto">
          <a:xfrm>
            <a:off x="5118100" y="592139"/>
            <a:ext cx="51133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en-US" sz="3600">
              <a:latin typeface="Arial Rounded MT Bold" panose="020F07040305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en-US" sz="3600">
                <a:solidFill>
                  <a:srgbClr val="FF33CC"/>
                </a:solidFill>
                <a:latin typeface="Arial Rounded MT Bold" panose="020F0704030504030204" pitchFamily="34" charset="0"/>
              </a:rPr>
              <a:t>İlacın enfeksiyon bölgesine ulaştırılamaması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en-US" sz="3600">
              <a:latin typeface="Arial Rounded MT Bold" panose="020F07040305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en-US" sz="3600">
                <a:solidFill>
                  <a:srgbClr val="00B0F0"/>
                </a:solidFill>
                <a:latin typeface="Arial Rounded MT Bold" panose="020F0704030504030204" pitchFamily="34" charset="0"/>
              </a:rPr>
              <a:t>İlk seçenek ilacın toksik etkilerine hastanın aşırı duyarlığı</a:t>
            </a:r>
            <a:endParaRPr lang="en-US" altLang="en-US" sz="360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5364" name="Resim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-28575"/>
            <a:ext cx="347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28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/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effectLst>
            <a:softEdge rad="317500"/>
          </a:effectLst>
          <a:extLst/>
        </p:spPr>
        <p:txBody>
          <a:bodyPr/>
          <a:lstStyle/>
          <a:p>
            <a:pPr>
              <a:defRPr/>
            </a:pPr>
            <a:r>
              <a:rPr lang="tr-TR" spc="3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Genel İlkeler</a:t>
            </a:r>
            <a:endParaRPr lang="en-US" spc="3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389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E7AFB9-6C69-4F09-87BB-D07C87075036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tr-TR" sz="1400"/>
          </a:p>
        </p:txBody>
      </p:sp>
      <p:sp>
        <p:nvSpPr>
          <p:cNvPr id="5" name="Metin kutusu 4"/>
          <p:cNvSpPr txBox="1">
            <a:spLocks noChangeArrowheads="1"/>
          </p:cNvSpPr>
          <p:nvPr/>
        </p:nvSpPr>
        <p:spPr bwMode="auto">
          <a:xfrm>
            <a:off x="1981200" y="1787525"/>
            <a:ext cx="89042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>
                <a:latin typeface="Bahnschrift Light" pitchFamily="34" charset="0"/>
                <a:cs typeface="Aparajita" panose="020B0604020202020204" pitchFamily="34" charset="0"/>
              </a:rPr>
              <a:t>Kolonizasyon ya da kontaminasyonu değil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>
                <a:latin typeface="Bahnschrift Light" pitchFamily="34" charset="0"/>
                <a:cs typeface="Aparajita" panose="020B0604020202020204" pitchFamily="34" charset="0"/>
              </a:rPr>
              <a:t>enfeksiyonu tedavi 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>
                <a:latin typeface="Bahnschrift Light" pitchFamily="34" charset="0"/>
                <a:cs typeface="Aparajita" panose="020B0604020202020204" pitchFamily="34" charset="0"/>
              </a:rPr>
              <a:t>(bir tek kan örneğinde </a:t>
            </a:r>
            <a:r>
              <a:rPr lang="tr-TR" altLang="tr-TR" sz="3600" i="1">
                <a:latin typeface="Bahnschrift Light" pitchFamily="34" charset="0"/>
                <a:cs typeface="Aparajita" panose="020B0604020202020204" pitchFamily="34" charset="0"/>
              </a:rPr>
              <a:t>S.epidermidis</a:t>
            </a:r>
            <a:r>
              <a:rPr lang="tr-TR" altLang="tr-TR" sz="3600">
                <a:latin typeface="Bahnschrift Light" pitchFamily="34" charset="0"/>
                <a:cs typeface="Aparajita" panose="020B0604020202020204" pitchFamily="34" charset="0"/>
              </a:rPr>
              <a:t>) </a:t>
            </a:r>
            <a:endParaRPr lang="en-US" altLang="tr-TR" sz="3600">
              <a:latin typeface="Bahnschrift Light" pitchFamily="34" charset="0"/>
              <a:cs typeface="Aparajita" panose="020B0604020202020204" pitchFamily="34" charset="0"/>
            </a:endParaRPr>
          </a:p>
        </p:txBody>
      </p:sp>
      <p:sp>
        <p:nvSpPr>
          <p:cNvPr id="6" name="Metin kutusu 5"/>
          <p:cNvSpPr txBox="1">
            <a:spLocks noChangeArrowheads="1"/>
          </p:cNvSpPr>
          <p:nvPr/>
        </p:nvSpPr>
        <p:spPr bwMode="auto">
          <a:xfrm>
            <a:off x="1887539" y="3565526"/>
            <a:ext cx="841692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100">
                <a:latin typeface="Candara" panose="020E0502030303020204" pitchFamily="34" charset="0"/>
                <a:cs typeface="Aparajita" panose="020B0604020202020204" pitchFamily="34" charset="0"/>
              </a:rPr>
              <a:t>O enfeksiyon için en </a:t>
            </a:r>
            <a:r>
              <a:rPr lang="tr-TR" altLang="tr-TR" sz="3100">
                <a:solidFill>
                  <a:srgbClr val="FF0000"/>
                </a:solidFill>
                <a:latin typeface="Candara" panose="020E0502030303020204" pitchFamily="34" charset="0"/>
                <a:cs typeface="Aparajita" panose="020B0604020202020204" pitchFamily="34" charset="0"/>
              </a:rPr>
              <a:t>düşük spektrumlu</a:t>
            </a:r>
            <a:r>
              <a:rPr lang="tr-TR" altLang="tr-TR" sz="3100">
                <a:latin typeface="Candara" panose="020E0502030303020204" pitchFamily="34" charset="0"/>
                <a:cs typeface="Aparajita" panose="020B0604020202020204" pitchFamily="34" charset="0"/>
              </a:rPr>
              <a:t> ajanı seç </a:t>
            </a:r>
            <a:endParaRPr lang="en-US" altLang="tr-TR" sz="3100">
              <a:latin typeface="Candara" panose="020E0502030303020204" pitchFamily="34" charset="0"/>
              <a:cs typeface="Aparajita" panose="020B0604020202020204" pitchFamily="34" charset="0"/>
            </a:endParaRPr>
          </a:p>
        </p:txBody>
      </p:sp>
      <p:sp>
        <p:nvSpPr>
          <p:cNvPr id="7" name="Metin kutusu 6"/>
          <p:cNvSpPr txBox="1">
            <a:spLocks noChangeArrowheads="1"/>
          </p:cNvSpPr>
          <p:nvPr/>
        </p:nvSpPr>
        <p:spPr bwMode="auto">
          <a:xfrm>
            <a:off x="3000376" y="4205289"/>
            <a:ext cx="36623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>
                <a:latin typeface="Euphemia" panose="020B0503040102020104" pitchFamily="34" charset="0"/>
                <a:cs typeface="BrowalliaUPC" panose="020B0604020202020204" pitchFamily="34" charset="-34"/>
              </a:rPr>
              <a:t>Uygun dozu kullan</a:t>
            </a:r>
            <a:endParaRPr lang="en-US" altLang="tr-TR">
              <a:latin typeface="Euphemia" panose="020B0503040102020104" pitchFamily="34" charset="0"/>
              <a:cs typeface="BrowalliaUPC" panose="020B0604020202020204" pitchFamily="34" charset="-34"/>
            </a:endParaRPr>
          </a:p>
        </p:txBody>
      </p:sp>
      <p:sp>
        <p:nvSpPr>
          <p:cNvPr id="8" name="Metin kutusu 7"/>
          <p:cNvSpPr txBox="1">
            <a:spLocks noChangeArrowheads="1"/>
          </p:cNvSpPr>
          <p:nvPr/>
        </p:nvSpPr>
        <p:spPr bwMode="auto">
          <a:xfrm>
            <a:off x="2009776" y="4886326"/>
            <a:ext cx="68558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>
                <a:latin typeface="Euphemia" panose="020B0503040102020104" pitchFamily="34" charset="0"/>
                <a:cs typeface="BrowalliaUPC" panose="020B0604020202020204" pitchFamily="34" charset="-34"/>
              </a:rPr>
              <a:t>Ekektif en kısa sürede tedavi uygula</a:t>
            </a:r>
            <a:endParaRPr lang="en-US" altLang="tr-TR">
              <a:latin typeface="Euphemia" panose="020B0503040102020104" pitchFamily="34" charset="0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595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http://www.life.umd.edu/classroom/bsci424/Images/PathogenImages/BetaLact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2913064"/>
            <a:ext cx="22463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1861EE-A780-4F31-8626-40612EF0087D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tr-TR" sz="1400"/>
          </a:p>
        </p:txBody>
      </p:sp>
      <p:pic>
        <p:nvPicPr>
          <p:cNvPr id="19460" name="Resim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2492376"/>
            <a:ext cx="65849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>
            <a:extLst/>
          </p:cNvPr>
          <p:cNvSpPr txBox="1"/>
          <p:nvPr/>
        </p:nvSpPr>
        <p:spPr>
          <a:xfrm>
            <a:off x="1527175" y="-14288"/>
            <a:ext cx="8388350" cy="2124076"/>
          </a:xfrm>
          <a:prstGeom prst="rect">
            <a:avLst/>
          </a:prstGeom>
          <a:solidFill>
            <a:srgbClr val="FF0066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4400" spc="300" dirty="0">
                <a:solidFill>
                  <a:schemeClr val="bg1"/>
                </a:solidFill>
                <a:latin typeface="Bahnschrift" pitchFamily="34" charset="0"/>
              </a:rPr>
              <a:t>Hücre duvarına etki eden beta-laktam ve diğer antibiyotikler</a:t>
            </a:r>
            <a:endParaRPr lang="en-US" sz="4400" spc="300" dirty="0">
              <a:solidFill>
                <a:schemeClr val="bg1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24F9D7-9598-4E04-A32A-181CE0F22AB6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tr-TR" sz="1400"/>
          </a:p>
        </p:txBody>
      </p:sp>
      <p:sp>
        <p:nvSpPr>
          <p:cNvPr id="5" name="Metin kutusu 4">
            <a:extLst/>
          </p:cNvPr>
          <p:cNvSpPr txBox="1"/>
          <p:nvPr/>
        </p:nvSpPr>
        <p:spPr>
          <a:xfrm>
            <a:off x="1739900" y="-14288"/>
            <a:ext cx="8388350" cy="1323976"/>
          </a:xfrm>
          <a:prstGeom prst="rect">
            <a:avLst/>
          </a:prstGeom>
          <a:solidFill>
            <a:srgbClr val="FF0066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4000" spc="300" dirty="0">
                <a:solidFill>
                  <a:schemeClr val="bg1"/>
                </a:solidFill>
                <a:latin typeface="Bahnschrift" pitchFamily="34" charset="0"/>
              </a:rPr>
              <a:t>Hücre duvarına etki eden beta-laktam ve diğer antibiyotikler</a:t>
            </a:r>
            <a:endParaRPr lang="en-US" sz="4000" spc="300" dirty="0">
              <a:solidFill>
                <a:schemeClr val="bg1"/>
              </a:solidFill>
              <a:latin typeface="Bahnschrift" pitchFamily="34" charset="0"/>
            </a:endParaRPr>
          </a:p>
        </p:txBody>
      </p:sp>
      <p:pic>
        <p:nvPicPr>
          <p:cNvPr id="17412" name="Picture 12" descr="http://www.life.umd.edu/classroom/bsci424/Images/PathogenImages/BetaLact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1" y="3984626"/>
            <a:ext cx="18526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>
            <a:extLst/>
          </p:cNvPr>
          <p:cNvSpPr txBox="1"/>
          <p:nvPr/>
        </p:nvSpPr>
        <p:spPr>
          <a:xfrm>
            <a:off x="1534914" y="2089921"/>
            <a:ext cx="8356600" cy="1816100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</a:rPr>
              <a:t>Tümü </a:t>
            </a:r>
            <a:r>
              <a:rPr lang="tr-TR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hipersensitivite</a:t>
            </a: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</a:rPr>
              <a:t> reaksiyonuna neden olabilir </a:t>
            </a:r>
          </a:p>
          <a:p>
            <a:pPr>
              <a:defRPr/>
            </a:pP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</a:rPr>
              <a:t>(hafif döküntü→ ilaç ateşi→ akut </a:t>
            </a:r>
            <a:r>
              <a:rPr lang="tr-TR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interstisyel</a:t>
            </a: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</a:rPr>
              <a:t> nefrit → </a:t>
            </a:r>
            <a:r>
              <a:rPr lang="tr-TR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anaflaksi</a:t>
            </a: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</a:rPr>
              <a:t>Kısmen çapraz </a:t>
            </a:r>
            <a:r>
              <a:rPr lang="tr-TR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allerji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Metin kutusu 5">
            <a:extLst/>
          </p:cNvPr>
          <p:cNvSpPr txBox="1"/>
          <p:nvPr/>
        </p:nvSpPr>
        <p:spPr>
          <a:xfrm>
            <a:off x="4943873" y="5127769"/>
            <a:ext cx="4618037" cy="1384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</a:rPr>
              <a:t>Yüksek dozda konvülziyon riski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</a:rPr>
              <a:t>böbrek fonksiyonuna dikkat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Metin kutusu 6">
            <a:extLst/>
          </p:cNvPr>
          <p:cNvSpPr txBox="1"/>
          <p:nvPr/>
        </p:nvSpPr>
        <p:spPr>
          <a:xfrm>
            <a:off x="3359697" y="1396687"/>
            <a:ext cx="5661025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</a:rPr>
              <a:t>Tümü </a:t>
            </a:r>
            <a:r>
              <a:rPr lang="tr-TR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transpeptidasyon</a:t>
            </a: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</a:rPr>
              <a:t> inhibitörü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41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etin kutusu 3"/>
          <p:cNvSpPr txBox="1">
            <a:spLocks noChangeArrowheads="1"/>
          </p:cNvSpPr>
          <p:nvPr/>
        </p:nvSpPr>
        <p:spPr bwMode="auto">
          <a:xfrm>
            <a:off x="1703389" y="188914"/>
            <a:ext cx="8545929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>
                <a:latin typeface="Bahnschrift SemiLight" pitchFamily="34" charset="0"/>
              </a:rPr>
              <a:t>Tüm beta-laktamlar bakteri çoğalmasını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>
                <a:solidFill>
                  <a:srgbClr val="FF0000"/>
                </a:solidFill>
                <a:latin typeface="Bahnschrift SemiLight" pitchFamily="34" charset="0"/>
              </a:rPr>
              <a:t>transpeptidasyon </a:t>
            </a:r>
            <a:r>
              <a:rPr lang="tr-TR" altLang="tr-TR" sz="4000">
                <a:latin typeface="Bahnschrift SemiLight" pitchFamily="34" charset="0"/>
              </a:rPr>
              <a:t>düzeyinde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>
                <a:latin typeface="Bahnschrift SemiLight" pitchFamily="34" charset="0"/>
              </a:rPr>
              <a:t>etkileşme ile inhibe ediyorlar</a:t>
            </a:r>
            <a:endParaRPr lang="tr-TR" altLang="tr-TR" sz="3600">
              <a:latin typeface="Bahnschrift SemiLight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3600">
              <a:latin typeface="Bahnschrift SemiLight" pitchFamily="34" charset="0"/>
            </a:endParaRPr>
          </a:p>
        </p:txBody>
      </p:sp>
      <p:pic>
        <p:nvPicPr>
          <p:cNvPr id="21507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968501"/>
            <a:ext cx="44577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D68837-BD3B-48E4-ABBE-0F593310AE77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tr-TR" sz="1400"/>
          </a:p>
        </p:txBody>
      </p:sp>
      <p:sp>
        <p:nvSpPr>
          <p:cNvPr id="5" name="Metin kutusu 4">
            <a:extLst/>
          </p:cNvPr>
          <p:cNvSpPr txBox="1"/>
          <p:nvPr/>
        </p:nvSpPr>
        <p:spPr>
          <a:xfrm rot="18919267">
            <a:off x="1500187" y="3376614"/>
            <a:ext cx="3889376" cy="1755775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5400" spc="300" dirty="0">
                <a:solidFill>
                  <a:srgbClr val="FFFF00"/>
                </a:solidFill>
              </a:rPr>
              <a:t>Konakçıya zararlı mı?</a:t>
            </a:r>
            <a:endParaRPr lang="en-US" sz="5400" spc="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89EEBB-B500-4659-8155-5710013C5424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tr-TR" sz="1400"/>
          </a:p>
        </p:txBody>
      </p:sp>
      <p:sp>
        <p:nvSpPr>
          <p:cNvPr id="6" name="Metin kutusu 3"/>
          <p:cNvSpPr txBox="1"/>
          <p:nvPr/>
        </p:nvSpPr>
        <p:spPr>
          <a:xfrm>
            <a:off x="1774826" y="58739"/>
            <a:ext cx="3317875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6600" i="1" spc="3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f</a:t>
            </a:r>
            <a:r>
              <a:rPr lang="tr-TR" sz="6600" spc="3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T</a:t>
            </a:r>
            <a:r>
              <a:rPr lang="tr-TR" sz="6600" spc="3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&gt;MIC</a:t>
            </a:r>
            <a:endParaRPr lang="en-US" sz="6600" spc="300" dirty="0">
              <a:solidFill>
                <a:schemeClr val="accent2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436" name="Metin kutusu 4"/>
          <p:cNvSpPr txBox="1">
            <a:spLocks noChangeArrowheads="1"/>
          </p:cNvSpPr>
          <p:nvPr/>
        </p:nvSpPr>
        <p:spPr bwMode="auto">
          <a:xfrm>
            <a:off x="1703389" y="1052513"/>
            <a:ext cx="748198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dirty="0">
                <a:solidFill>
                  <a:srgbClr val="7575D1"/>
                </a:solidFill>
                <a:latin typeface="Arial Rounded MT Bold" panose="020F0704030504030204" pitchFamily="34" charset="0"/>
              </a:rPr>
              <a:t>Zamana bağlı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dirty="0">
                <a:latin typeface="Arial Rounded MT Bold" panose="020F0704030504030204" pitchFamily="34" charset="0"/>
              </a:rPr>
              <a:t>Dozlamanın belli bir süresi boyunca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dirty="0">
                <a:latin typeface="Arial Rounded MT Bold" panose="020F0704030504030204" pitchFamily="34" charset="0"/>
              </a:rPr>
              <a:t>serbest [AB] &gt; MIC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Prototip β-laktamlar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8" name="Tablo 5"/>
          <p:cNvGraphicFramePr>
            <a:graphicFrameLocks noGrp="1"/>
          </p:cNvGraphicFramePr>
          <p:nvPr/>
        </p:nvGraphicFramePr>
        <p:xfrm>
          <a:off x="1716518" y="4547740"/>
          <a:ext cx="6059488" cy="2073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9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i="1" spc="300" dirty="0" err="1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f</a:t>
                      </a:r>
                      <a:r>
                        <a:rPr lang="tr-TR" sz="2800" spc="300" dirty="0" err="1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T</a:t>
                      </a:r>
                      <a:r>
                        <a:rPr lang="tr-TR" sz="2800" spc="3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&gt;MIC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r>
                        <a:rPr lang="tr-TR" sz="28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Penisilinler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tr-TR" sz="2800" spc="3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 %50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r>
                        <a:rPr lang="tr-TR" sz="2800" dirty="0" err="1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Sefalosporinler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spc="3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 %60-70*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r>
                        <a:rPr lang="tr-TR" sz="2800" dirty="0" err="1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Karbapenemler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spc="3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 %40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455" name="Picture 23" descr="time deendent killing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89" y="2348881"/>
            <a:ext cx="36099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54CBEE-B7C6-4CF9-B815-04E09D9DFA40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tr-TR" sz="1400"/>
          </a:p>
        </p:txBody>
      </p:sp>
      <p:sp>
        <p:nvSpPr>
          <p:cNvPr id="4099" name="Metin kutusu 4"/>
          <p:cNvSpPr txBox="1">
            <a:spLocks noChangeArrowheads="1"/>
          </p:cNvSpPr>
          <p:nvPr/>
        </p:nvSpPr>
        <p:spPr bwMode="auto">
          <a:xfrm>
            <a:off x="1631950" y="476250"/>
            <a:ext cx="5913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Selektif Toksisite – Nasıl sağlanır?</a:t>
            </a:r>
          </a:p>
        </p:txBody>
      </p:sp>
      <p:pic>
        <p:nvPicPr>
          <p:cNvPr id="62466" name="Picture 2" descr="Image result for bacterial cell 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628776"/>
            <a:ext cx="71501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>
            <a:extLst/>
          </p:cNvPr>
          <p:cNvSpPr txBox="1"/>
          <p:nvPr/>
        </p:nvSpPr>
        <p:spPr>
          <a:xfrm>
            <a:off x="1919288" y="2205038"/>
            <a:ext cx="360362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2800" b="1" spc="3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</a:t>
            </a:r>
          </a:p>
        </p:txBody>
      </p:sp>
    </p:spTree>
    <p:extLst>
      <p:ext uri="{BB962C8B-B14F-4D97-AF65-F5344CB8AC3E}">
        <p14:creationId xmlns:p14="http://schemas.microsoft.com/office/powerpoint/2010/main" val="342859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C79D87-C068-40FE-95D1-89C0808FFB1B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tr-TR" sz="1400"/>
          </a:p>
        </p:txBody>
      </p:sp>
      <p:pic>
        <p:nvPicPr>
          <p:cNvPr id="23555" name="Resim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 b="6010"/>
          <a:stretch>
            <a:fillRect/>
          </a:stretch>
        </p:blipFill>
        <p:spPr bwMode="auto">
          <a:xfrm>
            <a:off x="2179794" y="1246153"/>
            <a:ext cx="7677554" cy="390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etin kutusu 7">
            <a:extLst/>
          </p:cNvPr>
          <p:cNvSpPr txBox="1"/>
          <p:nvPr/>
        </p:nvSpPr>
        <p:spPr>
          <a:xfrm>
            <a:off x="2030139" y="5346505"/>
            <a:ext cx="8180661" cy="14773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3000" dirty="0">
                <a:solidFill>
                  <a:srgbClr val="FFFF00"/>
                </a:solidFill>
                <a:latin typeface="Bahnschrift SemiLight"/>
              </a:rPr>
              <a:t>Kalın peptidoglikan tabakasına rağmen, </a:t>
            </a:r>
          </a:p>
          <a:p>
            <a:pPr>
              <a:defRPr/>
            </a:pPr>
            <a:r>
              <a:rPr lang="tr-TR" sz="3000" dirty="0">
                <a:solidFill>
                  <a:srgbClr val="FFFF00"/>
                </a:solidFill>
                <a:latin typeface="Bahnschrift SemiLight"/>
              </a:rPr>
              <a:t>penisilinler Gram-pozitif bakterilerdeki PBS’e  </a:t>
            </a:r>
          </a:p>
          <a:p>
            <a:pPr>
              <a:defRPr/>
            </a:pPr>
            <a:r>
              <a:rPr lang="tr-TR" sz="3000" dirty="0">
                <a:solidFill>
                  <a:srgbClr val="FFFF00"/>
                </a:solidFill>
                <a:latin typeface="Bahnschrift SemiLight"/>
              </a:rPr>
              <a:t>ulaşıyorlar </a:t>
            </a:r>
            <a:endParaRPr lang="en-US" sz="3000" dirty="0">
              <a:solidFill>
                <a:srgbClr val="FFFF00"/>
              </a:solidFill>
              <a:latin typeface="Bahnschrift SemiLight"/>
            </a:endParaRPr>
          </a:p>
        </p:txBody>
      </p:sp>
      <p:sp>
        <p:nvSpPr>
          <p:cNvPr id="5" name="Metin kutusu 1">
            <a:extLst/>
          </p:cNvPr>
          <p:cNvSpPr txBox="1"/>
          <p:nvPr/>
        </p:nvSpPr>
        <p:spPr>
          <a:xfrm>
            <a:off x="1668715" y="163260"/>
            <a:ext cx="8699712" cy="116998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3500" dirty="0">
                <a:solidFill>
                  <a:srgbClr val="FFFF00"/>
                </a:solidFill>
                <a:latin typeface="Bahnschrift SemiLight"/>
              </a:rPr>
              <a:t>PBP olarak adlandırılan proteine </a:t>
            </a:r>
          </a:p>
          <a:p>
            <a:pPr>
              <a:defRPr/>
            </a:pPr>
            <a:r>
              <a:rPr lang="tr-TR" sz="3500" dirty="0">
                <a:solidFill>
                  <a:srgbClr val="FFFF00"/>
                </a:solidFill>
                <a:latin typeface="Bahnschrift SemiLight"/>
              </a:rPr>
              <a:t>bağlanıyorlar</a:t>
            </a:r>
            <a:endParaRPr lang="en-US" sz="3500" dirty="0">
              <a:solidFill>
                <a:srgbClr val="FFFF00"/>
              </a:solidFill>
              <a:latin typeface="Bahnschrift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330802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532CE9-BBA8-4839-90DA-9BE9DB932383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tr-TR" sz="1400"/>
          </a:p>
        </p:txBody>
      </p:sp>
      <p:sp>
        <p:nvSpPr>
          <p:cNvPr id="5" name="Metin kutusu 4">
            <a:extLst/>
          </p:cNvPr>
          <p:cNvSpPr txBox="1"/>
          <p:nvPr/>
        </p:nvSpPr>
        <p:spPr>
          <a:xfrm>
            <a:off x="1847850" y="333375"/>
            <a:ext cx="8064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3200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REZİSTANS MEKANİZMALARI</a:t>
            </a:r>
            <a:endParaRPr lang="en-US" sz="3200" spc="3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4580" name="Dikdörtgen 5"/>
          <p:cNvSpPr>
            <a:spLocks noChangeArrowheads="1"/>
          </p:cNvSpPr>
          <p:nvPr/>
        </p:nvSpPr>
        <p:spPr bwMode="auto">
          <a:xfrm>
            <a:off x="2482850" y="1557338"/>
            <a:ext cx="7488238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altLang="en-US" sz="3600" dirty="0">
                <a:latin typeface="Bahnschrift Light" pitchFamily="34" charset="0"/>
              </a:rPr>
              <a:t>PBPlere ulşamanın inhibe edilmesi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altLang="en-US" sz="3600" dirty="0">
                <a:latin typeface="Bahnschrift Light" pitchFamily="34" charset="0"/>
              </a:rPr>
              <a:t> Penisilinlerin (</a:t>
            </a:r>
            <a:r>
              <a:rPr lang="tr-TR" altLang="en-US" sz="3600" dirty="0">
                <a:solidFill>
                  <a:srgbClr val="FF0000"/>
                </a:solidFill>
                <a:latin typeface="Bahnschrift Light" pitchFamily="34" charset="0"/>
              </a:rPr>
              <a:t>beta laktam halkasının</a:t>
            </a:r>
            <a:r>
              <a:rPr lang="tr-TR" altLang="en-US" sz="3600" dirty="0">
                <a:latin typeface="Bahnschrift Light" pitchFamily="34" charset="0"/>
              </a:rPr>
              <a:t>) bakteriyel bazı enzimlerle inaktivasyonu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en-US" sz="3600" dirty="0">
                <a:solidFill>
                  <a:srgbClr val="FF0000"/>
                </a:solidFill>
                <a:latin typeface="Bahnschrift Light" pitchFamily="34" charset="0"/>
              </a:rPr>
              <a:t>sadece penisilinleri parçalayan enzim </a:t>
            </a:r>
            <a:r>
              <a:rPr lang="tr-TR" alt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penisilinaz </a:t>
            </a:r>
            <a:endParaRPr lang="en-US" altLang="en-U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16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0D2265-1DBC-4728-B482-9ECB6FB586D1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tr-TR" sz="1400"/>
          </a:p>
        </p:txBody>
      </p:sp>
      <p:sp>
        <p:nvSpPr>
          <p:cNvPr id="25603" name="Dikdörtgen 4"/>
          <p:cNvSpPr>
            <a:spLocks noChangeArrowheads="1"/>
          </p:cNvSpPr>
          <p:nvPr/>
        </p:nvSpPr>
        <p:spPr bwMode="auto">
          <a:xfrm>
            <a:off x="1625600" y="150813"/>
            <a:ext cx="8940800" cy="667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Bahnschrift Light" pitchFamily="34" charset="0"/>
              </a:rPr>
              <a:t>Beta-la</a:t>
            </a:r>
            <a:r>
              <a:rPr lang="tr-TR" altLang="en-US" sz="4400">
                <a:latin typeface="Bahnschrift Light" pitchFamily="34" charset="0"/>
              </a:rPr>
              <a:t>k</a:t>
            </a:r>
            <a:r>
              <a:rPr lang="en-US" altLang="en-US" sz="4400">
                <a:latin typeface="Bahnschrift Light" pitchFamily="34" charset="0"/>
              </a:rPr>
              <a:t>tama</a:t>
            </a:r>
            <a:r>
              <a:rPr lang="tr-TR" altLang="en-US" sz="4400">
                <a:latin typeface="Bahnschrift Light" pitchFamily="34" charset="0"/>
              </a:rPr>
              <a:t>zlar, </a:t>
            </a:r>
            <a:r>
              <a:rPr lang="en-US" altLang="en-US">
                <a:latin typeface="Bahnschrift Light" pitchFamily="34" charset="0"/>
              </a:rPr>
              <a:t>beta-la</a:t>
            </a:r>
            <a:r>
              <a:rPr lang="tr-TR" altLang="en-US">
                <a:latin typeface="Bahnschrift Light" pitchFamily="34" charset="0"/>
              </a:rPr>
              <a:t>k</a:t>
            </a:r>
            <a:r>
              <a:rPr lang="en-US" altLang="en-US">
                <a:latin typeface="Bahnschrift Light" pitchFamily="34" charset="0"/>
              </a:rPr>
              <a:t>tam </a:t>
            </a:r>
            <a:r>
              <a:rPr lang="tr-TR" altLang="en-US">
                <a:latin typeface="Bahnschrift Light" pitchFamily="34" charset="0"/>
              </a:rPr>
              <a:t>halkasını açarak antibiyotiği inaktive eden enzimler</a:t>
            </a:r>
            <a:r>
              <a:rPr lang="en-US" altLang="en-US">
                <a:latin typeface="Bahnschrift Light" pitchFamily="34" charset="0"/>
              </a:rPr>
              <a:t> </a:t>
            </a:r>
            <a:endParaRPr lang="tr-TR" altLang="en-US">
              <a:latin typeface="Bahnschrift Ligh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tr-TR" altLang="en-US">
              <a:latin typeface="Bahnschrift Ligh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en-US">
                <a:latin typeface="Bahnschrift Light" pitchFamily="34" charset="0"/>
              </a:rPr>
              <a:t>G</a:t>
            </a:r>
            <a:r>
              <a:rPr lang="en-US" altLang="en-US">
                <a:latin typeface="Bahnschrift Light" pitchFamily="34" charset="0"/>
              </a:rPr>
              <a:t>ram-negati</a:t>
            </a:r>
            <a:r>
              <a:rPr lang="tr-TR" altLang="en-US">
                <a:latin typeface="Bahnschrift Light" pitchFamily="34" charset="0"/>
              </a:rPr>
              <a:t>f</a:t>
            </a:r>
            <a:r>
              <a:rPr lang="en-US" altLang="en-US">
                <a:latin typeface="Bahnschrift Light" pitchFamily="34" charset="0"/>
              </a:rPr>
              <a:t> ba</a:t>
            </a:r>
            <a:r>
              <a:rPr lang="tr-TR" altLang="en-US">
                <a:latin typeface="Bahnschrift Light" pitchFamily="34" charset="0"/>
              </a:rPr>
              <a:t>k</a:t>
            </a:r>
            <a:r>
              <a:rPr lang="en-US" altLang="en-US">
                <a:latin typeface="Bahnschrift Light" pitchFamily="34" charset="0"/>
              </a:rPr>
              <a:t>teri</a:t>
            </a:r>
            <a:r>
              <a:rPr lang="tr-TR" altLang="en-US">
                <a:latin typeface="Bahnschrift Light" pitchFamily="34" charset="0"/>
              </a:rPr>
              <a:t>lerde ilk </a:t>
            </a:r>
            <a:r>
              <a:rPr lang="en-US" altLang="en-US">
                <a:latin typeface="Bahnschrift Light" pitchFamily="34" charset="0"/>
              </a:rPr>
              <a:t>pla</a:t>
            </a:r>
            <a:r>
              <a:rPr lang="tr-TR" altLang="en-US">
                <a:latin typeface="Bahnschrift Light" pitchFamily="34" charset="0"/>
              </a:rPr>
              <a:t>z</a:t>
            </a:r>
            <a:r>
              <a:rPr lang="en-US" altLang="en-US">
                <a:latin typeface="Bahnschrift Light" pitchFamily="34" charset="0"/>
              </a:rPr>
              <a:t>mid-</a:t>
            </a:r>
            <a:r>
              <a:rPr lang="tr-TR" altLang="en-US">
                <a:latin typeface="Bahnschrift Light" pitchFamily="34" charset="0"/>
              </a:rPr>
              <a:t>aracılı </a:t>
            </a:r>
            <a:r>
              <a:rPr lang="en-US" altLang="en-US">
                <a:latin typeface="Bahnschrift Light" pitchFamily="34" charset="0"/>
              </a:rPr>
              <a:t>beta-la</a:t>
            </a:r>
            <a:r>
              <a:rPr lang="tr-TR" altLang="en-US">
                <a:latin typeface="Bahnschrift Light" pitchFamily="34" charset="0"/>
              </a:rPr>
              <a:t>k</a:t>
            </a:r>
            <a:r>
              <a:rPr lang="en-US" altLang="en-US">
                <a:latin typeface="Bahnschrift Light" pitchFamily="34" charset="0"/>
              </a:rPr>
              <a:t>tama</a:t>
            </a:r>
            <a:r>
              <a:rPr lang="tr-TR" altLang="en-US">
                <a:latin typeface="Bahnschrift Light" pitchFamily="34" charset="0"/>
              </a:rPr>
              <a:t>z</a:t>
            </a:r>
            <a:r>
              <a:rPr lang="en-US" altLang="en-US">
                <a:latin typeface="Bahnschrift Light" pitchFamily="34" charset="0"/>
              </a:rPr>
              <a:t> </a:t>
            </a:r>
            <a:r>
              <a:rPr lang="tr-TR" altLang="en-US">
                <a:latin typeface="Bahnschrift Light" pitchFamily="34" charset="0"/>
              </a:rPr>
              <a:t>Yunanistan’da </a:t>
            </a:r>
            <a:r>
              <a:rPr lang="en-US" altLang="en-US">
                <a:latin typeface="Bahnschrift Light" pitchFamily="34" charset="0"/>
              </a:rPr>
              <a:t>1960</a:t>
            </a:r>
            <a:r>
              <a:rPr lang="tr-TR" altLang="en-US">
                <a:latin typeface="Bahnschrift Light" pitchFamily="34" charset="0"/>
              </a:rPr>
              <a:t>larda tanımlamış</a:t>
            </a:r>
            <a:r>
              <a:rPr lang="en-US" altLang="en-US">
                <a:latin typeface="Bahnschrift Light" pitchFamily="34" charset="0"/>
              </a:rPr>
              <a:t> </a:t>
            </a:r>
            <a:endParaRPr lang="tr-TR" altLang="en-US">
              <a:latin typeface="Bahnschrift Ligh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tr-TR" altLang="en-US">
              <a:latin typeface="Bahnschrift Ligh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Bahnschrift Light" pitchFamily="34" charset="0"/>
              </a:rPr>
              <a:t>TEM</a:t>
            </a:r>
            <a:r>
              <a:rPr lang="en-US" altLang="en-US">
                <a:latin typeface="Bahnschrift Light" pitchFamily="34" charset="0"/>
              </a:rPr>
              <a:t> </a:t>
            </a:r>
            <a:r>
              <a:rPr lang="tr-TR" altLang="en-US">
                <a:latin typeface="Bahnschrift Light" pitchFamily="34" charset="0"/>
              </a:rPr>
              <a:t>olarak adlandırılmış (hastanın adı Te</a:t>
            </a:r>
            <a:r>
              <a:rPr lang="en-US" altLang="en-US">
                <a:latin typeface="Bahnschrift Light" pitchFamily="34" charset="0"/>
              </a:rPr>
              <a:t>moniera</a:t>
            </a:r>
            <a:r>
              <a:rPr lang="tr-TR" altLang="en-US">
                <a:solidFill>
                  <a:srgbClr val="FF0000"/>
                </a:solidFill>
                <a:latin typeface="Bahnschrift Light" pitchFamily="34" charset="0"/>
                <a:sym typeface="Wingdings" panose="05000000000000000000" pitchFamily="2" charset="2"/>
              </a:rPr>
              <a:t></a:t>
            </a:r>
            <a:r>
              <a:rPr lang="en-US" altLang="en-US">
                <a:latin typeface="Bahnschrift Light" pitchFamily="34" charset="0"/>
              </a:rPr>
              <a:t>) </a:t>
            </a:r>
            <a:endParaRPr lang="tr-TR" altLang="en-US">
              <a:latin typeface="Bahnschrift Ligh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tr-TR" altLang="en-US">
              <a:latin typeface="Bahnschrift Ligh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en-US">
                <a:latin typeface="Bahnschrift Light" pitchFamily="34" charset="0"/>
              </a:rPr>
              <a:t>Sonrasında çok sayıda enzim izole edilmiş </a:t>
            </a:r>
            <a:r>
              <a:rPr lang="en-US" altLang="en-US">
                <a:latin typeface="Bahnschrift Light" pitchFamily="34" charset="0"/>
              </a:rPr>
              <a:t> </a:t>
            </a:r>
            <a:r>
              <a:rPr lang="en-US" altLang="en-US" sz="4000">
                <a:latin typeface="Bahnschrift Light" pitchFamily="34" charset="0"/>
              </a:rPr>
              <a:t>TEM-2</a:t>
            </a:r>
            <a:r>
              <a:rPr lang="tr-TR" altLang="en-US" sz="4000">
                <a:latin typeface="Bahnschrift Light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537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penicil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446213"/>
            <a:ext cx="54737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>
            <a:extLst/>
          </p:cNvPr>
          <p:cNvSpPr txBox="1">
            <a:spLocks noChangeArrowheads="1"/>
          </p:cNvSpPr>
          <p:nvPr/>
        </p:nvSpPr>
        <p:spPr bwMode="auto">
          <a:xfrm>
            <a:off x="2605536" y="26988"/>
            <a:ext cx="70968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l-GR" sz="3200" b="1" spc="3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β</a:t>
            </a:r>
            <a:r>
              <a:rPr lang="tr-TR" sz="3200" b="1" spc="3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  <a:cs typeface="Arial" charset="0"/>
              </a:rPr>
              <a:t>-</a:t>
            </a:r>
            <a:r>
              <a:rPr lang="tr-TR" sz="3200" b="1" spc="3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  <a:cs typeface="Arial" charset="0"/>
              </a:rPr>
              <a:t>laktamaz</a:t>
            </a:r>
            <a:r>
              <a:rPr lang="tr-TR" sz="3200" b="1" spc="3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  <a:cs typeface="Arial" charset="0"/>
              </a:rPr>
              <a:t> </a:t>
            </a:r>
            <a:r>
              <a:rPr lang="tr-T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  <a:cs typeface="Arial" charset="0"/>
              </a:rPr>
              <a:t>aktivitesine sahip </a:t>
            </a:r>
          </a:p>
          <a:p>
            <a:pPr algn="ctr" eaLnBrk="1" hangingPunct="1">
              <a:defRPr/>
            </a:pPr>
            <a:r>
              <a:rPr lang="tr-T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  <a:cs typeface="Arial" charset="0"/>
              </a:rPr>
              <a:t>mikroorganizmalar </a:t>
            </a:r>
            <a:endParaRPr lang="el-GR" sz="3200" b="1" spc="3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221" name="Metin kutusu 6"/>
          <p:cNvSpPr txBox="1">
            <a:spLocks noChangeArrowheads="1"/>
          </p:cNvSpPr>
          <p:nvPr/>
        </p:nvSpPr>
        <p:spPr bwMode="auto">
          <a:xfrm rot="8954667">
            <a:off x="6235700" y="2622550"/>
            <a:ext cx="1365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7200">
                <a:solidFill>
                  <a:srgbClr val="FF0000"/>
                </a:solidFill>
                <a:sym typeface="Wingdings" panose="05000000000000000000" pitchFamily="2" charset="2"/>
              </a:rPr>
              <a:t></a:t>
            </a:r>
            <a:endParaRPr lang="en-US" altLang="tr-TR" sz="7200">
              <a:solidFill>
                <a:srgbClr val="FF0000"/>
              </a:solidFill>
            </a:endParaRPr>
          </a:p>
        </p:txBody>
      </p:sp>
      <p:sp>
        <p:nvSpPr>
          <p:cNvPr id="2" name="Metin kutusu 1">
            <a:extLst/>
          </p:cNvPr>
          <p:cNvSpPr txBox="1"/>
          <p:nvPr/>
        </p:nvSpPr>
        <p:spPr>
          <a:xfrm rot="21316637">
            <a:off x="1450976" y="1397001"/>
            <a:ext cx="9186863" cy="1108075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4000" dirty="0">
                <a:solidFill>
                  <a:schemeClr val="bg1"/>
                </a:solidFill>
                <a:latin typeface="Bahnschrift SemiBold" pitchFamily="34" charset="0"/>
              </a:rPr>
              <a:t>…</a:t>
            </a:r>
            <a:r>
              <a:rPr lang="tr-TR" sz="6600" dirty="0">
                <a:solidFill>
                  <a:schemeClr val="bg1"/>
                </a:solidFill>
                <a:latin typeface="Bahnschrift SemiBold" pitchFamily="34" charset="0"/>
              </a:rPr>
              <a:t>yüzlerce</a:t>
            </a:r>
            <a:r>
              <a:rPr lang="tr-TR" sz="4000" dirty="0">
                <a:solidFill>
                  <a:schemeClr val="bg1"/>
                </a:solidFill>
                <a:latin typeface="Bahnschrift SemiBold" pitchFamily="34" charset="0"/>
              </a:rPr>
              <a:t> </a:t>
            </a:r>
            <a:r>
              <a:rPr lang="el-GR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β</a:t>
            </a:r>
            <a:r>
              <a:rPr lang="tr-TR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tr-TR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  <a:cs typeface="Arial" charset="0"/>
              </a:rPr>
              <a:t>-</a:t>
            </a:r>
            <a:r>
              <a:rPr lang="tr-TR" sz="4000" b="1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  <a:cs typeface="Arial" charset="0"/>
              </a:rPr>
              <a:t>laktamaz</a:t>
            </a:r>
            <a:r>
              <a:rPr lang="tr-TR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  <a:cs typeface="Arial" charset="0"/>
              </a:rPr>
              <a:t>!!</a:t>
            </a:r>
            <a:r>
              <a:rPr lang="tr-TR" sz="4000" dirty="0">
                <a:solidFill>
                  <a:schemeClr val="bg1"/>
                </a:solidFill>
                <a:latin typeface="Bahnschrift SemiBold" pitchFamily="34" charset="0"/>
              </a:rPr>
              <a:t> </a:t>
            </a:r>
            <a:endParaRPr lang="en-US" sz="4000" dirty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7" name="Metin kutusu 6">
            <a:extLst/>
          </p:cNvPr>
          <p:cNvSpPr txBox="1"/>
          <p:nvPr/>
        </p:nvSpPr>
        <p:spPr>
          <a:xfrm>
            <a:off x="1482585" y="3929062"/>
            <a:ext cx="9185275" cy="25542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itchFamily="34" charset="0"/>
              </a:rPr>
              <a:t>bazıları düşük spesifiklik gösteriyor.. penisilinlere etkili </a:t>
            </a:r>
          </a:p>
          <a:p>
            <a:pPr eaLnBrk="1" hangingPunct="1">
              <a:defRPr/>
            </a:pPr>
            <a:r>
              <a:rPr lang="tr-TR" sz="4000" dirty="0">
                <a:solidFill>
                  <a:srgbClr val="9900FF"/>
                </a:solidFill>
                <a:latin typeface="Arial Rounded MT Bold" pitchFamily="34" charset="0"/>
              </a:rPr>
              <a:t>AmpC </a:t>
            </a:r>
            <a:r>
              <a:rPr lang="tr-T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ve </a:t>
            </a:r>
            <a:r>
              <a:rPr lang="tr-TR" sz="4000" dirty="0">
                <a:solidFill>
                  <a:srgbClr val="008000"/>
                </a:solidFill>
                <a:latin typeface="Arial Rounded MT Bold" pitchFamily="34" charset="0"/>
              </a:rPr>
              <a:t>ESBL</a:t>
            </a:r>
            <a:r>
              <a:rPr lang="tr-T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ner’deyse tüm beta laktamları hidrolize edebiliyor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6631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D1CA15-7625-4EE8-82DF-FB02CA972403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tr-TR" sz="1400"/>
          </a:p>
        </p:txBody>
      </p:sp>
    </p:spTree>
    <p:extLst>
      <p:ext uri="{BB962C8B-B14F-4D97-AF65-F5344CB8AC3E}">
        <p14:creationId xmlns:p14="http://schemas.microsoft.com/office/powerpoint/2010/main" val="195600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2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3D8237-A364-46B2-ACE0-02A5718609FF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tr-TR" sz="140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83" y="442258"/>
            <a:ext cx="11191763" cy="58293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840828" y="6271558"/>
            <a:ext cx="984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https://www.uptodate.com/contents/overview-of-carbapenemase-producing-gram-negative-bacilli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AKTAM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623889"/>
            <a:ext cx="4248150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715000" y="2098675"/>
            <a:ext cx="4724400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tr-TR">
                <a:solidFill>
                  <a:srgbClr val="9900FF"/>
                </a:solidFill>
                <a:cs typeface="Arial" panose="020B0604020202020204" pitchFamily="34" charset="0"/>
              </a:rPr>
              <a:t>β</a:t>
            </a:r>
            <a:r>
              <a:rPr lang="tr-TR" altLang="tr-TR">
                <a:solidFill>
                  <a:srgbClr val="99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laktamaz inhibitörleri</a:t>
            </a:r>
            <a:endParaRPr lang="el-GR" altLang="tr-TR">
              <a:solidFill>
                <a:srgbClr val="9900FF"/>
              </a:solidFill>
              <a:cs typeface="Arial" panose="020B0604020202020204" pitchFamily="34" charset="0"/>
            </a:endParaRPr>
          </a:p>
        </p:txBody>
      </p:sp>
      <p:sp>
        <p:nvSpPr>
          <p:cNvPr id="28676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64214E-F919-421F-BB7E-AF8FB239E399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tr-TR" sz="1400"/>
          </a:p>
        </p:txBody>
      </p:sp>
      <p:sp>
        <p:nvSpPr>
          <p:cNvPr id="28677" name="Dikdörtgen 1"/>
          <p:cNvSpPr>
            <a:spLocks noChangeArrowheads="1"/>
          </p:cNvSpPr>
          <p:nvPr/>
        </p:nvSpPr>
        <p:spPr bwMode="auto">
          <a:xfrm>
            <a:off x="4151314" y="4911725"/>
            <a:ext cx="56165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Ceftazidime</a:t>
            </a:r>
            <a:r>
              <a:rPr lang="en-US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>
                <a:solidFill>
                  <a:srgbClr val="99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Avibactam </a:t>
            </a:r>
            <a:r>
              <a:rPr lang="en-US" sz="280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Meropenem</a:t>
            </a:r>
            <a:r>
              <a:rPr lang="en-US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>
                <a:solidFill>
                  <a:srgbClr val="99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Vaborbactam</a:t>
            </a:r>
          </a:p>
        </p:txBody>
      </p:sp>
    </p:spTree>
    <p:extLst>
      <p:ext uri="{BB962C8B-B14F-4D97-AF65-F5344CB8AC3E}">
        <p14:creationId xmlns:p14="http://schemas.microsoft.com/office/powerpoint/2010/main" val="22647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88913"/>
            <a:ext cx="53340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Dikdörtgen 3"/>
          <p:cNvSpPr>
            <a:spLocks noChangeArrowheads="1"/>
          </p:cNvSpPr>
          <p:nvPr/>
        </p:nvSpPr>
        <p:spPr bwMode="auto">
          <a:xfrm>
            <a:off x="6999289" y="2060576"/>
            <a:ext cx="331152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r-TR" sz="3600" b="1">
                <a:solidFill>
                  <a:srgbClr val="FF0000"/>
                </a:solidFill>
                <a:latin typeface="Bahnschrift Light" pitchFamily="34" charset="0"/>
              </a:rPr>
              <a:t>N</a:t>
            </a:r>
            <a:r>
              <a:rPr lang="en-US" altLang="tr-TR" sz="2800">
                <a:solidFill>
                  <a:srgbClr val="6600FF"/>
                </a:solidFill>
                <a:latin typeface="Bahnschrift Light" pitchFamily="34" charset="0"/>
              </a:rPr>
              <a:t>ew </a:t>
            </a:r>
            <a:r>
              <a:rPr lang="en-US" altLang="tr-TR" sz="3600" b="1">
                <a:solidFill>
                  <a:srgbClr val="FF0000"/>
                </a:solidFill>
                <a:latin typeface="Bahnschrift Light" pitchFamily="34" charset="0"/>
              </a:rPr>
              <a:t>D</a:t>
            </a:r>
            <a:r>
              <a:rPr lang="en-US" altLang="tr-TR" sz="2800">
                <a:solidFill>
                  <a:srgbClr val="6600FF"/>
                </a:solidFill>
                <a:latin typeface="Bahnschrift Light" pitchFamily="34" charset="0"/>
              </a:rPr>
              <a:t>elhi </a:t>
            </a:r>
            <a:r>
              <a:rPr lang="en-US" altLang="tr-TR" sz="3600" b="1">
                <a:solidFill>
                  <a:srgbClr val="FF0000"/>
                </a:solidFill>
                <a:latin typeface="Bahnschrift Light" pitchFamily="34" charset="0"/>
              </a:rPr>
              <a:t>m</a:t>
            </a:r>
            <a:r>
              <a:rPr lang="en-US" altLang="tr-TR" sz="2800">
                <a:solidFill>
                  <a:srgbClr val="6600FF"/>
                </a:solidFill>
                <a:latin typeface="Bahnschrift Light" pitchFamily="34" charset="0"/>
              </a:rPr>
              <a:t>etallo-beta-la</a:t>
            </a:r>
            <a:r>
              <a:rPr lang="tr-TR" altLang="tr-TR" sz="2800">
                <a:solidFill>
                  <a:srgbClr val="6600FF"/>
                </a:solidFill>
                <a:latin typeface="Bahnschrift Light" pitchFamily="34" charset="0"/>
              </a:rPr>
              <a:t>k</a:t>
            </a:r>
            <a:r>
              <a:rPr lang="en-US" altLang="tr-TR" sz="2800">
                <a:solidFill>
                  <a:srgbClr val="6600FF"/>
                </a:solidFill>
                <a:latin typeface="Bahnschrift Light" pitchFamily="34" charset="0"/>
              </a:rPr>
              <a:t>tama</a:t>
            </a:r>
            <a:r>
              <a:rPr lang="tr-TR" altLang="tr-TR" sz="2800">
                <a:solidFill>
                  <a:srgbClr val="6600FF"/>
                </a:solidFill>
                <a:latin typeface="Bahnschrift Light" pitchFamily="34" charset="0"/>
              </a:rPr>
              <a:t>z</a:t>
            </a:r>
            <a:r>
              <a:rPr lang="en-US" altLang="tr-TR" sz="2800">
                <a:solidFill>
                  <a:srgbClr val="6600FF"/>
                </a:solidFill>
                <a:latin typeface="Bahnschrift Light" pitchFamily="34" charset="0"/>
              </a:rPr>
              <a:t> </a:t>
            </a:r>
            <a:r>
              <a:rPr lang="en-US" altLang="tr-TR" sz="3600" b="1">
                <a:solidFill>
                  <a:srgbClr val="FF0000"/>
                </a:solidFill>
                <a:latin typeface="Bahnschrift Light" pitchFamily="34" charset="0"/>
              </a:rPr>
              <a:t>1</a:t>
            </a:r>
            <a:r>
              <a:rPr lang="tr-TR" altLang="tr-TR" sz="3600" b="1">
                <a:solidFill>
                  <a:srgbClr val="6600FF"/>
                </a:solidFill>
                <a:latin typeface="Bahnschrift Light" pitchFamily="34" charset="0"/>
              </a:rPr>
              <a:t>, </a:t>
            </a:r>
            <a:r>
              <a:rPr lang="tr-TR" altLang="tr-TR" sz="2800">
                <a:solidFill>
                  <a:srgbClr val="6600FF"/>
                </a:solidFill>
                <a:latin typeface="Bahnschrift Light" pitchFamily="34" charset="0"/>
              </a:rPr>
              <a:t>bakteriyi ner’deyse tüm </a:t>
            </a:r>
            <a:r>
              <a:rPr lang="en-US" altLang="tr-TR" sz="2800">
                <a:solidFill>
                  <a:srgbClr val="6600FF"/>
                </a:solidFill>
                <a:latin typeface="Bahnschrift Light" pitchFamily="34" charset="0"/>
              </a:rPr>
              <a:t> beta-la</a:t>
            </a:r>
            <a:r>
              <a:rPr lang="tr-TR" altLang="tr-TR" sz="2800">
                <a:solidFill>
                  <a:srgbClr val="6600FF"/>
                </a:solidFill>
                <a:latin typeface="Bahnschrift Light" pitchFamily="34" charset="0"/>
              </a:rPr>
              <a:t>k</a:t>
            </a:r>
            <a:r>
              <a:rPr lang="en-US" altLang="tr-TR" sz="2800">
                <a:solidFill>
                  <a:srgbClr val="6600FF"/>
                </a:solidFill>
                <a:latin typeface="Bahnschrift Light" pitchFamily="34" charset="0"/>
              </a:rPr>
              <a:t>tam antibi</a:t>
            </a:r>
            <a:r>
              <a:rPr lang="tr-TR" altLang="tr-TR" sz="2800">
                <a:solidFill>
                  <a:srgbClr val="6600FF"/>
                </a:solidFill>
                <a:latin typeface="Bahnschrift Light" pitchFamily="34" charset="0"/>
              </a:rPr>
              <a:t>y</a:t>
            </a:r>
            <a:r>
              <a:rPr lang="en-US" altLang="tr-TR" sz="2800">
                <a:solidFill>
                  <a:srgbClr val="6600FF"/>
                </a:solidFill>
                <a:latin typeface="Bahnschrift Light" pitchFamily="34" charset="0"/>
              </a:rPr>
              <a:t>oti</a:t>
            </a:r>
            <a:r>
              <a:rPr lang="tr-TR" altLang="tr-TR" sz="2800">
                <a:solidFill>
                  <a:srgbClr val="6600FF"/>
                </a:solidFill>
                <a:latin typeface="Bahnschrift Light" pitchFamily="34" charset="0"/>
              </a:rPr>
              <a:t>klere dirençli hale getiriyor</a:t>
            </a:r>
            <a:endParaRPr lang="en-US" altLang="tr-TR" sz="2800">
              <a:solidFill>
                <a:srgbClr val="6600FF"/>
              </a:solidFill>
              <a:latin typeface="Bahnschrift Light" pitchFamily="34" charset="0"/>
            </a:endParaRPr>
          </a:p>
        </p:txBody>
      </p:sp>
      <p:sp>
        <p:nvSpPr>
          <p:cNvPr id="30724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EB1553-767C-40DE-B330-687D1F128DEB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tr-TR" sz="1400"/>
          </a:p>
        </p:txBody>
      </p:sp>
    </p:spTree>
    <p:extLst>
      <p:ext uri="{BB962C8B-B14F-4D97-AF65-F5344CB8AC3E}">
        <p14:creationId xmlns:p14="http://schemas.microsoft.com/office/powerpoint/2010/main" val="24956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900238" y="3460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524001" y="115888"/>
            <a:ext cx="9379491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dirty="0">
                <a:solidFill>
                  <a:srgbClr val="99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Doğal penisilinler: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dirty="0">
                <a:solidFill>
                  <a:srgbClr val="FF33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Penisilin G, Penisilin V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i="1" dirty="0">
              <a:solidFill>
                <a:srgbClr val="FF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dirty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Penisilin G</a:t>
            </a:r>
            <a:r>
              <a:rPr lang="tr-TR" altLang="tr-TR" i="1" dirty="0">
                <a:solidFill>
                  <a:srgbClr val="FF33CC"/>
                </a:solidFill>
              </a:rPr>
              <a:t> (benzil penisilin),</a:t>
            </a:r>
            <a:r>
              <a:rPr lang="tr-TR" altLang="tr-TR" dirty="0">
                <a:solidFill>
                  <a:srgbClr val="FF33CC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tr-TR" dirty="0">
                <a:solidFill>
                  <a:srgbClr val="FF33CC"/>
                </a:solidFill>
                <a:cs typeface="Arial" panose="020B0604020202020204" pitchFamily="34" charset="0"/>
              </a:rPr>
              <a:t>β</a:t>
            </a:r>
            <a:r>
              <a:rPr lang="tr-TR" altLang="tr-TR" dirty="0">
                <a:solidFill>
                  <a:srgbClr val="FF33CC"/>
                </a:solidFill>
                <a:cs typeface="Arial" panose="020B0604020202020204" pitchFamily="34" charset="0"/>
              </a:rPr>
              <a:t>-laktamaz-, ve aside-duyarlı</a:t>
            </a:r>
            <a:endParaRPr lang="tr-TR" altLang="tr-TR" dirty="0">
              <a:solidFill>
                <a:srgbClr val="0070C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dirty="0">
                <a:solidFill>
                  <a:srgbClr val="FF33CC"/>
                </a:solidFill>
                <a:cs typeface="Arial" panose="020B0604020202020204" pitchFamily="34" charset="0"/>
              </a:rPr>
              <a:t>Penadur</a:t>
            </a:r>
            <a:r>
              <a:rPr lang="en-US" altLang="tr-TR" dirty="0">
                <a:solidFill>
                  <a:srgbClr val="FF33CC"/>
                </a:solidFill>
                <a:cs typeface="Arial" panose="020B0604020202020204" pitchFamily="34" charset="0"/>
              </a:rPr>
              <a:t>®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dirty="0">
              <a:solidFill>
                <a:srgbClr val="FF33CC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9900FF"/>
                </a:solidFill>
              </a:rPr>
              <a:t>Penisilin V</a:t>
            </a:r>
            <a:r>
              <a:rPr lang="tr-TR" altLang="tr-TR" dirty="0">
                <a:solidFill>
                  <a:srgbClr val="FF33CC"/>
                </a:solidFill>
              </a:rPr>
              <a:t>, aside daha dayanıklı, </a:t>
            </a:r>
            <a:r>
              <a:rPr lang="tr-TR" altLang="tr-TR" sz="4000" dirty="0">
                <a:solidFill>
                  <a:srgbClr val="002060"/>
                </a:solidFill>
              </a:rPr>
              <a:t>oral kullanım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dirty="0">
                <a:solidFill>
                  <a:srgbClr val="FF33CC"/>
                </a:solidFill>
              </a:rPr>
              <a:t>Cliacil</a:t>
            </a:r>
            <a:r>
              <a:rPr lang="en-US" altLang="tr-TR" dirty="0">
                <a:solidFill>
                  <a:srgbClr val="FF33CC"/>
                </a:solidFill>
                <a:cs typeface="Arial" panose="020B0604020202020204" pitchFamily="34" charset="0"/>
              </a:rPr>
              <a:t>®</a:t>
            </a:r>
            <a:r>
              <a:rPr lang="tr-TR" altLang="tr-TR" dirty="0">
                <a:solidFill>
                  <a:srgbClr val="FF33CC"/>
                </a:solidFill>
                <a:cs typeface="Arial" panose="020B0604020202020204" pitchFamily="34" charset="0"/>
              </a:rPr>
              <a:t>, Pen-Os</a:t>
            </a:r>
            <a:r>
              <a:rPr lang="en-US" altLang="tr-TR" dirty="0">
                <a:solidFill>
                  <a:srgbClr val="FF33CC"/>
                </a:solidFill>
                <a:cs typeface="Arial" panose="020B0604020202020204" pitchFamily="34" charset="0"/>
              </a:rPr>
              <a:t>®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dirty="0">
              <a:solidFill>
                <a:srgbClr val="FF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0070C0"/>
                </a:solidFill>
              </a:rPr>
              <a:t>Benzatin ve prokain </a:t>
            </a:r>
            <a:r>
              <a:rPr lang="tr-TR" altLang="tr-TR" dirty="0">
                <a:solidFill>
                  <a:srgbClr val="FF33CC"/>
                </a:solidFill>
              </a:rPr>
              <a:t>depo formülasyonlar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0070C0"/>
                </a:solidFill>
              </a:rPr>
              <a:t>im enjeksiyon</a:t>
            </a:r>
            <a:endParaRPr lang="en-US" altLang="tr-TR" b="1" dirty="0">
              <a:solidFill>
                <a:srgbClr val="0070C0"/>
              </a:solidFill>
            </a:endParaRPr>
          </a:p>
        </p:txBody>
      </p:sp>
      <p:sp>
        <p:nvSpPr>
          <p:cNvPr id="33796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0B4C89-8ED8-4FAC-9117-1F0335FDF221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tr-TR" sz="1400"/>
          </a:p>
        </p:txBody>
      </p:sp>
    </p:spTree>
    <p:extLst>
      <p:ext uri="{BB962C8B-B14F-4D97-AF65-F5344CB8AC3E}">
        <p14:creationId xmlns:p14="http://schemas.microsoft.com/office/powerpoint/2010/main" val="3505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2E1FF9-73A9-4C4D-8CCC-62BFA02EDDEA}" type="slidenum">
              <a:rPr lang="en-US" altLang="tr-TR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tr-TR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19" name="Metin kutusu 4"/>
          <p:cNvSpPr txBox="1">
            <a:spLocks noChangeArrowheads="1"/>
          </p:cNvSpPr>
          <p:nvPr/>
        </p:nvSpPr>
        <p:spPr bwMode="auto">
          <a:xfrm>
            <a:off x="1919289" y="331789"/>
            <a:ext cx="28892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sz="2800">
                <a:solidFill>
                  <a:srgbClr val="99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Farmakokinetik</a:t>
            </a:r>
            <a:endParaRPr lang="en-US" sz="2800">
              <a:solidFill>
                <a:srgbClr val="99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0" name="Metin kutusu 5"/>
          <p:cNvSpPr txBox="1">
            <a:spLocks noChangeArrowheads="1"/>
          </p:cNvSpPr>
          <p:nvPr/>
        </p:nvSpPr>
        <p:spPr bwMode="auto">
          <a:xfrm>
            <a:off x="2566989" y="115889"/>
            <a:ext cx="19954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tr-TR" baseline="-25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1/2</a:t>
            </a:r>
            <a:r>
              <a:rPr lang="tr-TR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&lt;2 saat</a:t>
            </a:r>
            <a:endParaRPr lang="en-US" baseline="-250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1" name="Metin kutusu 6"/>
          <p:cNvSpPr txBox="1">
            <a:spLocks noChangeArrowheads="1"/>
          </p:cNvSpPr>
          <p:nvPr/>
        </p:nvSpPr>
        <p:spPr bwMode="auto">
          <a:xfrm>
            <a:off x="3594100" y="652463"/>
            <a:ext cx="67437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tr-T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Vücut sıvılarında iyi dağılım</a:t>
            </a:r>
          </a:p>
          <a:p>
            <a:pPr>
              <a:spcBef>
                <a:spcPct val="0"/>
              </a:spcBef>
            </a:pPr>
            <a:r>
              <a:rPr lang="tr-T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Organik asit; renal tübüler sekresyon</a:t>
            </a:r>
            <a:endParaRPr lang="en-US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822" name="Picture 2" descr="penicillin elimination tubular secretio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1681163"/>
            <a:ext cx="5256807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1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A7E748-F011-4136-AFF2-0D360E3D8EFD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tr-TR" sz="1400"/>
          </a:p>
        </p:txBody>
      </p:sp>
      <p:sp>
        <p:nvSpPr>
          <p:cNvPr id="35843" name="Dikdörtgen 4"/>
          <p:cNvSpPr>
            <a:spLocks noChangeArrowheads="1"/>
          </p:cNvSpPr>
          <p:nvPr/>
        </p:nvSpPr>
        <p:spPr bwMode="auto">
          <a:xfrm>
            <a:off x="2424114" y="1336675"/>
            <a:ext cx="5781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i="1">
                <a:solidFill>
                  <a:srgbClr val="231F20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Treponema pallidum (T. pallidum)</a:t>
            </a:r>
            <a:endParaRPr lang="tr-TR" altLang="tr-TR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pic>
        <p:nvPicPr>
          <p:cNvPr id="35844" name="Picture 2" descr="Image result for syphilis micr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781300"/>
            <a:ext cx="5238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Metin kutusu 1"/>
          <p:cNvSpPr txBox="1">
            <a:spLocks noChangeArrowheads="1"/>
          </p:cNvSpPr>
          <p:nvPr/>
        </p:nvSpPr>
        <p:spPr bwMode="auto">
          <a:xfrm>
            <a:off x="1524000" y="1"/>
            <a:ext cx="7964488" cy="830263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8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 are they good for?</a:t>
            </a:r>
            <a:endParaRPr lang="en-US" altLang="tr-TR" sz="480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5846" name="Metin kutusu 2"/>
          <p:cNvSpPr txBox="1">
            <a:spLocks noChangeArrowheads="1"/>
          </p:cNvSpPr>
          <p:nvPr/>
        </p:nvSpPr>
        <p:spPr bwMode="auto">
          <a:xfrm>
            <a:off x="2135189" y="2457451"/>
            <a:ext cx="310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rgbClr val="FF0000"/>
                </a:solidFill>
              </a:rPr>
              <a:t>Sifiliz (frengi)  </a:t>
            </a:r>
            <a:endParaRPr lang="en-US" altLang="tr-TR" sz="3600">
              <a:solidFill>
                <a:srgbClr val="FF0000"/>
              </a:solidFill>
            </a:endParaRPr>
          </a:p>
        </p:txBody>
      </p:sp>
      <p:sp>
        <p:nvSpPr>
          <p:cNvPr id="35847" name="Metin kutusu 1"/>
          <p:cNvSpPr txBox="1">
            <a:spLocks noChangeArrowheads="1"/>
          </p:cNvSpPr>
          <p:nvPr/>
        </p:nvSpPr>
        <p:spPr bwMode="auto">
          <a:xfrm>
            <a:off x="1612900" y="5884864"/>
            <a:ext cx="8597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FF0000"/>
                </a:solidFill>
              </a:rPr>
              <a:t>Örnek: </a:t>
            </a:r>
            <a:r>
              <a:rPr lang="tr-TR" altLang="tr-TR" sz="2400"/>
              <a:t>Benzatin penisilin, 2,4x10</a:t>
            </a:r>
            <a:r>
              <a:rPr lang="tr-TR" altLang="tr-TR" sz="2400" baseline="30000"/>
              <a:t>6</a:t>
            </a:r>
            <a:r>
              <a:rPr lang="tr-TR" altLang="tr-TR" sz="2400"/>
              <a:t> U im, haftada bir, 1-3 hafta </a:t>
            </a:r>
          </a:p>
        </p:txBody>
      </p:sp>
    </p:spTree>
    <p:extLst>
      <p:ext uri="{BB962C8B-B14F-4D97-AF65-F5344CB8AC3E}">
        <p14:creationId xmlns:p14="http://schemas.microsoft.com/office/powerpoint/2010/main" val="37097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etin kutusu 4"/>
          <p:cNvSpPr txBox="1">
            <a:spLocks noChangeArrowheads="1"/>
          </p:cNvSpPr>
          <p:nvPr/>
        </p:nvSpPr>
        <p:spPr bwMode="auto">
          <a:xfrm>
            <a:off x="1631951" y="476250"/>
            <a:ext cx="6310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Selektif Toksisite – Nasıl sağlanıyor?</a:t>
            </a:r>
          </a:p>
        </p:txBody>
      </p:sp>
      <p:sp>
        <p:nvSpPr>
          <p:cNvPr id="6" name="Metin kutusu 5">
            <a:extLst/>
          </p:cNvPr>
          <p:cNvSpPr txBox="1"/>
          <p:nvPr/>
        </p:nvSpPr>
        <p:spPr>
          <a:xfrm>
            <a:off x="1919288" y="2205038"/>
            <a:ext cx="360362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2800" b="1" spc="3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</a:t>
            </a:r>
          </a:p>
        </p:txBody>
      </p:sp>
      <p:sp>
        <p:nvSpPr>
          <p:cNvPr id="7" name="Metin kutusu 6"/>
          <p:cNvSpPr txBox="1">
            <a:spLocks noChangeArrowheads="1"/>
          </p:cNvSpPr>
          <p:nvPr/>
        </p:nvSpPr>
        <p:spPr bwMode="auto">
          <a:xfrm>
            <a:off x="1500188" y="6019801"/>
            <a:ext cx="934085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/>
              <a:t>S. neden sulfonamidler bize zarar vermiyor? </a:t>
            </a:r>
          </a:p>
        </p:txBody>
      </p:sp>
      <p:pic>
        <p:nvPicPr>
          <p:cNvPr id="5125" name="Picture 8" descr="folic acid synthesis in bacteri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1365250"/>
            <a:ext cx="579755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2263776" y="5715000"/>
            <a:ext cx="8285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sz="1800">
                <a:hlinkClick r:id="rId3"/>
              </a:rPr>
              <a:t>https://www.slideshare.net/shahmurad65/folic-acid-synthesis-inhibitors</a:t>
            </a:r>
            <a:endParaRPr lang="tr-TR" sz="1800"/>
          </a:p>
        </p:txBody>
      </p:sp>
    </p:spTree>
    <p:extLst>
      <p:ext uri="{BB962C8B-B14F-4D97-AF65-F5344CB8AC3E}">
        <p14:creationId xmlns:p14="http://schemas.microsoft.com/office/powerpoint/2010/main" val="18055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5FA0B9-47D4-4774-9C84-EAFA21D7B91C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tr-TR" sz="1400"/>
          </a:p>
        </p:txBody>
      </p:sp>
      <p:sp>
        <p:nvSpPr>
          <p:cNvPr id="37891" name="Metin kutusu 1"/>
          <p:cNvSpPr txBox="1">
            <a:spLocks noChangeArrowheads="1"/>
          </p:cNvSpPr>
          <p:nvPr/>
        </p:nvSpPr>
        <p:spPr bwMode="auto">
          <a:xfrm>
            <a:off x="1524000" y="1"/>
            <a:ext cx="7964488" cy="830263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8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 are they good for?</a:t>
            </a:r>
            <a:endParaRPr lang="en-US" altLang="tr-TR" sz="480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892" name="Metin kutusu 2"/>
          <p:cNvSpPr txBox="1">
            <a:spLocks noChangeArrowheads="1"/>
          </p:cNvSpPr>
          <p:nvPr/>
        </p:nvSpPr>
        <p:spPr bwMode="auto">
          <a:xfrm>
            <a:off x="2855913" y="1500188"/>
            <a:ext cx="1390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 dirty="0"/>
              <a:t>Sifiliz </a:t>
            </a:r>
            <a:endParaRPr lang="en-US" altLang="tr-TR" sz="3600" dirty="0"/>
          </a:p>
        </p:txBody>
      </p:sp>
      <p:pic>
        <p:nvPicPr>
          <p:cNvPr id="37893" name="Resi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857250"/>
            <a:ext cx="6084887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Resim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6414"/>
            <a:ext cx="3276600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Metin kutusu 4"/>
          <p:cNvSpPr txBox="1">
            <a:spLocks noChangeArrowheads="1"/>
          </p:cNvSpPr>
          <p:nvPr/>
        </p:nvSpPr>
        <p:spPr bwMode="auto">
          <a:xfrm>
            <a:off x="2967724" y="5598895"/>
            <a:ext cx="72378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 dirty="0"/>
              <a:t>Duyarlı </a:t>
            </a:r>
            <a:r>
              <a:rPr lang="tr-TR" altLang="tr-TR" sz="3600" b="1" dirty="0"/>
              <a:t>streptokok </a:t>
            </a:r>
            <a:r>
              <a:rPr lang="tr-TR" altLang="tr-TR" sz="3600" dirty="0"/>
              <a:t>enfeksiyonları</a:t>
            </a:r>
          </a:p>
        </p:txBody>
      </p:sp>
    </p:spTree>
    <p:extLst>
      <p:ext uri="{BB962C8B-B14F-4D97-AF65-F5344CB8AC3E}">
        <p14:creationId xmlns:p14="http://schemas.microsoft.com/office/powerpoint/2010/main" val="104337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26F829-36FC-4010-A273-455619FB2ADD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tr-TR" sz="1400"/>
          </a:p>
        </p:txBody>
      </p:sp>
      <p:sp>
        <p:nvSpPr>
          <p:cNvPr id="5" name="Dikdörtgen 4">
            <a:extLst/>
          </p:cNvPr>
          <p:cNvSpPr/>
          <p:nvPr/>
        </p:nvSpPr>
        <p:spPr>
          <a:xfrm>
            <a:off x="1692276" y="136525"/>
            <a:ext cx="8541121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altLang="tr-TR" sz="4000" b="1" dirty="0">
                <a:solidFill>
                  <a:srgbClr val="99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Antistafilokokal</a:t>
            </a:r>
            <a:r>
              <a:rPr lang="tr-TR" altLang="tr-TR" sz="3200" dirty="0">
                <a:solidFill>
                  <a:srgbClr val="99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Penisilin(ler): </a:t>
            </a:r>
          </a:p>
          <a:p>
            <a:pPr eaLnBrk="1" hangingPunct="1">
              <a:defRPr/>
            </a:pPr>
            <a:r>
              <a:rPr lang="tr-TR" altLang="tr-TR" sz="3200" i="1" u="sng" dirty="0">
                <a:solidFill>
                  <a:srgbClr val="FF33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flukloksasilin </a:t>
            </a:r>
          </a:p>
          <a:p>
            <a:pPr eaLnBrk="1" hangingPunct="1">
              <a:defRPr/>
            </a:pPr>
            <a:r>
              <a:rPr lang="tr-TR" altLang="tr-TR" sz="3200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metisilin, kloksasilin,nafsilin,</a:t>
            </a:r>
          </a:p>
          <a:p>
            <a:pPr eaLnBrk="1" hangingPunct="1">
              <a:defRPr/>
            </a:pPr>
            <a:r>
              <a:rPr lang="tr-TR" altLang="tr-TR" sz="3200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oksasilin, dikloksasilin</a:t>
            </a:r>
          </a:p>
          <a:p>
            <a:pPr eaLnBrk="1" hangingPunct="1">
              <a:defRPr/>
            </a:pPr>
            <a:endParaRPr lang="tr-TR" altLang="tr-TR" sz="32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9940" name="Metin kutusu 5"/>
          <p:cNvSpPr txBox="1">
            <a:spLocks noChangeArrowheads="1"/>
          </p:cNvSpPr>
          <p:nvPr/>
        </p:nvSpPr>
        <p:spPr bwMode="auto">
          <a:xfrm>
            <a:off x="1692275" y="3094038"/>
            <a:ext cx="45241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tr-TR" altLang="tr-TR" sz="2800" dirty="0">
                <a:latin typeface="Arial Rounded MT Bold" panose="020F0704030504030204" pitchFamily="34" charset="0"/>
              </a:rPr>
              <a:t>kısa yarı ömür (30-60’)</a:t>
            </a:r>
          </a:p>
        </p:txBody>
      </p:sp>
      <p:pic>
        <p:nvPicPr>
          <p:cNvPr id="38917" name="Resim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6089" r="-6027" b="21651"/>
          <a:stretch>
            <a:fillRect/>
          </a:stretch>
        </p:blipFill>
        <p:spPr bwMode="auto">
          <a:xfrm>
            <a:off x="6238103" y="2924944"/>
            <a:ext cx="4087812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07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70DAF9-E5E0-4A81-97BC-F52F74C02657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tr-TR" sz="1400"/>
          </a:p>
        </p:txBody>
      </p:sp>
      <p:sp>
        <p:nvSpPr>
          <p:cNvPr id="39939" name="Metin kutusu 4"/>
          <p:cNvSpPr txBox="1">
            <a:spLocks noChangeArrowheads="1"/>
          </p:cNvSpPr>
          <p:nvPr/>
        </p:nvSpPr>
        <p:spPr bwMode="auto">
          <a:xfrm>
            <a:off x="1524000" y="1"/>
            <a:ext cx="7964488" cy="830263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8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 are they good for?</a:t>
            </a:r>
            <a:endParaRPr lang="en-US" altLang="tr-TR" sz="480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9940" name="Resi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1" y="855663"/>
            <a:ext cx="4797425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Metin kutusu 6"/>
          <p:cNvSpPr txBox="1">
            <a:spLocks noChangeArrowheads="1"/>
          </p:cNvSpPr>
          <p:nvPr/>
        </p:nvSpPr>
        <p:spPr bwMode="auto">
          <a:xfrm>
            <a:off x="6391276" y="2027238"/>
            <a:ext cx="41857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 dirty="0"/>
              <a:t>MSSA ile oluşan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 dirty="0"/>
              <a:t>enfeksiyonlar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 dirty="0"/>
              <a:t> (örnek: endokardit)</a:t>
            </a:r>
            <a:endParaRPr lang="en-US" altLang="tr-TR" sz="3600" dirty="0"/>
          </a:p>
        </p:txBody>
      </p:sp>
      <p:pic>
        <p:nvPicPr>
          <p:cNvPr id="39942" name="Resim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9" y="4111625"/>
            <a:ext cx="3481387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Dikdörtgen 9"/>
          <p:cNvSpPr>
            <a:spLocks noChangeArrowheads="1"/>
          </p:cNvSpPr>
          <p:nvPr/>
        </p:nvSpPr>
        <p:spPr bwMode="auto">
          <a:xfrm>
            <a:off x="1593850" y="4575176"/>
            <a:ext cx="4572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dirty="0"/>
              <a:t>örnek: MSSA kaynaklı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dirty="0"/>
              <a:t>cilt ve yumuşak doku enfeksiyonları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dirty="0"/>
              <a:t> </a:t>
            </a: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6542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076450" y="765175"/>
            <a:ext cx="472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9900FF"/>
                </a:solidFill>
                <a:latin typeface="Calibri" panose="020F0502020204030204" pitchFamily="34" charset="0"/>
              </a:rPr>
              <a:t>(Geniş spektrumlu penisilinler)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i="1">
                <a:solidFill>
                  <a:srgbClr val="FF33CC"/>
                </a:solidFill>
                <a:latin typeface="Calibri" panose="020F0502020204030204" pitchFamily="34" charset="0"/>
              </a:rPr>
              <a:t>Ampisilin, Amoksisilin</a:t>
            </a:r>
            <a:endParaRPr lang="en-US" altLang="tr-TR" sz="280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774826" y="134939"/>
            <a:ext cx="5262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>
                <a:solidFill>
                  <a:srgbClr val="99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Aminopenisilinler:</a:t>
            </a:r>
            <a:endParaRPr lang="en-US" altLang="tr-TR" sz="4000"/>
          </a:p>
        </p:txBody>
      </p:sp>
      <p:sp>
        <p:nvSpPr>
          <p:cNvPr id="40964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1FC88B-F3A4-4DAA-B5F8-534B815EE0A1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tr-TR" sz="1400"/>
          </a:p>
        </p:txBody>
      </p:sp>
      <p:sp>
        <p:nvSpPr>
          <p:cNvPr id="5" name="Metin kutusu 4">
            <a:extLst/>
          </p:cNvPr>
          <p:cNvSpPr txBox="1"/>
          <p:nvPr/>
        </p:nvSpPr>
        <p:spPr>
          <a:xfrm>
            <a:off x="1524001" y="1589088"/>
            <a:ext cx="9376221" cy="46166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latin typeface="Arial Rounded MT Bold" panose="020F0704030504030204" pitchFamily="34" charset="0"/>
              </a:rPr>
              <a:t>Suda çözünürlüğü daha çok, bazı Gram –  </a:t>
            </a:r>
          </a:p>
          <a:p>
            <a:pPr>
              <a:lnSpc>
                <a:spcPct val="150000"/>
              </a:lnSpc>
              <a:defRPr/>
            </a:pPr>
            <a:r>
              <a:rPr lang="tr-TR" sz="2800" dirty="0" err="1">
                <a:latin typeface="Arial Rounded MT Bold" panose="020F0704030504030204" pitchFamily="34" charset="0"/>
              </a:rPr>
              <a:t>porinlerinden</a:t>
            </a:r>
            <a:r>
              <a:rPr lang="tr-TR" sz="2800" dirty="0">
                <a:latin typeface="Arial Rounded MT Bold" panose="020F0704030504030204" pitchFamily="34" charset="0"/>
              </a:rPr>
              <a:t> geçebiliyorlar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latin typeface="Arial Rounded MT Bold" panose="020F0704030504030204" pitchFamily="34" charset="0"/>
              </a:rPr>
              <a:t>Beta-laktamazlara duyarlı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latin typeface="Arial Rounded MT Bold" panose="020F0704030504030204" pitchFamily="34" charset="0"/>
              </a:rPr>
              <a:t>Çoğunlukla beta-</a:t>
            </a:r>
            <a:r>
              <a:rPr lang="tr-TR" sz="2800" dirty="0" err="1">
                <a:latin typeface="Arial Rounded MT Bold" panose="020F0704030504030204" pitchFamily="34" charset="0"/>
              </a:rPr>
              <a:t>laktamaz</a:t>
            </a:r>
            <a:r>
              <a:rPr lang="tr-TR" sz="2800" dirty="0">
                <a:latin typeface="Arial Rounded MT Bold" panose="020F0704030504030204" pitchFamily="34" charset="0"/>
              </a:rPr>
              <a:t> inhibitörleriyle kombine </a:t>
            </a:r>
          </a:p>
          <a:p>
            <a:pPr>
              <a:lnSpc>
                <a:spcPct val="150000"/>
              </a:lnSpc>
              <a:defRPr/>
            </a:pPr>
            <a:r>
              <a:rPr lang="tr-TR" sz="2800" dirty="0">
                <a:latin typeface="Arial Rounded MT Bold" panose="020F0704030504030204" pitchFamily="34" charset="0"/>
              </a:rPr>
              <a:t>ediliyorlar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latin typeface="Arial Rounded MT Bold" panose="020F0704030504030204" pitchFamily="34" charset="0"/>
              </a:rPr>
              <a:t>Oral uygulamada </a:t>
            </a:r>
            <a:r>
              <a:rPr lang="tr-TR" sz="2800" dirty="0" err="1">
                <a:latin typeface="Arial Rounded MT Bold" panose="020F0704030504030204" pitchFamily="34" charset="0"/>
              </a:rPr>
              <a:t>diyare</a:t>
            </a:r>
            <a:r>
              <a:rPr lang="tr-TR" sz="2800" dirty="0">
                <a:latin typeface="Arial Rounded MT Bold" panose="020F0704030504030204" pitchFamily="34" charset="0"/>
              </a:rPr>
              <a:t> riski yüksek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latin typeface="Arial Rounded MT Bold" panose="020F0704030504030204" pitchFamily="34" charset="0"/>
              </a:rPr>
              <a:t>(ABD’de ampisilin iv, amoksisilin PO)</a:t>
            </a:r>
          </a:p>
        </p:txBody>
      </p:sp>
    </p:spTree>
    <p:extLst>
      <p:ext uri="{BB962C8B-B14F-4D97-AF65-F5344CB8AC3E}">
        <p14:creationId xmlns:p14="http://schemas.microsoft.com/office/powerpoint/2010/main" val="14714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37"/>
          <a:stretch>
            <a:fillRect/>
          </a:stretch>
        </p:blipFill>
        <p:spPr bwMode="auto">
          <a:xfrm>
            <a:off x="1631951" y="188913"/>
            <a:ext cx="1800225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6" y="3651250"/>
            <a:ext cx="3349625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EE2050-DC45-4108-8D47-E48DA420F40B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tr-TR" sz="1400"/>
          </a:p>
        </p:txBody>
      </p:sp>
      <p:pic>
        <p:nvPicPr>
          <p:cNvPr id="43013" name="Resim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0" r="3311" b="21651"/>
          <a:stretch>
            <a:fillRect/>
          </a:stretch>
        </p:blipFill>
        <p:spPr bwMode="auto">
          <a:xfrm>
            <a:off x="1527175" y="3319463"/>
            <a:ext cx="37274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Resim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33589" r="10780" b="20601"/>
          <a:stretch>
            <a:fillRect/>
          </a:stretch>
        </p:blipFill>
        <p:spPr bwMode="auto">
          <a:xfrm>
            <a:off x="3525839" y="608013"/>
            <a:ext cx="30622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Dikdörtgen 5"/>
          <p:cNvSpPr>
            <a:spLocks noChangeArrowheads="1"/>
          </p:cNvSpPr>
          <p:nvPr/>
        </p:nvSpPr>
        <p:spPr bwMode="auto">
          <a:xfrm>
            <a:off x="6929438" y="254000"/>
            <a:ext cx="3492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rgbClr val="262626"/>
                </a:solidFill>
                <a:latin typeface="Calibri" panose="020F0502020204030204" pitchFamily="34" charset="0"/>
              </a:rPr>
              <a:t>Amoksisillin dışındaki </a:t>
            </a:r>
            <a:r>
              <a:rPr lang="tr-TR" altLang="tr-TR" sz="3600">
                <a:solidFill>
                  <a:srgbClr val="262626"/>
                </a:solidFill>
                <a:latin typeface="Calibri" panose="020F0502020204030204" pitchFamily="34" charset="0"/>
              </a:rPr>
              <a:t>penisilinlerin absorbsiyonu yiyeceklerden etkileniyor</a:t>
            </a:r>
            <a:endParaRPr lang="en-US" altLang="tr-TR" sz="3600"/>
          </a:p>
        </p:txBody>
      </p:sp>
    </p:spTree>
    <p:extLst>
      <p:ext uri="{BB962C8B-B14F-4D97-AF65-F5344CB8AC3E}">
        <p14:creationId xmlns:p14="http://schemas.microsoft.com/office/powerpoint/2010/main" val="13502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40E755-7531-4BBB-8C37-FF18414D956D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tr-TR" sz="1400"/>
          </a:p>
        </p:txBody>
      </p:sp>
      <p:pic>
        <p:nvPicPr>
          <p:cNvPr id="44035" name="Resi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0" r="1443" b="25850"/>
          <a:stretch>
            <a:fillRect/>
          </a:stretch>
        </p:blipFill>
        <p:spPr bwMode="auto">
          <a:xfrm>
            <a:off x="1524001" y="17464"/>
            <a:ext cx="38004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Metin kutusu 6"/>
          <p:cNvSpPr txBox="1">
            <a:spLocks noChangeArrowheads="1"/>
          </p:cNvSpPr>
          <p:nvPr/>
        </p:nvSpPr>
        <p:spPr bwMode="auto">
          <a:xfrm>
            <a:off x="5087889" y="651570"/>
            <a:ext cx="525496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dirty="0"/>
              <a:t>Ko-amoksiklav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dirty="0"/>
              <a:t>(amoksisilin+klavulanik asit)</a:t>
            </a:r>
            <a:endParaRPr lang="en-US" altLang="tr-TR" dirty="0"/>
          </a:p>
        </p:txBody>
      </p:sp>
      <p:pic>
        <p:nvPicPr>
          <p:cNvPr id="44037" name="Resim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01" r="-1382" b="12201"/>
          <a:stretch>
            <a:fillRect/>
          </a:stretch>
        </p:blipFill>
        <p:spPr bwMode="auto">
          <a:xfrm>
            <a:off x="5519739" y="1728789"/>
            <a:ext cx="39084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Metin kutusu 9"/>
          <p:cNvSpPr txBox="1">
            <a:spLocks noChangeArrowheads="1"/>
          </p:cNvSpPr>
          <p:nvPr/>
        </p:nvSpPr>
        <p:spPr bwMode="auto">
          <a:xfrm>
            <a:off x="1703513" y="5150357"/>
            <a:ext cx="41601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dirty="0"/>
              <a:t>Sultamisilin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dirty="0"/>
              <a:t>(ampisilin+sulbaktam)</a:t>
            </a: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1553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LAKT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476250"/>
            <a:ext cx="51117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235201" y="3592513"/>
            <a:ext cx="75879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9900FF"/>
                </a:solidFill>
              </a:rPr>
              <a:t>Ampisilin ve sulbaktam</a:t>
            </a:r>
            <a:r>
              <a:rPr lang="tr-TR" altLang="tr-TR" sz="2400"/>
              <a:t>: Alfasid</a:t>
            </a:r>
            <a:r>
              <a:rPr lang="en-US" altLang="tr-TR" sz="2400">
                <a:cs typeface="Arial" panose="020B0604020202020204" pitchFamily="34" charset="0"/>
              </a:rPr>
              <a:t>®</a:t>
            </a:r>
            <a:r>
              <a:rPr lang="tr-TR" altLang="tr-TR" sz="2400">
                <a:cs typeface="Arial" panose="020B0604020202020204" pitchFamily="34" charset="0"/>
              </a:rPr>
              <a:t>, Duocid</a:t>
            </a:r>
            <a:r>
              <a:rPr lang="en-US" altLang="tr-TR" sz="2400">
                <a:cs typeface="Arial" panose="020B0604020202020204" pitchFamily="34" charset="0"/>
              </a:rPr>
              <a:t>®</a:t>
            </a:r>
            <a:endParaRPr lang="tr-TR" altLang="tr-TR" sz="24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9900FF"/>
                </a:solidFill>
                <a:cs typeface="Arial" panose="020B0604020202020204" pitchFamily="34" charset="0"/>
              </a:rPr>
              <a:t>Amoksisilin</a:t>
            </a:r>
            <a:r>
              <a:rPr lang="tr-TR" altLang="tr-TR" sz="2400">
                <a:cs typeface="Arial" panose="020B0604020202020204" pitchFamily="34" charset="0"/>
              </a:rPr>
              <a:t>: Alfoxil</a:t>
            </a:r>
            <a:r>
              <a:rPr lang="en-US" altLang="tr-TR" sz="2400">
                <a:cs typeface="Arial" panose="020B0604020202020204" pitchFamily="34" charset="0"/>
              </a:rPr>
              <a:t>®</a:t>
            </a:r>
            <a:r>
              <a:rPr lang="tr-TR" altLang="tr-TR" sz="2400">
                <a:cs typeface="Arial" panose="020B0604020202020204" pitchFamily="34" charset="0"/>
              </a:rPr>
              <a:t>, Largopen</a:t>
            </a:r>
            <a:r>
              <a:rPr lang="en-US" altLang="tr-TR" sz="2400">
                <a:cs typeface="Arial" panose="020B0604020202020204" pitchFamily="34" charset="0"/>
              </a:rPr>
              <a:t>®</a:t>
            </a:r>
            <a:endParaRPr lang="tr-TR" altLang="tr-TR" sz="24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9900FF"/>
                </a:solidFill>
                <a:cs typeface="Arial" panose="020B0604020202020204" pitchFamily="34" charset="0"/>
              </a:rPr>
              <a:t>Amoksisilin ve klavulanik asit</a:t>
            </a:r>
            <a:r>
              <a:rPr lang="tr-TR" altLang="tr-TR" sz="2400">
                <a:cs typeface="Arial" panose="020B0604020202020204" pitchFamily="34" charset="0"/>
              </a:rPr>
              <a:t>: Augmentin</a:t>
            </a:r>
            <a:r>
              <a:rPr lang="en-US" altLang="tr-TR" sz="2400">
                <a:cs typeface="Arial" panose="020B0604020202020204" pitchFamily="34" charset="0"/>
              </a:rPr>
              <a:t>®</a:t>
            </a:r>
            <a:r>
              <a:rPr lang="tr-TR" altLang="tr-TR" sz="2400">
                <a:cs typeface="Arial" panose="020B0604020202020204" pitchFamily="34" charset="0"/>
              </a:rPr>
              <a:t>, Klavunat</a:t>
            </a:r>
            <a:r>
              <a:rPr lang="en-US" altLang="tr-TR" sz="2400">
                <a:cs typeface="Arial" panose="020B0604020202020204" pitchFamily="34" charset="0"/>
              </a:rPr>
              <a:t>®</a:t>
            </a:r>
          </a:p>
        </p:txBody>
      </p:sp>
      <p:sp>
        <p:nvSpPr>
          <p:cNvPr id="45060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D77A89-A625-40F3-9B0E-C55D8867E08F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tr-TR" sz="1400"/>
          </a:p>
        </p:txBody>
      </p:sp>
    </p:spTree>
    <p:extLst>
      <p:ext uri="{BB962C8B-B14F-4D97-AF65-F5344CB8AC3E}">
        <p14:creationId xmlns:p14="http://schemas.microsoft.com/office/powerpoint/2010/main" val="40269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C6615B-641B-4A7D-BF4D-B16E65A99430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tr-TR" sz="1400"/>
          </a:p>
        </p:txBody>
      </p:sp>
      <p:sp>
        <p:nvSpPr>
          <p:cNvPr id="46083" name="Metin kutusu 4"/>
          <p:cNvSpPr txBox="1">
            <a:spLocks noChangeArrowheads="1"/>
          </p:cNvSpPr>
          <p:nvPr/>
        </p:nvSpPr>
        <p:spPr bwMode="auto">
          <a:xfrm>
            <a:off x="1524000" y="1"/>
            <a:ext cx="7964488" cy="830263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8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 are they good for?</a:t>
            </a:r>
            <a:endParaRPr lang="en-US" altLang="tr-TR" sz="480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6084" name="Metin kutusu 5"/>
          <p:cNvSpPr txBox="1">
            <a:spLocks noChangeArrowheads="1"/>
          </p:cNvSpPr>
          <p:nvPr/>
        </p:nvSpPr>
        <p:spPr bwMode="auto">
          <a:xfrm>
            <a:off x="1625600" y="981076"/>
            <a:ext cx="82868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 dirty="0"/>
              <a:t>Duyarlı GNRlerin neden olduğu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 dirty="0"/>
              <a:t>enfeksiyonlar</a:t>
            </a:r>
            <a:endParaRPr lang="en-US" altLang="tr-TR" sz="3600" dirty="0"/>
          </a:p>
        </p:txBody>
      </p:sp>
      <p:pic>
        <p:nvPicPr>
          <p:cNvPr id="46085" name="Resim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330451"/>
            <a:ext cx="37512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Metin kutusu 8"/>
          <p:cNvSpPr txBox="1">
            <a:spLocks noChangeArrowheads="1"/>
          </p:cNvSpPr>
          <p:nvPr/>
        </p:nvSpPr>
        <p:spPr bwMode="auto">
          <a:xfrm>
            <a:off x="1638300" y="4546601"/>
            <a:ext cx="1792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 i="1" dirty="0"/>
              <a:t>Strep throat</a:t>
            </a:r>
            <a:endParaRPr lang="en-US" altLang="tr-TR" sz="2400" i="1" dirty="0"/>
          </a:p>
        </p:txBody>
      </p:sp>
      <p:sp>
        <p:nvSpPr>
          <p:cNvPr id="46087" name="Metin kutusu 9"/>
          <p:cNvSpPr txBox="1">
            <a:spLocks noChangeArrowheads="1"/>
          </p:cNvSpPr>
          <p:nvPr/>
        </p:nvSpPr>
        <p:spPr bwMode="auto">
          <a:xfrm>
            <a:off x="5951538" y="3068639"/>
            <a:ext cx="43396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 dirty="0"/>
              <a:t>Streptokok kaynaklı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 dirty="0"/>
              <a:t>ÜSYE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36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 dirty="0"/>
              <a:t>Otitis media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tr-TR" sz="1800" dirty="0"/>
          </a:p>
        </p:txBody>
      </p:sp>
    </p:spTree>
    <p:extLst>
      <p:ext uri="{BB962C8B-B14F-4D97-AF65-F5344CB8AC3E}">
        <p14:creationId xmlns:p14="http://schemas.microsoft.com/office/powerpoint/2010/main" val="19796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D0D7A9-1E18-4470-84B0-3BA6AE87A834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tr-TR" sz="1400"/>
          </a:p>
        </p:txBody>
      </p:sp>
      <p:sp>
        <p:nvSpPr>
          <p:cNvPr id="47107" name="Dikdörtgen 4"/>
          <p:cNvSpPr>
            <a:spLocks noChangeArrowheads="1"/>
          </p:cNvSpPr>
          <p:nvPr/>
        </p:nvSpPr>
        <p:spPr bwMode="auto">
          <a:xfrm>
            <a:off x="1774826" y="801689"/>
            <a:ext cx="89693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n-US" sz="4000"/>
              <a:t>https://www.</a:t>
            </a:r>
            <a:r>
              <a:rPr lang="tr-TR" altLang="en-US" sz="4000">
                <a:solidFill>
                  <a:srgbClr val="FF0000"/>
                </a:solidFill>
              </a:rPr>
              <a:t>cdc</a:t>
            </a:r>
            <a:r>
              <a:rPr lang="tr-TR" altLang="en-US" sz="4000"/>
              <a:t>.gov/antibiotic-use/community/for-hcp/outpatient-hcp/adult-treatment-rec.html</a:t>
            </a:r>
          </a:p>
        </p:txBody>
      </p:sp>
      <p:sp>
        <p:nvSpPr>
          <p:cNvPr id="47108" name="Dikdörtgen 1"/>
          <p:cNvSpPr>
            <a:spLocks noChangeArrowheads="1"/>
          </p:cNvSpPr>
          <p:nvPr/>
        </p:nvSpPr>
        <p:spPr bwMode="auto">
          <a:xfrm>
            <a:off x="2860676" y="4154489"/>
            <a:ext cx="57562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000"/>
              <a:t>http://www.</a:t>
            </a:r>
            <a:r>
              <a:rPr lang="tr-TR" altLang="tr-TR" sz="4000">
                <a:solidFill>
                  <a:srgbClr val="FF0000"/>
                </a:solidFill>
              </a:rPr>
              <a:t>idso</a:t>
            </a:r>
            <a:r>
              <a:rPr lang="tr-TR" altLang="tr-TR" sz="4000"/>
              <a:t>ciety.org/PracticeGuidelines/?q=</a:t>
            </a:r>
          </a:p>
        </p:txBody>
      </p:sp>
      <p:sp>
        <p:nvSpPr>
          <p:cNvPr id="47109" name="Metin kutusu 2"/>
          <p:cNvSpPr txBox="1">
            <a:spLocks noChangeArrowheads="1"/>
          </p:cNvSpPr>
          <p:nvPr/>
        </p:nvSpPr>
        <p:spPr bwMode="auto">
          <a:xfrm>
            <a:off x="2424114" y="3865563"/>
            <a:ext cx="7113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2400">
                <a:solidFill>
                  <a:srgbClr val="FF0000"/>
                </a:solidFill>
              </a:rPr>
              <a:t>The Infectious Diseases Society of America (IDSA)</a:t>
            </a:r>
            <a:endParaRPr lang="tr-TR" altLang="tr-TR" sz="2400">
              <a:solidFill>
                <a:srgbClr val="FF0000"/>
              </a:solidFill>
            </a:endParaRPr>
          </a:p>
        </p:txBody>
      </p:sp>
      <p:sp>
        <p:nvSpPr>
          <p:cNvPr id="47110" name="Dikdörtgen 3"/>
          <p:cNvSpPr>
            <a:spLocks noChangeArrowheads="1"/>
          </p:cNvSpPr>
          <p:nvPr/>
        </p:nvSpPr>
        <p:spPr bwMode="auto">
          <a:xfrm>
            <a:off x="2519364" y="339726"/>
            <a:ext cx="6624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2400">
                <a:solidFill>
                  <a:srgbClr val="FF0000"/>
                </a:solidFill>
              </a:rPr>
              <a:t>Centers for Disease Control and Prevention</a:t>
            </a:r>
            <a:endParaRPr lang="tr-TR" altLang="tr-TR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AF8ED5-8453-4637-9FA1-D83D5E4587CB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tr-TR" sz="1400"/>
          </a:p>
        </p:txBody>
      </p:sp>
      <p:pic>
        <p:nvPicPr>
          <p:cNvPr id="48132" name="Resim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15889"/>
            <a:ext cx="3313113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Dikdörtgen 8"/>
          <p:cNvSpPr>
            <a:spLocks noChangeArrowheads="1"/>
          </p:cNvSpPr>
          <p:nvPr/>
        </p:nvSpPr>
        <p:spPr bwMode="auto">
          <a:xfrm>
            <a:off x="5232400" y="223839"/>
            <a:ext cx="457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800"/>
              <a:t>Yetişkin ve çocuklarda beta laktamla tedavi 10 gün</a:t>
            </a:r>
            <a:endParaRPr lang="en-US" altLang="tr-TR" sz="2800"/>
          </a:p>
        </p:txBody>
      </p:sp>
      <p:sp>
        <p:nvSpPr>
          <p:cNvPr id="11" name="Dikdörtgen 10">
            <a:extLst/>
          </p:cNvPr>
          <p:cNvSpPr/>
          <p:nvPr/>
        </p:nvSpPr>
        <p:spPr>
          <a:xfrm>
            <a:off x="8352298" y="4087823"/>
            <a:ext cx="2315702" cy="1754326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>
            <a:softEdge rad="63500"/>
          </a:effec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alt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penisilin V’nin </a:t>
            </a:r>
            <a:r>
              <a:rPr lang="tr-TR" altLang="tr-TR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biyoyararlanımı</a:t>
            </a:r>
            <a:r>
              <a:rPr lang="tr-TR" alt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 düşük!!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969" t="19485" r="9046" b="5703"/>
          <a:stretch/>
        </p:blipFill>
        <p:spPr>
          <a:xfrm>
            <a:off x="1343473" y="2098594"/>
            <a:ext cx="7013863" cy="47594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10448" y="13681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hlinkClick r:id="rId4"/>
              </a:rPr>
              <a:t>https://www.cdc.gov/groupastrep/diseases-hcp/strep-throat.html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267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4BA7DF-8D81-4835-8888-931F9A809D8A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tr-TR" sz="1400"/>
          </a:p>
        </p:txBody>
      </p:sp>
      <p:pic>
        <p:nvPicPr>
          <p:cNvPr id="6147" name="Picture 2" descr="Image result for selective toxi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584201"/>
            <a:ext cx="814705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BA24EA-C1FD-43C6-8049-E044D923159C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tr-TR" sz="1400"/>
          </a:p>
        </p:txBody>
      </p:sp>
      <p:pic>
        <p:nvPicPr>
          <p:cNvPr id="49155" name="Picture 4" descr="Acute otitis media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44464"/>
            <a:ext cx="5143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Resim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735389"/>
            <a:ext cx="3097213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>
            <a:extLst/>
          </p:cNvPr>
          <p:cNvSpPr/>
          <p:nvPr/>
        </p:nvSpPr>
        <p:spPr>
          <a:xfrm>
            <a:off x="4926014" y="3546475"/>
            <a:ext cx="5741987" cy="2677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Amoxicillin remains first line therapy for children </a:t>
            </a:r>
            <a:r>
              <a:rPr lang="en-US" sz="2800" dirty="0"/>
              <a:t>who have not received amoxicillin within the past 30 days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Amoxicillin/clavulanate is recommended if amoxicillin has been taken within the past 30 days</a:t>
            </a:r>
          </a:p>
        </p:txBody>
      </p:sp>
    </p:spTree>
    <p:extLst>
      <p:ext uri="{BB962C8B-B14F-4D97-AF65-F5344CB8AC3E}">
        <p14:creationId xmlns:p14="http://schemas.microsoft.com/office/powerpoint/2010/main" val="29045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1723CA-A24B-49C7-AFD9-9618ED0CECB1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tr-TR" sz="1400"/>
          </a:p>
        </p:txBody>
      </p:sp>
      <p:pic>
        <p:nvPicPr>
          <p:cNvPr id="50179" name="Picture 2" descr="Chaska Ear Inf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404814"/>
            <a:ext cx="8148637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0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C8B8A7-F810-4821-8E9B-26001B58883B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tr-TR" sz="1400"/>
          </a:p>
        </p:txBody>
      </p:sp>
      <p:sp>
        <p:nvSpPr>
          <p:cNvPr id="5" name="Dikdörtgen 4">
            <a:extLst/>
          </p:cNvPr>
          <p:cNvSpPr/>
          <p:nvPr/>
        </p:nvSpPr>
        <p:spPr>
          <a:xfrm>
            <a:off x="2135189" y="476251"/>
            <a:ext cx="5455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spc="300" dirty="0">
                <a:solidFill>
                  <a:srgbClr val="0070C0"/>
                </a:solidFill>
              </a:rPr>
              <a:t>A</a:t>
            </a:r>
            <a:r>
              <a:rPr lang="tr-TR" sz="3200" spc="300" dirty="0">
                <a:solidFill>
                  <a:srgbClr val="0070C0"/>
                </a:solidFill>
              </a:rPr>
              <a:t>k</a:t>
            </a:r>
            <a:r>
              <a:rPr lang="en-US" sz="3200" spc="300" dirty="0" err="1">
                <a:solidFill>
                  <a:srgbClr val="0070C0"/>
                </a:solidFill>
              </a:rPr>
              <a:t>ut</a:t>
            </a:r>
            <a:r>
              <a:rPr lang="en-US" sz="3200" spc="300" dirty="0">
                <a:solidFill>
                  <a:srgbClr val="0070C0"/>
                </a:solidFill>
              </a:rPr>
              <a:t> </a:t>
            </a:r>
            <a:r>
              <a:rPr lang="en-US" sz="3200" spc="300" dirty="0" err="1">
                <a:solidFill>
                  <a:srgbClr val="0070C0"/>
                </a:solidFill>
              </a:rPr>
              <a:t>rinosin</a:t>
            </a:r>
            <a:r>
              <a:rPr lang="tr-TR" sz="3200" spc="300" dirty="0">
                <a:solidFill>
                  <a:srgbClr val="0070C0"/>
                </a:solidFill>
              </a:rPr>
              <a:t>üzit (yetişkin)</a:t>
            </a:r>
            <a:endParaRPr lang="en-US" sz="3200" spc="300" dirty="0">
              <a:solidFill>
                <a:srgbClr val="0070C0"/>
              </a:solidFill>
            </a:endParaRPr>
          </a:p>
        </p:txBody>
      </p:sp>
      <p:pic>
        <p:nvPicPr>
          <p:cNvPr id="51204" name="Resim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196976"/>
            <a:ext cx="40005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ikdörtgen 7">
            <a:extLst/>
          </p:cNvPr>
          <p:cNvSpPr/>
          <p:nvPr/>
        </p:nvSpPr>
        <p:spPr>
          <a:xfrm>
            <a:off x="5791200" y="2133601"/>
            <a:ext cx="4572000" cy="18145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Amoxicillin or amoxicillin/clavulanate </a:t>
            </a:r>
            <a:r>
              <a:rPr lang="en-US" sz="2800" dirty="0"/>
              <a:t>is the recommended first-line therapy</a:t>
            </a:r>
          </a:p>
        </p:txBody>
      </p:sp>
      <p:sp>
        <p:nvSpPr>
          <p:cNvPr id="2" name="Rectangle 1"/>
          <p:cNvSpPr/>
          <p:nvPr/>
        </p:nvSpPr>
        <p:spPr>
          <a:xfrm>
            <a:off x="1926041" y="5381626"/>
            <a:ext cx="7075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https://www.cdc.gov/antibiotic-use/community/for-hcp/outpatient-hcp/adult-treatment-rec.html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04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930A6A-D3B0-40CE-ADC2-A2F518B7A42D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tr-TR" sz="1400"/>
          </a:p>
        </p:txBody>
      </p:sp>
      <p:sp>
        <p:nvSpPr>
          <p:cNvPr id="52227" name="Metin kutusu 4"/>
          <p:cNvSpPr txBox="1">
            <a:spLocks noChangeArrowheads="1"/>
          </p:cNvSpPr>
          <p:nvPr/>
        </p:nvSpPr>
        <p:spPr bwMode="auto">
          <a:xfrm>
            <a:off x="2320925" y="333375"/>
            <a:ext cx="75501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/>
              <a:t>enteroklara </a:t>
            </a:r>
            <a:r>
              <a:rPr lang="tr-TR" altLang="tr-TR">
                <a:solidFill>
                  <a:srgbClr val="FF0000"/>
                </a:solidFill>
              </a:rPr>
              <a:t>bakterisidal</a:t>
            </a:r>
            <a:r>
              <a:rPr lang="tr-TR" altLang="tr-TR"/>
              <a:t> aktivite için  </a:t>
            </a:r>
            <a:r>
              <a:rPr lang="tr-TR" altLang="tr-TR" sz="4000"/>
              <a:t>beta laktamlar aminoglikozitlerle kombine edilir</a:t>
            </a:r>
            <a:endParaRPr lang="en-US" altLang="tr-TR" sz="4000"/>
          </a:p>
        </p:txBody>
      </p:sp>
      <p:grpSp>
        <p:nvGrpSpPr>
          <p:cNvPr id="52228" name="Grup 10"/>
          <p:cNvGrpSpPr>
            <a:grpSpLocks/>
          </p:cNvGrpSpPr>
          <p:nvPr/>
        </p:nvGrpSpPr>
        <p:grpSpPr bwMode="auto">
          <a:xfrm>
            <a:off x="3238500" y="2197101"/>
            <a:ext cx="6032500" cy="4524375"/>
            <a:chOff x="1714500" y="2197099"/>
            <a:chExt cx="6032500" cy="4524375"/>
          </a:xfrm>
        </p:grpSpPr>
        <p:pic>
          <p:nvPicPr>
            <p:cNvPr id="7" name="Resim 6">
              <a:extLst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2197099"/>
              <a:ext cx="6032500" cy="4524375"/>
            </a:xfrm>
            <a:prstGeom prst="round1Rect">
              <a:avLst/>
            </a:prstGeom>
          </p:spPr>
        </p:pic>
        <p:sp>
          <p:nvSpPr>
            <p:cNvPr id="8" name="Dikdörtgen 7">
              <a:extLst/>
            </p:cNvPr>
            <p:cNvSpPr/>
            <p:nvPr/>
          </p:nvSpPr>
          <p:spPr>
            <a:xfrm>
              <a:off x="1714500" y="3068637"/>
              <a:ext cx="1344613" cy="217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Dikdörtgen 8">
              <a:extLst/>
            </p:cNvPr>
            <p:cNvSpPr/>
            <p:nvPr/>
          </p:nvSpPr>
          <p:spPr>
            <a:xfrm>
              <a:off x="4356100" y="3068637"/>
              <a:ext cx="1344613" cy="288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Dikdörtgen 9">
              <a:extLst/>
            </p:cNvPr>
            <p:cNvSpPr/>
            <p:nvPr/>
          </p:nvSpPr>
          <p:spPr>
            <a:xfrm>
              <a:off x="5724525" y="3068637"/>
              <a:ext cx="2022475" cy="144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39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E352D1-EDC4-4600-A66F-2A2EF3027A35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tr-TR" sz="1400"/>
          </a:p>
        </p:txBody>
      </p:sp>
      <p:sp>
        <p:nvSpPr>
          <p:cNvPr id="5" name="Dikdörtgen 4">
            <a:extLst/>
          </p:cNvPr>
          <p:cNvSpPr/>
          <p:nvPr/>
        </p:nvSpPr>
        <p:spPr>
          <a:xfrm>
            <a:off x="1692276" y="136526"/>
            <a:ext cx="7750175" cy="1692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altLang="tr-TR" sz="4000" b="1" dirty="0" err="1">
                <a:solidFill>
                  <a:srgbClr val="99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Antipsödomonal</a:t>
            </a:r>
            <a:r>
              <a:rPr lang="tr-TR" altLang="tr-TR" sz="3200" dirty="0">
                <a:solidFill>
                  <a:srgbClr val="99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Penisilinler: </a:t>
            </a:r>
          </a:p>
          <a:p>
            <a:pPr eaLnBrk="1" hangingPunct="1">
              <a:defRPr/>
            </a:pPr>
            <a:r>
              <a:rPr lang="tr-TR" altLang="tr-TR" sz="3200" i="1" dirty="0" err="1">
                <a:solidFill>
                  <a:srgbClr val="FF33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piperasilin</a:t>
            </a:r>
            <a:r>
              <a:rPr lang="tr-TR" altLang="tr-TR" sz="3200" i="1" dirty="0">
                <a:solidFill>
                  <a:srgbClr val="FF33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tr-TR" altLang="tr-TR" sz="3200" i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mezlosilin</a:t>
            </a:r>
            <a:r>
              <a:rPr lang="tr-TR" altLang="tr-TR" sz="3200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*, </a:t>
            </a:r>
          </a:p>
          <a:p>
            <a:pPr eaLnBrk="1" hangingPunct="1">
              <a:defRPr/>
            </a:pPr>
            <a:r>
              <a:rPr lang="tr-TR" altLang="tr-TR" sz="3200" i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karbenisilin</a:t>
            </a:r>
            <a:r>
              <a:rPr lang="tr-TR" altLang="tr-TR" sz="3200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*,</a:t>
            </a:r>
            <a:r>
              <a:rPr lang="tr-TR" altLang="tr-TR" sz="3200" i="1" dirty="0">
                <a:solidFill>
                  <a:srgbClr val="FF33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tr-TR" altLang="tr-TR" sz="3200" i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tikarsilin</a:t>
            </a:r>
            <a:r>
              <a:rPr lang="tr-TR" altLang="tr-TR" sz="3200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</a:p>
        </p:txBody>
      </p:sp>
      <p:pic>
        <p:nvPicPr>
          <p:cNvPr id="53252" name="Resim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1976439"/>
            <a:ext cx="647700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Resim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1828801"/>
            <a:ext cx="28702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Metin kutusu 11"/>
          <p:cNvSpPr txBox="1">
            <a:spLocks noChangeArrowheads="1"/>
          </p:cNvSpPr>
          <p:nvPr/>
        </p:nvSpPr>
        <p:spPr bwMode="auto">
          <a:xfrm>
            <a:off x="8256588" y="5589589"/>
            <a:ext cx="133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/>
              <a:t>*üretilmiyor</a:t>
            </a:r>
            <a:endParaRPr lang="en-US" altLang="tr-TR" sz="1800"/>
          </a:p>
        </p:txBody>
      </p:sp>
    </p:spTree>
    <p:extLst>
      <p:ext uri="{BB962C8B-B14F-4D97-AF65-F5344CB8AC3E}">
        <p14:creationId xmlns:p14="http://schemas.microsoft.com/office/powerpoint/2010/main" val="30358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9EF846-3A2E-485F-B9AF-6FAF61083CD8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tr-TR" sz="1400"/>
          </a:p>
        </p:txBody>
      </p:sp>
      <p:sp>
        <p:nvSpPr>
          <p:cNvPr id="54275" name="Metin kutusu 4"/>
          <p:cNvSpPr txBox="1">
            <a:spLocks noChangeArrowheads="1"/>
          </p:cNvSpPr>
          <p:nvPr/>
        </p:nvSpPr>
        <p:spPr bwMode="auto">
          <a:xfrm flipH="1">
            <a:off x="1703388" y="-48024"/>
            <a:ext cx="89646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b="1" i="1" dirty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Pseudomonas aeruginosa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dirty="0">
                <a:latin typeface="Arial Rounded MT Bold" panose="020F0704030504030204" pitchFamily="34" charset="0"/>
                <a:cs typeface="Consolas" panose="020B0609020204030204" pitchFamily="49" charset="0"/>
              </a:rPr>
              <a:t>sık rastlanan </a:t>
            </a:r>
            <a:r>
              <a:rPr lang="tr-TR" altLang="tr-TR" sz="4000" u="sng" dirty="0">
                <a:latin typeface="Arial Rounded MT Bold" panose="020F0704030504030204" pitchFamily="34" charset="0"/>
                <a:cs typeface="Consolas" panose="020B0609020204030204" pitchFamily="49" charset="0"/>
              </a:rPr>
              <a:t>nozokomiyal</a:t>
            </a:r>
            <a:r>
              <a:rPr lang="tr-TR" altLang="tr-TR" sz="4000" dirty="0">
                <a:latin typeface="Arial Rounded MT Bold" panose="020F0704030504030204" pitchFamily="34" charset="0"/>
                <a:cs typeface="Consolas" panose="020B0609020204030204" pitchFamily="49" charset="0"/>
              </a:rPr>
              <a:t> patojen </a:t>
            </a:r>
            <a:r>
              <a:rPr lang="tr-TR" altLang="tr-TR" dirty="0">
                <a:latin typeface="Arial Rounded MT Bold" panose="020F0704030504030204" pitchFamily="34" charset="0"/>
                <a:cs typeface="Consolas" panose="020B0609020204030204" pitchFamily="49" charset="0"/>
              </a:rPr>
              <a:t>çoğunlukla </a:t>
            </a:r>
            <a:r>
              <a:rPr lang="tr-TR" altLang="tr-TR" sz="4000" dirty="0">
                <a:latin typeface="Arial Rounded MT Bold" panose="020F0704030504030204" pitchFamily="34" charset="0"/>
                <a:cs typeface="Consolas" panose="020B0609020204030204" pitchFamily="49" charset="0"/>
              </a:rPr>
              <a:t>antibiyotiklere dirençli</a:t>
            </a:r>
            <a:endParaRPr lang="en-US" altLang="tr-TR" sz="4000" dirty="0">
              <a:latin typeface="Arial Rounded MT Bold" panose="020F0704030504030204" pitchFamily="34" charset="0"/>
              <a:cs typeface="Consolas" panose="020B0609020204030204" pitchFamily="49" charset="0"/>
            </a:endParaRPr>
          </a:p>
        </p:txBody>
      </p:sp>
      <p:sp>
        <p:nvSpPr>
          <p:cNvPr id="54276" name="Dikdörtgen 5"/>
          <p:cNvSpPr>
            <a:spLocks noChangeArrowheads="1"/>
          </p:cNvSpPr>
          <p:nvPr/>
        </p:nvSpPr>
        <p:spPr bwMode="auto">
          <a:xfrm>
            <a:off x="1681415" y="1656576"/>
            <a:ext cx="9072562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Bahnschrift Light" pitchFamily="34" charset="0"/>
                <a:cs typeface="Consolas" panose="020B0609020204030204" pitchFamily="49" charset="0"/>
              </a:rPr>
              <a:t>Ciddi</a:t>
            </a:r>
            <a:r>
              <a:rPr lang="en-US" altLang="tr-TR" sz="2800" dirty="0">
                <a:latin typeface="Bahnschrift Light" pitchFamily="34" charset="0"/>
                <a:cs typeface="Consolas" panose="020B0609020204030204" pitchFamily="49" charset="0"/>
              </a:rPr>
              <a:t> </a:t>
            </a:r>
            <a:r>
              <a:rPr lang="en-US" altLang="tr-TR" sz="2800" i="1" dirty="0">
                <a:latin typeface="Bahnschrift Light" pitchFamily="34" charset="0"/>
                <a:cs typeface="Consolas" panose="020B0609020204030204" pitchFamily="49" charset="0"/>
              </a:rPr>
              <a:t>Pseudomonas</a:t>
            </a:r>
            <a:r>
              <a:rPr lang="en-US" altLang="tr-TR" sz="2800" dirty="0">
                <a:latin typeface="Bahnschrift Light" pitchFamily="34" charset="0"/>
                <a:cs typeface="Consolas" panose="020B0609020204030204" pitchFamily="49" charset="0"/>
              </a:rPr>
              <a:t> </a:t>
            </a:r>
            <a:r>
              <a:rPr lang="tr-TR" altLang="tr-TR" sz="2800" dirty="0">
                <a:latin typeface="Bahnschrift Light" pitchFamily="34" charset="0"/>
                <a:cs typeface="Consolas" panose="020B0609020204030204" pitchFamily="49" charset="0"/>
              </a:rPr>
              <a:t> e</a:t>
            </a:r>
            <a:r>
              <a:rPr lang="en-US" altLang="tr-TR" sz="2800" dirty="0" err="1">
                <a:latin typeface="Bahnschrift Light" pitchFamily="34" charset="0"/>
                <a:cs typeface="Consolas" panose="020B0609020204030204" pitchFamily="49" charset="0"/>
              </a:rPr>
              <a:t>nfe</a:t>
            </a:r>
            <a:r>
              <a:rPr lang="tr-TR" altLang="tr-TR" sz="2800" dirty="0">
                <a:latin typeface="Bahnschrift Light" pitchFamily="34" charset="0"/>
                <a:cs typeface="Consolas" panose="020B0609020204030204" pitchFamily="49" charset="0"/>
              </a:rPr>
              <a:t>ksiyonları</a:t>
            </a:r>
            <a:r>
              <a:rPr lang="en-US" altLang="tr-TR" sz="2800" dirty="0">
                <a:latin typeface="Bahnschrift Light" pitchFamily="34" charset="0"/>
                <a:cs typeface="Consolas" panose="020B0609020204030204" pitchFamily="49" charset="0"/>
              </a:rPr>
              <a:t> </a:t>
            </a:r>
            <a:r>
              <a:rPr lang="tr-TR" altLang="tr-TR" sz="2800" dirty="0">
                <a:latin typeface="Bahnschrift Light" pitchFamily="34" charset="0"/>
                <a:cs typeface="Consolas" panose="020B0609020204030204" pitchFamily="49" charset="0"/>
              </a:rPr>
              <a:t> </a:t>
            </a:r>
            <a:r>
              <a:rPr lang="tr-TR" altLang="tr-TR" sz="2800" u="sng" dirty="0">
                <a:latin typeface="Bahnschrift Light" pitchFamily="34" charset="0"/>
                <a:cs typeface="Consolas" panose="020B0609020204030204" pitchFamily="49" charset="0"/>
              </a:rPr>
              <a:t>hastanede yatan ya da immün sistemi baskılanmış</a:t>
            </a:r>
            <a:r>
              <a:rPr lang="tr-TR" altLang="tr-TR" sz="2800" dirty="0">
                <a:latin typeface="Bahnschrift Light" pitchFamily="34" charset="0"/>
                <a:cs typeface="Consolas" panose="020B0609020204030204" pitchFamily="49" charset="0"/>
              </a:rPr>
              <a:t> hastalarda </a:t>
            </a:r>
            <a:r>
              <a:rPr lang="tr-TR" altLang="tr-TR" sz="2800" u="sng" dirty="0">
                <a:latin typeface="Bahnschrift Light" pitchFamily="34" charset="0"/>
                <a:cs typeface="Consolas" panose="020B0609020204030204" pitchFamily="49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800" dirty="0">
              <a:latin typeface="Bahnschrift Light" pitchFamily="34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Bahnschrift Light" pitchFamily="34" charset="0"/>
                <a:cs typeface="Consolas" panose="020B0609020204030204" pitchFamily="49" charset="0"/>
              </a:rPr>
              <a:t>Sağlıklı insanlarda da </a:t>
            </a:r>
            <a:r>
              <a:rPr lang="en-US" altLang="tr-TR" sz="2800" i="1" dirty="0">
                <a:latin typeface="Bahnschrift Light" pitchFamily="34" charset="0"/>
                <a:cs typeface="Consolas" panose="020B0609020204030204" pitchFamily="49" charset="0"/>
              </a:rPr>
              <a:t>Pseudomonas </a:t>
            </a:r>
            <a:r>
              <a:rPr lang="en-US" altLang="tr-TR" sz="2800" i="1" dirty="0" err="1">
                <a:latin typeface="Bahnschrift Light" pitchFamily="34" charset="0"/>
                <a:cs typeface="Consolas" panose="020B0609020204030204" pitchFamily="49" charset="0"/>
              </a:rPr>
              <a:t>aeruginosa</a:t>
            </a:r>
            <a:r>
              <a:rPr lang="en-US" altLang="tr-TR" sz="2800" dirty="0">
                <a:latin typeface="Bahnschrift Light" pitchFamily="34" charset="0"/>
                <a:cs typeface="Consolas" panose="020B0609020204030204" pitchFamily="49" charset="0"/>
              </a:rPr>
              <a:t>,</a:t>
            </a:r>
            <a:r>
              <a:rPr lang="tr-TR" altLang="tr-TR" sz="2800" dirty="0">
                <a:latin typeface="Bahnschrift Light" pitchFamily="34" charset="0"/>
                <a:cs typeface="Consolas" panose="020B0609020204030204" pitchFamily="49" charset="0"/>
              </a:rPr>
              <a:t> enfeksiyonu olabiliyor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Bahnschrift Light" pitchFamily="34" charset="0"/>
                <a:cs typeface="Consolas" panose="020B0609020204030204" pitchFamily="49" charset="0"/>
              </a:rPr>
              <a:t>Özellikle suda: </a:t>
            </a:r>
            <a:r>
              <a:rPr lang="tr-TR" altLang="tr-TR" sz="4000" dirty="0">
                <a:latin typeface="Bahnschrift Light" pitchFamily="34" charset="0"/>
                <a:cs typeface="Consolas" panose="020B0609020204030204" pitchFamily="49" charset="0"/>
              </a:rPr>
              <a:t>Kulak enfeksiyonu</a:t>
            </a:r>
            <a:r>
              <a:rPr lang="en-US" altLang="tr-TR" sz="2800" dirty="0">
                <a:latin typeface="Bahnschrift Light" pitchFamily="34" charset="0"/>
                <a:cs typeface="Consolas" panose="020B0609020204030204" pitchFamily="49" charset="0"/>
              </a:rPr>
              <a:t>, </a:t>
            </a:r>
            <a:r>
              <a:rPr lang="tr-TR" altLang="tr-TR" sz="2800" dirty="0">
                <a:latin typeface="Bahnschrift Light" pitchFamily="34" charset="0"/>
                <a:cs typeface="Consolas" panose="020B0609020204030204" pitchFamily="49" charset="0"/>
              </a:rPr>
              <a:t>en çok çocuklarda!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Bahnschrift Light" pitchFamily="34" charset="0"/>
                <a:cs typeface="Consolas" panose="020B0609020204030204" pitchFamily="49" charset="0"/>
              </a:rPr>
              <a:t>Daha genel olarak cilt enfeksiyonu : </a:t>
            </a:r>
            <a:r>
              <a:rPr lang="tr-TR" altLang="tr-TR" b="1" u="sng" dirty="0">
                <a:latin typeface="Bahnschrift Light" pitchFamily="34" charset="0"/>
                <a:cs typeface="Consolas" panose="020B0609020204030204" pitchFamily="49" charset="0"/>
              </a:rPr>
              <a:t>havuzlarda 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800" dirty="0">
              <a:latin typeface="Bahnschrift Light" pitchFamily="34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Bahnschrift Light" pitchFamily="34" charset="0"/>
                <a:cs typeface="Consolas" panose="020B0609020204030204" pitchFamily="49" charset="0"/>
              </a:rPr>
              <a:t>Uzun süre kullanılan </a:t>
            </a:r>
            <a:r>
              <a:rPr lang="tr-TR" altLang="tr-TR" u="sng" dirty="0">
                <a:latin typeface="Bahnschrift Light" pitchFamily="34" charset="0"/>
                <a:cs typeface="Consolas" panose="020B0609020204030204" pitchFamily="49" charset="0"/>
              </a:rPr>
              <a:t>kontakt lens kullanıcılarında da </a:t>
            </a:r>
            <a:endParaRPr lang="en-US" altLang="tr-TR" u="sng" dirty="0">
              <a:latin typeface="Bahnschrift Light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Resi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r="3311" b="11151"/>
          <a:stretch>
            <a:fillRect/>
          </a:stretch>
        </p:blipFill>
        <p:spPr bwMode="auto">
          <a:xfrm>
            <a:off x="6492875" y="1593851"/>
            <a:ext cx="37274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1971675" y="28003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50181" name="Text Box 5">
            <a:extLst/>
          </p:cNvPr>
          <p:cNvSpPr txBox="1">
            <a:spLocks noChangeArrowheads="1"/>
          </p:cNvSpPr>
          <p:nvPr/>
        </p:nvSpPr>
        <p:spPr bwMode="auto">
          <a:xfrm>
            <a:off x="1631950" y="327026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dirty="0" err="1">
                <a:solidFill>
                  <a:srgbClr val="99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Piperasilin</a:t>
            </a:r>
            <a:r>
              <a:rPr lang="tr-TR" altLang="tr-TR" dirty="0">
                <a:solidFill>
                  <a:srgbClr val="99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ve </a:t>
            </a:r>
            <a:r>
              <a:rPr lang="tr-TR" altLang="tr-TR" dirty="0" err="1">
                <a:solidFill>
                  <a:srgbClr val="99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tazobaktam</a:t>
            </a:r>
            <a:r>
              <a:rPr lang="tr-TR" altLang="tr-TR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tr-TR" altLang="tr-TR" dirty="0" err="1">
                <a:latin typeface="Consolas" panose="020B0609020204030204" pitchFamily="49" charset="0"/>
                <a:cs typeface="Consolas" panose="020B0609020204030204" pitchFamily="49" charset="0"/>
              </a:rPr>
              <a:t>Tazeracin</a:t>
            </a:r>
            <a:r>
              <a:rPr lang="en-US" altLang="tr-TR" dirty="0">
                <a:latin typeface="Consolas" panose="020B0609020204030204" pitchFamily="49" charset="0"/>
                <a:cs typeface="Consolas" panose="020B0609020204030204" pitchFamily="49" charset="0"/>
              </a:rPr>
              <a:t>®</a:t>
            </a:r>
            <a:endParaRPr lang="tr-TR" altLang="tr-T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tr-TR" altLang="tr-T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Tikarsilin ve klavulanik asit: Timentin</a:t>
            </a:r>
            <a:r>
              <a:rPr lang="en-US" altLang="tr-TR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®</a:t>
            </a:r>
            <a:endParaRPr lang="tr-TR" altLang="tr-TR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(YDİ) </a:t>
            </a:r>
            <a:endParaRPr lang="en-US" altLang="tr-TR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5301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4CF6EA-A494-4F4A-83FF-FA2611702580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tr-TR" sz="1400"/>
          </a:p>
        </p:txBody>
      </p:sp>
      <p:sp>
        <p:nvSpPr>
          <p:cNvPr id="55302" name="Metin kutusu 3"/>
          <p:cNvSpPr txBox="1">
            <a:spLocks noChangeArrowheads="1"/>
          </p:cNvSpPr>
          <p:nvPr/>
        </p:nvSpPr>
        <p:spPr bwMode="auto">
          <a:xfrm>
            <a:off x="1647545" y="5578905"/>
            <a:ext cx="5942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tr-TR" altLang="tr-TR" sz="3600" dirty="0">
                <a:latin typeface="Bahnschrift Light" pitchFamily="34" charset="0"/>
              </a:rPr>
              <a:t>beta-laktamazlara duyarlı</a:t>
            </a:r>
          </a:p>
        </p:txBody>
      </p:sp>
    </p:spTree>
    <p:extLst>
      <p:ext uri="{BB962C8B-B14F-4D97-AF65-F5344CB8AC3E}">
        <p14:creationId xmlns:p14="http://schemas.microsoft.com/office/powerpoint/2010/main" val="5341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BC6E7F-5973-41A7-95D8-EE28F6FFFE5C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tr-TR" sz="1400"/>
          </a:p>
        </p:txBody>
      </p:sp>
      <p:sp>
        <p:nvSpPr>
          <p:cNvPr id="57347" name="Metin kutusu 4"/>
          <p:cNvSpPr txBox="1">
            <a:spLocks noChangeArrowheads="1"/>
          </p:cNvSpPr>
          <p:nvPr/>
        </p:nvSpPr>
        <p:spPr bwMode="auto">
          <a:xfrm>
            <a:off x="1524000" y="1"/>
            <a:ext cx="7964488" cy="830263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8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 are they good for?</a:t>
            </a:r>
            <a:endParaRPr lang="en-US" altLang="tr-TR" sz="480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7348" name="Metin kutusu 5"/>
          <p:cNvSpPr txBox="1">
            <a:spLocks noChangeArrowheads="1"/>
          </p:cNvSpPr>
          <p:nvPr/>
        </p:nvSpPr>
        <p:spPr bwMode="auto">
          <a:xfrm>
            <a:off x="1558925" y="836613"/>
            <a:ext cx="75961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/>
              <a:t>Pseudomonas ya da duyarlı GNR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/>
              <a:t>kaynaklı enfeksiyonlarda 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360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/>
              <a:t>E.Coli (diğer bir nozokomiyal etken)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/>
              <a:t>dirençli olabilir</a:t>
            </a:r>
            <a:endParaRPr lang="en-US" altLang="tr-TR" sz="3600"/>
          </a:p>
        </p:txBody>
      </p:sp>
      <p:sp>
        <p:nvSpPr>
          <p:cNvPr id="57349" name="Metin kutusu 6"/>
          <p:cNvSpPr txBox="1">
            <a:spLocks noChangeArrowheads="1"/>
          </p:cNvSpPr>
          <p:nvPr/>
        </p:nvSpPr>
        <p:spPr bwMode="auto">
          <a:xfrm>
            <a:off x="2176464" y="3841751"/>
            <a:ext cx="6950075" cy="8302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8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they are NO good for</a:t>
            </a:r>
            <a:endParaRPr lang="en-US" altLang="tr-TR" sz="480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7350" name="Metin kutusu 7"/>
          <p:cNvSpPr txBox="1">
            <a:spLocks noChangeArrowheads="1"/>
          </p:cNvSpPr>
          <p:nvPr/>
        </p:nvSpPr>
        <p:spPr bwMode="auto">
          <a:xfrm>
            <a:off x="1974850" y="4814889"/>
            <a:ext cx="751363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400">
                <a:solidFill>
                  <a:srgbClr val="FF0066"/>
                </a:solidFill>
                <a:latin typeface="Arial Rounded MT Bold" panose="020F0704030504030204" pitchFamily="34" charset="0"/>
              </a:rPr>
              <a:t>MRSA ve geniş spektrumlu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4400">
                <a:solidFill>
                  <a:srgbClr val="FF0066"/>
                </a:solidFill>
                <a:latin typeface="Arial Rounded MT Bold" panose="020F0704030504030204" pitchFamily="34" charset="0"/>
              </a:rPr>
              <a:t>beta-laktamaz (ESBL)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4400">
                <a:solidFill>
                  <a:srgbClr val="FF0066"/>
                </a:solidFill>
                <a:latin typeface="Arial Rounded MT Bold" panose="020F0704030504030204" pitchFamily="34" charset="0"/>
              </a:rPr>
              <a:t>oluşturan GNRler</a:t>
            </a:r>
            <a:endParaRPr lang="en-US" altLang="tr-TR" sz="4400">
              <a:solidFill>
                <a:srgbClr val="FF006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847851" y="244476"/>
            <a:ext cx="2181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99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Advers Etkiler</a:t>
            </a:r>
            <a:endParaRPr lang="en-US" altLang="tr-TR" sz="2800">
              <a:solidFill>
                <a:srgbClr val="99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597025" y="982664"/>
            <a:ext cx="84582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tr-TR" altLang="tr-TR" sz="28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Aşırı duyarlık</a:t>
            </a:r>
            <a:r>
              <a:rPr lang="tr-TR" altLang="tr-TR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hastaların %5’inde cilt döküntülerinden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anjiyoödeme ve anaflaksiye kadar değişen alerjik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reaksiyonlar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800">
                <a:solidFill>
                  <a:srgbClr val="99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Diyare</a:t>
            </a:r>
          </a:p>
          <a:p>
            <a:pPr eaLnBrk="1" hangingPunct="1">
              <a:spcBef>
                <a:spcPct val="0"/>
              </a:spcBef>
            </a:pPr>
            <a:endParaRPr lang="tr-TR" altLang="tr-TR" sz="2800">
              <a:solidFill>
                <a:srgbClr val="99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800">
                <a:solidFill>
                  <a:srgbClr val="99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Nefrit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99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Drug-induced acute interstitial nephritis (DI-AIN)</a:t>
            </a:r>
            <a:r>
              <a:rPr lang="tr-TR">
                <a:solidFill>
                  <a:srgbClr val="99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tr-TR" altLang="tr-TR" sz="2800">
              <a:solidFill>
                <a:srgbClr val="99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tr-TR" altLang="tr-TR" sz="2800">
              <a:solidFill>
                <a:srgbClr val="99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800">
                <a:solidFill>
                  <a:srgbClr val="99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Nörotoksisite (epilepsi benzeri nöbetler)</a:t>
            </a:r>
          </a:p>
          <a:p>
            <a:pPr eaLnBrk="1" hangingPunct="1">
              <a:spcBef>
                <a:spcPct val="0"/>
              </a:spcBef>
            </a:pPr>
            <a:endParaRPr lang="tr-TR" altLang="tr-TR" sz="2800">
              <a:solidFill>
                <a:srgbClr val="99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800">
                <a:solidFill>
                  <a:srgbClr val="99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Nötropeni, anemi, trombositopeni</a:t>
            </a:r>
            <a:endParaRPr lang="en-US" altLang="tr-TR" sz="2800">
              <a:solidFill>
                <a:srgbClr val="99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72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D8C43E-6822-4962-9979-6D579F2E9D4A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tr-TR" sz="1400"/>
          </a:p>
        </p:txBody>
      </p:sp>
      <p:pic>
        <p:nvPicPr>
          <p:cNvPr id="58373" name="Picture 6" descr="maculopapular rash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1989139"/>
            <a:ext cx="25685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0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Cephalosporin nucl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908050"/>
            <a:ext cx="3097212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3024188" y="2773363"/>
            <a:ext cx="1846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FF0000"/>
                </a:solidFill>
              </a:rPr>
              <a:t>cefalosporin</a:t>
            </a:r>
            <a:endParaRPr lang="en-US" altLang="tr-TR" sz="2400">
              <a:solidFill>
                <a:srgbClr val="FF0000"/>
              </a:solidFill>
            </a:endParaRPr>
          </a:p>
        </p:txBody>
      </p:sp>
      <p:pic>
        <p:nvPicPr>
          <p:cNvPr id="60420" name="Picture 7" descr="Penicillin nuc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981076"/>
            <a:ext cx="30956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8"/>
          <p:cNvSpPr txBox="1">
            <a:spLocks noChangeArrowheads="1"/>
          </p:cNvSpPr>
          <p:nvPr/>
        </p:nvSpPr>
        <p:spPr bwMode="auto">
          <a:xfrm>
            <a:off x="7391401" y="2708276"/>
            <a:ext cx="1300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FF0000"/>
                </a:solidFill>
              </a:rPr>
              <a:t>penisilin</a:t>
            </a:r>
            <a:endParaRPr lang="en-US" altLang="tr-TR" sz="2400">
              <a:solidFill>
                <a:srgbClr val="FF0000"/>
              </a:solidFill>
            </a:endParaRPr>
          </a:p>
        </p:txBody>
      </p:sp>
      <p:sp>
        <p:nvSpPr>
          <p:cNvPr id="61447" name="TextBox 8"/>
          <p:cNvSpPr txBox="1">
            <a:spLocks noChangeArrowheads="1"/>
          </p:cNvSpPr>
          <p:nvPr/>
        </p:nvSpPr>
        <p:spPr bwMode="auto">
          <a:xfrm>
            <a:off x="1416050" y="3213101"/>
            <a:ext cx="88773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  <a:defRPr/>
            </a:pPr>
            <a:r>
              <a:rPr lang="tr-TR" altLang="tr-TR" sz="2800" u="sng" dirty="0">
                <a:latin typeface="Calibri" panose="020F0502020204030204" pitchFamily="34" charset="0"/>
              </a:rPr>
              <a:t>Kuşak şeklinde gruplandırılmışlar, aktivite spektrumuyla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tr-TR" altLang="tr-TR" sz="2800" dirty="0">
                <a:latin typeface="Calibri" panose="020F0502020204030204" pitchFamily="34" charset="0"/>
              </a:rPr>
              <a:t> ilişkili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defRPr/>
            </a:pPr>
            <a:r>
              <a:rPr lang="tr-TR" altLang="tr-TR" sz="2800" dirty="0">
                <a:latin typeface="Calibri" panose="020F0502020204030204" pitchFamily="34" charset="0"/>
              </a:rPr>
              <a:t> Penisilinlerle çapraz allerji riski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tr-TR" altLang="tr-TR" sz="2800" dirty="0">
                <a:latin typeface="Calibri" panose="020F0502020204030204" pitchFamily="34" charset="0"/>
              </a:rPr>
              <a:t>Çoğunlukla beta-</a:t>
            </a:r>
            <a:r>
              <a:rPr lang="tr-TR" altLang="tr-TR" sz="2800" dirty="0" err="1">
                <a:latin typeface="Calibri" panose="020F0502020204030204" pitchFamily="34" charset="0"/>
              </a:rPr>
              <a:t>laktamazlara</a:t>
            </a:r>
            <a:r>
              <a:rPr lang="tr-TR" altLang="tr-TR" sz="2800" dirty="0">
                <a:latin typeface="Calibri" panose="020F0502020204030204" pitchFamily="34" charset="0"/>
              </a:rPr>
              <a:t> daha dirençli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tr-TR" altLang="tr-TR" sz="2800" dirty="0">
                <a:latin typeface="Calibri" panose="020F0502020204030204" pitchFamily="34" charset="0"/>
              </a:rPr>
              <a:t>Eldekilerden hiçbiri </a:t>
            </a:r>
            <a:r>
              <a:rPr lang="tr-TR" altLang="tr-TR" sz="2800" dirty="0" err="1">
                <a:latin typeface="Calibri" panose="020F0502020204030204" pitchFamily="34" charset="0"/>
              </a:rPr>
              <a:t>enterobakterlere</a:t>
            </a:r>
            <a:r>
              <a:rPr lang="tr-TR" altLang="tr-TR" sz="2800" dirty="0">
                <a:latin typeface="Calibri" panose="020F0502020204030204" pitchFamily="34" charset="0"/>
              </a:rPr>
              <a:t> etkili değil</a:t>
            </a:r>
          </a:p>
        </p:txBody>
      </p:sp>
      <p:sp>
        <p:nvSpPr>
          <p:cNvPr id="60423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124825" y="634206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94269F-6797-4F73-802A-E42D9CEA0E66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tr-TR" sz="1400"/>
          </a:p>
        </p:txBody>
      </p:sp>
      <p:sp>
        <p:nvSpPr>
          <p:cNvPr id="60424" name="Text Box 2"/>
          <p:cNvSpPr txBox="1">
            <a:spLocks noChangeArrowheads="1"/>
          </p:cNvSpPr>
          <p:nvPr/>
        </p:nvSpPr>
        <p:spPr bwMode="auto">
          <a:xfrm>
            <a:off x="1631951" y="69851"/>
            <a:ext cx="4416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>
                <a:solidFill>
                  <a:srgbClr val="7030A0"/>
                </a:solidFill>
                <a:latin typeface="Consolas" panose="020B0609020204030204" pitchFamily="49" charset="0"/>
              </a:rPr>
              <a:t>Sefalosporinler</a:t>
            </a:r>
            <a:endParaRPr lang="en-US" altLang="tr-TR" sz="400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25E2EB-2453-4E3B-AFB4-BE1AA2BFC47F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tr-TR" sz="1400"/>
          </a:p>
        </p:txBody>
      </p:sp>
      <p:sp>
        <p:nvSpPr>
          <p:cNvPr id="7171" name="Metin kutusu 4"/>
          <p:cNvSpPr txBox="1">
            <a:spLocks noChangeArrowheads="1"/>
          </p:cNvSpPr>
          <p:nvPr/>
        </p:nvSpPr>
        <p:spPr bwMode="auto">
          <a:xfrm>
            <a:off x="1555750" y="274639"/>
            <a:ext cx="3303588" cy="3540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6600FF"/>
                </a:solidFill>
              </a:rPr>
              <a:t>Sınıflandırma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/>
              <a:t>Etki mekanizması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/>
              <a:t>Dar/geniş spektrum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/>
              <a:t>Kimyasal yapı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/>
              <a:t>…</a:t>
            </a:r>
          </a:p>
        </p:txBody>
      </p:sp>
      <p:pic>
        <p:nvPicPr>
          <p:cNvPr id="7172" name="Picture 2" descr="Image result for classification of antimicrobial dru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4" y="2055814"/>
            <a:ext cx="5184775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>
            <a:extLst/>
          </p:cNvPr>
          <p:cNvSpPr txBox="1"/>
          <p:nvPr/>
        </p:nvSpPr>
        <p:spPr>
          <a:xfrm>
            <a:off x="3215680" y="4014850"/>
            <a:ext cx="235513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2400" dirty="0" err="1">
                <a:ln>
                  <a:solidFill>
                    <a:srgbClr val="0070C0"/>
                  </a:solidFill>
                </a:ln>
                <a:latin typeface="Adobe Devanagari" panose="02040503050201020203" pitchFamily="18" charset="0"/>
                <a:cs typeface="Adobe Devanagari" panose="02040503050201020203" pitchFamily="18" charset="0"/>
              </a:rPr>
              <a:t>antimetabolitler</a:t>
            </a:r>
            <a:endParaRPr lang="tr-TR" sz="2400" dirty="0">
              <a:ln>
                <a:solidFill>
                  <a:srgbClr val="0070C0"/>
                </a:solidFill>
              </a:ln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8" name="Düz Ok Bağlayıcısı 7">
            <a:extLst/>
          </p:cNvPr>
          <p:cNvCxnSpPr/>
          <p:nvPr/>
        </p:nvCxnSpPr>
        <p:spPr>
          <a:xfrm flipV="1">
            <a:off x="4518026" y="2852738"/>
            <a:ext cx="1120775" cy="12493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Metin kutusu 8">
            <a:extLst/>
          </p:cNvPr>
          <p:cNvSpPr txBox="1"/>
          <p:nvPr/>
        </p:nvSpPr>
        <p:spPr>
          <a:xfrm>
            <a:off x="5211840" y="473988"/>
            <a:ext cx="506516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dirty="0">
                <a:ln>
                  <a:solidFill>
                    <a:srgbClr val="008000"/>
                  </a:solidFill>
                </a:ln>
              </a:rPr>
              <a:t>protein sentezinin «öldürücü» inhibitörleri </a:t>
            </a:r>
          </a:p>
          <a:p>
            <a:pPr eaLnBrk="1" hangingPunct="1">
              <a:defRPr/>
            </a:pPr>
            <a:r>
              <a:rPr lang="tr-TR" dirty="0">
                <a:ln>
                  <a:solidFill>
                    <a:srgbClr val="008000"/>
                  </a:solidFill>
                </a:ln>
              </a:rPr>
              <a:t>protein sentezinin «</a:t>
            </a:r>
            <a:r>
              <a:rPr lang="tr-TR" dirty="0">
                <a:ln>
                  <a:solidFill>
                    <a:srgbClr val="008000"/>
                  </a:solidFill>
                </a:ln>
                <a:solidFill>
                  <a:srgbClr val="FF0000"/>
                </a:solidFill>
              </a:rPr>
              <a:t>öldürücü olmayan</a:t>
            </a:r>
            <a:r>
              <a:rPr lang="tr-TR" dirty="0">
                <a:ln>
                  <a:solidFill>
                    <a:srgbClr val="008000"/>
                  </a:solidFill>
                </a:ln>
              </a:rPr>
              <a:t>» inhibitörleri </a:t>
            </a:r>
          </a:p>
        </p:txBody>
      </p:sp>
      <p:cxnSp>
        <p:nvCxnSpPr>
          <p:cNvPr id="13" name="Düz Ok Bağlayıcısı 12">
            <a:extLst/>
          </p:cNvPr>
          <p:cNvCxnSpPr/>
          <p:nvPr/>
        </p:nvCxnSpPr>
        <p:spPr>
          <a:xfrm>
            <a:off x="8328026" y="1184276"/>
            <a:ext cx="1584325" cy="39735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8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0F5F10-8904-4434-995E-4697D7FAA335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tr-TR" sz="1400"/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1631951" y="69851"/>
            <a:ext cx="4416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>
                <a:solidFill>
                  <a:srgbClr val="7030A0"/>
                </a:solidFill>
                <a:latin typeface="Consolas" panose="020B0609020204030204" pitchFamily="49" charset="0"/>
              </a:rPr>
              <a:t>Sefalosporinler</a:t>
            </a:r>
            <a:endParaRPr lang="en-US" altLang="tr-TR" sz="400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  <p:sp>
        <p:nvSpPr>
          <p:cNvPr id="61444" name="Metin kutusu 5"/>
          <p:cNvSpPr txBox="1">
            <a:spLocks noChangeArrowheads="1"/>
          </p:cNvSpPr>
          <p:nvPr/>
        </p:nvSpPr>
        <p:spPr bwMode="auto">
          <a:xfrm>
            <a:off x="2063750" y="908050"/>
            <a:ext cx="61737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6000">
                <a:solidFill>
                  <a:srgbClr val="FF0000"/>
                </a:solidFill>
                <a:latin typeface="Arial Rounded MT Bold" panose="020F0704030504030204" pitchFamily="34" charset="0"/>
              </a:rPr>
              <a:t>1 </a:t>
            </a:r>
            <a:r>
              <a:rPr lang="tr-TR" altLang="tr-TR" sz="6000">
                <a:solidFill>
                  <a:srgbClr val="FF0000"/>
                </a:solidFill>
                <a:latin typeface="Arial Rounded MT Bold" panose="020F0704030504030204" pitchFamily="34" charset="0"/>
                <a:sym typeface="Symbol" panose="05050102010706020507" pitchFamily="18" charset="2"/>
              </a:rPr>
              <a:t>   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6000">
                <a:solidFill>
                  <a:srgbClr val="FF0000"/>
                </a:solidFill>
                <a:latin typeface="Arial Rounded MT Bold" panose="020F0704030504030204" pitchFamily="34" charset="0"/>
                <a:sym typeface="Symbol" panose="05050102010706020507" pitchFamily="18" charset="2"/>
              </a:rPr>
              <a:t>(5. kuşak özgün)</a:t>
            </a:r>
            <a:endParaRPr lang="tr-TR" altLang="tr-TR" sz="600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1445" name="TextBox 8"/>
          <p:cNvSpPr txBox="1">
            <a:spLocks noChangeArrowheads="1"/>
          </p:cNvSpPr>
          <p:nvPr/>
        </p:nvSpPr>
        <p:spPr bwMode="auto">
          <a:xfrm>
            <a:off x="1974850" y="2846389"/>
            <a:ext cx="71437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>
                <a:latin typeface="Calibri" panose="020F0502020204030204" pitchFamily="34" charset="0"/>
              </a:rPr>
              <a:t>1.--- 4. kuşağa gidildikçe :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>
                <a:solidFill>
                  <a:srgbClr val="FF0000"/>
                </a:solidFill>
                <a:latin typeface="Calibri" panose="020F0502020204030204" pitchFamily="34" charset="0"/>
              </a:rPr>
              <a:t>Gram – ve anaerobik mikroorganizmalara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>
                <a:solidFill>
                  <a:srgbClr val="FF0000"/>
                </a:solidFill>
                <a:latin typeface="Calibri" panose="020F0502020204030204" pitchFamily="34" charset="0"/>
              </a:rPr>
              <a:t>etkinlik artıyor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tr-TR">
                <a:solidFill>
                  <a:srgbClr val="FF0000"/>
                </a:solidFill>
                <a:latin typeface="Calibri" panose="020F0502020204030204" pitchFamily="34" charset="0"/>
              </a:rPr>
              <a:t>β</a:t>
            </a:r>
            <a:r>
              <a:rPr lang="tr-TR" altLang="tr-TR">
                <a:solidFill>
                  <a:srgbClr val="FF0000"/>
                </a:solidFill>
                <a:latin typeface="Calibri" panose="020F0502020204030204" pitchFamily="34" charset="0"/>
              </a:rPr>
              <a:t> laktamaza direnç artıyor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>
                <a:solidFill>
                  <a:srgbClr val="FF0000"/>
                </a:solidFill>
                <a:latin typeface="Calibri" panose="020F0502020204030204" pitchFamily="34" charset="0"/>
              </a:rPr>
              <a:t>SSS’e geçiş artıyor </a:t>
            </a:r>
          </a:p>
        </p:txBody>
      </p:sp>
    </p:spTree>
    <p:extLst>
      <p:ext uri="{BB962C8B-B14F-4D97-AF65-F5344CB8AC3E}">
        <p14:creationId xmlns:p14="http://schemas.microsoft.com/office/powerpoint/2010/main" val="38092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B0C77D-09DB-42EF-A758-66F60E012165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tr-TR" sz="1400"/>
          </a:p>
        </p:txBody>
      </p:sp>
      <p:sp>
        <p:nvSpPr>
          <p:cNvPr id="62467" name="Metin kutusu 4"/>
          <p:cNvSpPr txBox="1">
            <a:spLocks noChangeArrowheads="1"/>
          </p:cNvSpPr>
          <p:nvPr/>
        </p:nvSpPr>
        <p:spPr bwMode="auto">
          <a:xfrm>
            <a:off x="1919289" y="4913314"/>
            <a:ext cx="70647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dirty="0"/>
              <a:t>Antisfafilokokal penisilinlerin alternatifi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7529" y="354835"/>
            <a:ext cx="52625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r>
              <a:rPr lang="tr-TR" altLang="tr-TR" dirty="0">
                <a:solidFill>
                  <a:srgbClr val="9900FF"/>
                </a:solidFill>
                <a:latin typeface="Calibri" panose="020F0502020204030204" pitchFamily="34" charset="0"/>
              </a:rPr>
              <a:t>1. kuşak</a:t>
            </a:r>
            <a:r>
              <a:rPr lang="tr-TR" altLang="tr-TR" dirty="0">
                <a:latin typeface="Calibri" panose="020F0502020204030204" pitchFamily="34" charset="0"/>
              </a:rPr>
              <a:t>: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tr-TR" altLang="tr-TR" i="1" u="sng" dirty="0" err="1">
                <a:solidFill>
                  <a:srgbClr val="FF33CC"/>
                </a:solidFill>
                <a:latin typeface="Calibri" panose="020F0502020204030204" pitchFamily="34" charset="0"/>
              </a:rPr>
              <a:t>Sefazolin</a:t>
            </a:r>
            <a:endParaRPr lang="tr-TR" altLang="tr-TR" i="1" dirty="0">
              <a:solidFill>
                <a:srgbClr val="FF33CC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tr-TR" altLang="tr-TR" i="1" dirty="0" err="1">
                <a:solidFill>
                  <a:schemeClr val="bg2"/>
                </a:solidFill>
                <a:latin typeface="Calibri" panose="020F0502020204030204" pitchFamily="34" charset="0"/>
              </a:rPr>
              <a:t>Sefalotin</a:t>
            </a:r>
            <a:endParaRPr lang="tr-TR" altLang="tr-TR" i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tr-TR" altLang="tr-TR" i="1" dirty="0" err="1">
                <a:solidFill>
                  <a:schemeClr val="bg2"/>
                </a:solidFill>
                <a:latin typeface="Calibri" panose="020F0502020204030204" pitchFamily="34" charset="0"/>
              </a:rPr>
              <a:t>Sefradin</a:t>
            </a:r>
            <a:r>
              <a:rPr lang="tr-TR" altLang="tr-TR" i="1" dirty="0">
                <a:solidFill>
                  <a:schemeClr val="bg2"/>
                </a:solidFill>
                <a:latin typeface="Calibri" panose="020F0502020204030204" pitchFamily="34" charset="0"/>
              </a:rPr>
              <a:t> (PO)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tr-TR" altLang="tr-TR" i="1" dirty="0" err="1">
                <a:solidFill>
                  <a:srgbClr val="FF33CC"/>
                </a:solidFill>
                <a:latin typeface="Calibri" panose="020F0502020204030204" pitchFamily="34" charset="0"/>
              </a:rPr>
              <a:t>Sefaleksin</a:t>
            </a:r>
            <a:r>
              <a:rPr lang="tr-TR" altLang="tr-TR" i="1" dirty="0">
                <a:solidFill>
                  <a:srgbClr val="FF33CC"/>
                </a:solidFill>
                <a:latin typeface="Calibri" panose="020F0502020204030204" pitchFamily="34" charset="0"/>
              </a:rPr>
              <a:t> (PO)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tr-TR" altLang="tr-TR" i="1" dirty="0" err="1">
                <a:solidFill>
                  <a:srgbClr val="FF33CC"/>
                </a:solidFill>
                <a:latin typeface="Calibri" panose="020F0502020204030204" pitchFamily="34" charset="0"/>
              </a:rPr>
              <a:t>Sefadroksil</a:t>
            </a:r>
            <a:r>
              <a:rPr lang="tr-TR" altLang="tr-TR" i="1" dirty="0">
                <a:solidFill>
                  <a:srgbClr val="FF33CC"/>
                </a:solidFill>
                <a:latin typeface="Calibri" panose="020F0502020204030204" pitchFamily="34" charset="0"/>
              </a:rPr>
              <a:t> (PO)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tr-TR" altLang="tr-TR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dirty="0">
                <a:latin typeface="Calibri" panose="020F0502020204030204" pitchFamily="34" charset="0"/>
              </a:rPr>
              <a:t>Penisilin G’ye benzer etkinlikte</a:t>
            </a:r>
            <a:endParaRPr lang="en-US" altLang="tr-TR" dirty="0">
              <a:latin typeface="Calibri" panose="020F0502020204030204" pitchFamily="34" charset="0"/>
            </a:endParaRPr>
          </a:p>
        </p:txBody>
      </p:sp>
      <p:pic>
        <p:nvPicPr>
          <p:cNvPr id="62470" name="Picture 6" descr="maksipo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180335"/>
            <a:ext cx="35052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0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5C9B90-4DFD-415E-8427-F10DD23B15C1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tr-TR" sz="1400"/>
          </a:p>
        </p:txBody>
      </p:sp>
      <p:sp>
        <p:nvSpPr>
          <p:cNvPr id="63491" name="Metin kutusu 4"/>
          <p:cNvSpPr txBox="1">
            <a:spLocks noChangeArrowheads="1"/>
          </p:cNvSpPr>
          <p:nvPr/>
        </p:nvSpPr>
        <p:spPr bwMode="auto">
          <a:xfrm>
            <a:off x="1524000" y="1"/>
            <a:ext cx="7964488" cy="83026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8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 are they good for?</a:t>
            </a:r>
            <a:endParaRPr lang="en-US" altLang="tr-TR" sz="480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3492" name="Dikdörtgen 5"/>
          <p:cNvSpPr>
            <a:spLocks noChangeArrowheads="1"/>
          </p:cNvSpPr>
          <p:nvPr/>
        </p:nvSpPr>
        <p:spPr bwMode="auto">
          <a:xfrm>
            <a:off x="1530351" y="830264"/>
            <a:ext cx="813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9900FF"/>
                </a:solidFill>
                <a:latin typeface="Calibri" panose="020F0502020204030204" pitchFamily="34" charset="0"/>
              </a:rPr>
              <a:t>1. kuşak</a:t>
            </a:r>
            <a:r>
              <a:rPr lang="tr-TR" altLang="tr-TR" sz="2800">
                <a:latin typeface="Calibri" panose="020F0502020204030204" pitchFamily="34" charset="0"/>
              </a:rPr>
              <a:t>: Sefazolin </a:t>
            </a:r>
            <a:r>
              <a:rPr lang="tr-TR" altLang="tr-TR" sz="2800" i="1" u="sng">
                <a:solidFill>
                  <a:srgbClr val="00B050"/>
                </a:solidFill>
                <a:latin typeface="Calibri" panose="020F0502020204030204" pitchFamily="34" charset="0"/>
              </a:rPr>
              <a:t>(parenteral, </a:t>
            </a:r>
            <a:r>
              <a:rPr lang="tr-TR" altLang="tr-TR" sz="2800" i="1" u="sng">
                <a:solidFill>
                  <a:srgbClr val="FF0000"/>
                </a:solidFill>
                <a:latin typeface="Calibri" panose="020F0502020204030204" pitchFamily="34" charset="0"/>
              </a:rPr>
              <a:t>SSS’e GEÇMİYOR</a:t>
            </a:r>
            <a:r>
              <a:rPr lang="tr-TR" altLang="tr-TR" sz="2800" i="1" u="sng">
                <a:solidFill>
                  <a:srgbClr val="00B050"/>
                </a:solidFill>
                <a:latin typeface="Calibri" panose="020F0502020204030204" pitchFamily="34" charset="0"/>
              </a:rPr>
              <a:t>)</a:t>
            </a:r>
            <a:endParaRPr lang="tr-TR" altLang="tr-TR" sz="2800" i="1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3493" name="Metin kutusu 6"/>
          <p:cNvSpPr txBox="1">
            <a:spLocks noChangeArrowheads="1"/>
          </p:cNvSpPr>
          <p:nvPr/>
        </p:nvSpPr>
        <p:spPr bwMode="auto">
          <a:xfrm flipH="1">
            <a:off x="2325688" y="1844676"/>
            <a:ext cx="82343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altLang="tr-TR" u="sng">
                <a:latin typeface="Bahnschrift" pitchFamily="34" charset="0"/>
              </a:rPr>
              <a:t>Cerrahi proflaksi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altLang="tr-TR">
                <a:latin typeface="Bahnschrift" pitchFamily="34" charset="0"/>
              </a:rPr>
              <a:t>Stafilokokal ya da streptokokal enfeksiyonlar, penisilin allerjisi durumunda</a:t>
            </a:r>
          </a:p>
        </p:txBody>
      </p:sp>
      <p:sp>
        <p:nvSpPr>
          <p:cNvPr id="63494" name="Dikdörtgen 7"/>
          <p:cNvSpPr>
            <a:spLocks noChangeArrowheads="1"/>
          </p:cNvSpPr>
          <p:nvPr/>
        </p:nvSpPr>
        <p:spPr bwMode="auto">
          <a:xfrm>
            <a:off x="2238375" y="4205289"/>
            <a:ext cx="7519988" cy="237013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tr-TR" altLang="tr-TR" sz="2800" u="sng" dirty="0">
                <a:solidFill>
                  <a:schemeClr val="bg1"/>
                </a:solidFill>
                <a:latin typeface="Lato"/>
              </a:rPr>
              <a:t>penisilin allerjisi olan hastalarda</a:t>
            </a:r>
            <a:r>
              <a:rPr lang="tr-TR" altLang="tr-TR" sz="2800" dirty="0">
                <a:solidFill>
                  <a:schemeClr val="bg1"/>
                </a:solidFill>
                <a:latin typeface="Lato"/>
              </a:rPr>
              <a:t>, sefaleksin, sefadroksil, klindamisin, ya da makrolitler önerilir </a:t>
            </a:r>
          </a:p>
          <a:p>
            <a:pPr>
              <a:spcBef>
                <a:spcPct val="0"/>
              </a:spcBef>
            </a:pPr>
            <a:r>
              <a:rPr lang="tr-TR" altLang="tr-TR" sz="2800" dirty="0">
                <a:solidFill>
                  <a:schemeClr val="bg1"/>
                </a:solidFill>
                <a:latin typeface="Lato"/>
              </a:rPr>
              <a:t> tüm ORAL beta laklamlar için (</a:t>
            </a:r>
            <a:r>
              <a:rPr lang="tr-TR" altLang="tr-TR" sz="1400" dirty="0">
                <a:solidFill>
                  <a:schemeClr val="bg1"/>
                </a:solidFill>
                <a:latin typeface="Lato"/>
              </a:rPr>
              <a:t>depo formlar dışında</a:t>
            </a:r>
            <a:r>
              <a:rPr lang="tr-TR" altLang="tr-TR" sz="2800" dirty="0">
                <a:solidFill>
                  <a:schemeClr val="bg1"/>
                </a:solidFill>
                <a:latin typeface="Lato"/>
              </a:rPr>
              <a:t>) </a:t>
            </a:r>
            <a:r>
              <a:rPr lang="tr-TR" altLang="tr-TR" dirty="0">
                <a:solidFill>
                  <a:schemeClr val="bg1"/>
                </a:solidFill>
                <a:latin typeface="Lato"/>
              </a:rPr>
              <a:t>10 günlük tedavi önerilir</a:t>
            </a:r>
            <a:endParaRPr lang="tr-TR" altLang="tr-TR" sz="4000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63495" name="Metin kutusu 8"/>
          <p:cNvSpPr txBox="1">
            <a:spLocks noChangeArrowheads="1"/>
          </p:cNvSpPr>
          <p:nvPr/>
        </p:nvSpPr>
        <p:spPr bwMode="auto">
          <a:xfrm>
            <a:off x="1631951" y="4205289"/>
            <a:ext cx="4619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800"/>
              <a:t>CDC</a:t>
            </a:r>
          </a:p>
        </p:txBody>
      </p:sp>
    </p:spTree>
    <p:extLst>
      <p:ext uri="{BB962C8B-B14F-4D97-AF65-F5344CB8AC3E}">
        <p14:creationId xmlns:p14="http://schemas.microsoft.com/office/powerpoint/2010/main" val="42916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1819276" y="476250"/>
            <a:ext cx="74898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800" dirty="0">
                <a:solidFill>
                  <a:srgbClr val="9900FF"/>
                </a:solidFill>
                <a:latin typeface="Calibri" panose="020F0502020204030204" pitchFamily="34" charset="0"/>
              </a:rPr>
              <a:t>2. kuşak</a:t>
            </a:r>
            <a:r>
              <a:rPr lang="tr-TR" altLang="tr-TR" sz="2800" dirty="0">
                <a:latin typeface="Calibri" panose="020F0502020204030204" pitchFamily="34" charset="0"/>
              </a:rPr>
              <a:t>: </a:t>
            </a:r>
            <a:r>
              <a:rPr lang="tr-TR" altLang="tr-TR" sz="2800" i="1" dirty="0" err="1">
                <a:solidFill>
                  <a:srgbClr val="FF33CC"/>
                </a:solidFill>
                <a:latin typeface="Calibri" panose="020F0502020204030204" pitchFamily="34" charset="0"/>
              </a:rPr>
              <a:t>Sefuroksim</a:t>
            </a:r>
            <a:r>
              <a:rPr lang="tr-TR" altLang="tr-TR" sz="2800" i="1" dirty="0">
                <a:solidFill>
                  <a:srgbClr val="FF33CC"/>
                </a:solidFill>
                <a:latin typeface="Calibri" panose="020F0502020204030204" pitchFamily="34" charset="0"/>
              </a:rPr>
              <a:t>, </a:t>
            </a:r>
            <a:r>
              <a:rPr lang="tr-TR" altLang="tr-TR" sz="28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Cefoxitin</a:t>
            </a:r>
            <a:r>
              <a:rPr lang="tr-TR" altLang="tr-TR" sz="28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(iv), </a:t>
            </a:r>
            <a:r>
              <a:rPr lang="tr-TR" altLang="tr-TR" sz="28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Cefotetan</a:t>
            </a:r>
            <a:r>
              <a:rPr lang="tr-TR" altLang="tr-TR" sz="28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800" i="1" dirty="0" err="1">
                <a:solidFill>
                  <a:srgbClr val="FF33CC"/>
                </a:solidFill>
                <a:latin typeface="Calibri" panose="020F0502020204030204" pitchFamily="34" charset="0"/>
              </a:rPr>
              <a:t>Sefprozil</a:t>
            </a:r>
            <a:r>
              <a:rPr lang="tr-TR" altLang="tr-TR" sz="2800" i="1" dirty="0">
                <a:solidFill>
                  <a:srgbClr val="FF33CC"/>
                </a:solidFill>
                <a:latin typeface="Calibri" panose="020F0502020204030204" pitchFamily="34" charset="0"/>
              </a:rPr>
              <a:t>, </a:t>
            </a:r>
            <a:r>
              <a:rPr lang="tr-TR" altLang="tr-TR" sz="28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Loracarbef</a:t>
            </a:r>
            <a:r>
              <a:rPr lang="tr-TR" altLang="tr-TR" sz="28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</a:t>
            </a:r>
            <a:r>
              <a:rPr lang="tr-TR" altLang="tr-TR" sz="2800" i="1" dirty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800" i="1" dirty="0" err="1">
                <a:solidFill>
                  <a:srgbClr val="FF33CC"/>
                </a:solidFill>
                <a:latin typeface="Calibri" panose="020F0502020204030204" pitchFamily="34" charset="0"/>
              </a:rPr>
              <a:t>Sefaklor</a:t>
            </a:r>
            <a:r>
              <a:rPr lang="tr-TR" altLang="tr-TR" sz="2800" i="1" dirty="0">
                <a:solidFill>
                  <a:srgbClr val="FF33CC"/>
                </a:solidFill>
                <a:latin typeface="Calibri" panose="020F05020202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tr-TR" altLang="tr-TR" sz="2800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800" i="1" dirty="0" err="1">
                <a:latin typeface="Calibri" panose="020F0502020204030204" pitchFamily="34" charset="0"/>
              </a:rPr>
              <a:t>Cefoxitin</a:t>
            </a:r>
            <a:r>
              <a:rPr lang="tr-TR" altLang="tr-TR" sz="2800" i="1" dirty="0">
                <a:latin typeface="Calibri" panose="020F0502020204030204" pitchFamily="34" charset="0"/>
              </a:rPr>
              <a:t>, </a:t>
            </a:r>
            <a:r>
              <a:rPr lang="tr-TR" altLang="tr-TR" sz="2800" i="1" dirty="0" err="1">
                <a:latin typeface="Calibri" panose="020F0502020204030204" pitchFamily="34" charset="0"/>
              </a:rPr>
              <a:t>Cefotetan</a:t>
            </a:r>
            <a:r>
              <a:rPr lang="tr-TR" altLang="tr-TR" sz="2800" i="1" dirty="0">
                <a:latin typeface="Calibri" panose="020F0502020204030204" pitchFamily="34" charset="0"/>
              </a:rPr>
              <a:t>, </a:t>
            </a:r>
            <a:r>
              <a:rPr lang="tr-TR" altLang="tr-TR" sz="2800" i="1" dirty="0" err="1">
                <a:latin typeface="Calibri" panose="020F0502020204030204" pitchFamily="34" charset="0"/>
              </a:rPr>
              <a:t>Cefmetazole</a:t>
            </a:r>
            <a:r>
              <a:rPr lang="tr-TR" altLang="tr-TR" sz="2800" i="1" dirty="0">
                <a:latin typeface="Calibri" panose="020F0502020204030204" pitchFamily="34" charset="0"/>
              </a:rPr>
              <a:t>: CEPHAMYCINS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800" i="1" dirty="0">
                <a:latin typeface="Calibri" panose="020F0502020204030204" pitchFamily="34" charset="0"/>
              </a:rPr>
              <a:t>(</a:t>
            </a:r>
            <a:r>
              <a:rPr lang="tr-TR" altLang="tr-TR" sz="2800" i="1" dirty="0">
                <a:solidFill>
                  <a:srgbClr val="00B050"/>
                </a:solidFill>
                <a:latin typeface="Calibri" panose="020F0502020204030204" pitchFamily="34" charset="0"/>
              </a:rPr>
              <a:t>Türkiye’de yok</a:t>
            </a:r>
            <a:r>
              <a:rPr lang="tr-TR" altLang="tr-TR" sz="2800" i="1" dirty="0">
                <a:latin typeface="Calibri" panose="020F0502020204030204" pitchFamily="34" charset="0"/>
              </a:rPr>
              <a:t>), </a:t>
            </a:r>
            <a:r>
              <a:rPr lang="tr-TR" altLang="tr-TR" sz="2800" i="1" dirty="0" err="1">
                <a:latin typeface="Calibri" panose="020F0502020204030204" pitchFamily="34" charset="0"/>
              </a:rPr>
              <a:t>anaeroblara</a:t>
            </a:r>
            <a:r>
              <a:rPr lang="tr-TR" altLang="tr-TR" sz="2800" i="1" dirty="0">
                <a:latin typeface="Calibri" panose="020F0502020204030204" pitchFamily="34" charset="0"/>
              </a:rPr>
              <a:t> da etkili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4400" i="1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SSS’e</a:t>
            </a:r>
            <a:r>
              <a:rPr lang="tr-TR" altLang="tr-TR" sz="4400" i="1" u="sng" dirty="0">
                <a:solidFill>
                  <a:srgbClr val="FF0000"/>
                </a:solidFill>
                <a:latin typeface="Calibri" panose="020F0502020204030204" pitchFamily="34" charset="0"/>
              </a:rPr>
              <a:t> geçmiyorlar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tr-TR" altLang="tr-TR" sz="4400" i="1" dirty="0">
              <a:latin typeface="Calibri" panose="020F050202020403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272F94-9E0C-4EA9-9AB0-F6318E62FB90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tr-TR" sz="1400"/>
          </a:p>
        </p:txBody>
      </p:sp>
      <p:sp>
        <p:nvSpPr>
          <p:cNvPr id="64516" name="Dikdörtgen 3"/>
          <p:cNvSpPr>
            <a:spLocks noChangeArrowheads="1"/>
          </p:cNvSpPr>
          <p:nvPr/>
        </p:nvSpPr>
        <p:spPr bwMode="auto">
          <a:xfrm>
            <a:off x="1700214" y="3924301"/>
            <a:ext cx="85105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 dirty="0"/>
              <a:t>Duyarlı GNR infeksiyonlarında 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36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 dirty="0"/>
              <a:t>Özellikle </a:t>
            </a:r>
            <a:r>
              <a:rPr lang="tr-TR" altLang="tr-TR" sz="3600" i="1" dirty="0">
                <a:solidFill>
                  <a:srgbClr val="FF0000"/>
                </a:solidFill>
              </a:rPr>
              <a:t>Haemophilus influenzae</a:t>
            </a:r>
            <a:r>
              <a:rPr lang="tr-TR" altLang="tr-TR" sz="3600" dirty="0">
                <a:solidFill>
                  <a:srgbClr val="FF0000"/>
                </a:solidFill>
              </a:rPr>
              <a:t>’</a:t>
            </a:r>
            <a:r>
              <a:rPr lang="tr-TR" altLang="tr-TR" sz="3600" dirty="0"/>
              <a:t>da etkili</a:t>
            </a:r>
          </a:p>
        </p:txBody>
      </p:sp>
    </p:spTree>
    <p:extLst>
      <p:ext uri="{BB962C8B-B14F-4D97-AF65-F5344CB8AC3E}">
        <p14:creationId xmlns:p14="http://schemas.microsoft.com/office/powerpoint/2010/main" val="11896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-114300"/>
            <a:ext cx="34480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-100013"/>
            <a:ext cx="3695700" cy="360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4"/>
          <a:stretch>
            <a:fillRect/>
          </a:stretch>
        </p:blipFill>
        <p:spPr bwMode="auto">
          <a:xfrm>
            <a:off x="3143251" y="1971675"/>
            <a:ext cx="3330575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3521076"/>
            <a:ext cx="35433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7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AA433E-87A2-4EFF-8632-D999A4546B41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tr-TR" sz="1400" dirty="0"/>
          </a:p>
        </p:txBody>
      </p:sp>
      <p:sp>
        <p:nvSpPr>
          <p:cNvPr id="67587" name="Metin kutusu 4"/>
          <p:cNvSpPr txBox="1">
            <a:spLocks noChangeArrowheads="1"/>
          </p:cNvSpPr>
          <p:nvPr/>
        </p:nvSpPr>
        <p:spPr bwMode="auto">
          <a:xfrm>
            <a:off x="1524000" y="1"/>
            <a:ext cx="7964488" cy="83026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8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 are they good for?</a:t>
            </a:r>
            <a:endParaRPr lang="en-US" altLang="tr-TR" sz="480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774825" y="981076"/>
            <a:ext cx="8491940" cy="45243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i="1" spc="300" dirty="0">
                <a:solidFill>
                  <a:srgbClr val="FF0000"/>
                </a:solidFill>
                <a:latin typeface="Bahnschrift" panose="020B0502040204020203" pitchFamily="34" charset="0"/>
              </a:rPr>
              <a:t>Spesifik </a:t>
            </a:r>
            <a:r>
              <a:rPr lang="tr-TR" sz="3200" b="1" i="1" spc="300" dirty="0" err="1">
                <a:solidFill>
                  <a:srgbClr val="FF0000"/>
                </a:solidFill>
                <a:latin typeface="Bahnschrift" panose="020B0502040204020203" pitchFamily="34" charset="0"/>
              </a:rPr>
              <a:t>endikasyonlar</a:t>
            </a:r>
            <a:r>
              <a:rPr lang="tr-TR" sz="3200" b="1" i="1" spc="300" dirty="0">
                <a:solidFill>
                  <a:srgbClr val="FF0000"/>
                </a:solidFill>
                <a:latin typeface="Bahnschrift" panose="020B0502040204020203" pitchFamily="34" charset="0"/>
              </a:rPr>
              <a:t> az sayıda</a:t>
            </a:r>
          </a:p>
          <a:p>
            <a:pPr>
              <a:defRPr/>
            </a:pPr>
            <a:endParaRPr lang="tr-TR" sz="3200" dirty="0">
              <a:latin typeface="Bahnschrift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tr-TR" sz="3200" dirty="0">
                <a:latin typeface="Bahnschrift" panose="020B0502040204020203" pitchFamily="34" charset="0"/>
              </a:rPr>
              <a:t>Üst solunum yolları enfeksiyonları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tr-TR" sz="3200" dirty="0">
                <a:latin typeface="Bahnschrift" panose="020B0502040204020203" pitchFamily="34" charset="0"/>
              </a:rPr>
              <a:t>Toplumda kazanılmış </a:t>
            </a:r>
            <a:r>
              <a:rPr lang="tr-TR" sz="3200" dirty="0" err="1">
                <a:latin typeface="Bahnschrift" panose="020B0502040204020203" pitchFamily="34" charset="0"/>
              </a:rPr>
              <a:t>pnömoni</a:t>
            </a:r>
            <a:endParaRPr lang="tr-TR" sz="3200" dirty="0">
              <a:latin typeface="Bahnschrift" panose="020B0502040204020203" pitchFamily="34" charset="0"/>
            </a:endParaRPr>
          </a:p>
          <a:p>
            <a:pPr>
              <a:defRPr/>
            </a:pPr>
            <a:r>
              <a:rPr lang="tr-TR" sz="3200" dirty="0">
                <a:latin typeface="Bahnschrift" panose="020B0502040204020203" pitchFamily="34" charset="0"/>
              </a:rPr>
              <a:t> </a:t>
            </a:r>
            <a:r>
              <a:rPr lang="tr-TR" sz="3200" dirty="0"/>
              <a:t>	(</a:t>
            </a:r>
            <a:r>
              <a:rPr lang="en-US" sz="3200" dirty="0"/>
              <a:t>Ba</a:t>
            </a:r>
            <a:r>
              <a:rPr lang="tr-TR" sz="3200" dirty="0"/>
              <a:t>k</a:t>
            </a:r>
            <a:r>
              <a:rPr lang="en-US" sz="3200" dirty="0" err="1"/>
              <a:t>terial</a:t>
            </a:r>
            <a:r>
              <a:rPr lang="en-US" sz="3200" dirty="0"/>
              <a:t> </a:t>
            </a:r>
            <a:r>
              <a:rPr lang="en-US" sz="3200" dirty="0" err="1"/>
              <a:t>pn</a:t>
            </a:r>
            <a:r>
              <a:rPr lang="tr-TR" sz="3200" dirty="0"/>
              <a:t>ö</a:t>
            </a:r>
            <a:r>
              <a:rPr lang="en-US" sz="3200" dirty="0" err="1"/>
              <a:t>moni</a:t>
            </a:r>
            <a:r>
              <a:rPr lang="en-US" sz="3200" dirty="0"/>
              <a:t> </a:t>
            </a:r>
            <a:r>
              <a:rPr lang="tr-TR" sz="3200" dirty="0"/>
              <a:t>erişkinlerde en sık </a:t>
            </a:r>
          </a:p>
          <a:p>
            <a:pPr>
              <a:defRPr/>
            </a:pPr>
            <a:r>
              <a:rPr lang="tr-TR" sz="3200" dirty="0"/>
              <a:t>        rastlanan form)</a:t>
            </a:r>
            <a:endParaRPr lang="tr-TR" sz="3200" dirty="0">
              <a:latin typeface="Bahnschrift" panose="020B0502040204020203" pitchFamily="34" charset="0"/>
            </a:endParaRPr>
          </a:p>
          <a:p>
            <a:pPr>
              <a:defRPr/>
            </a:pPr>
            <a:r>
              <a:rPr lang="tr-TR" sz="32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Gonore</a:t>
            </a:r>
            <a:r>
              <a:rPr lang="tr-TR" sz="3200" dirty="0">
                <a:latin typeface="Bahnschrift" panose="020B0502040204020203" pitchFamily="34" charset="0"/>
              </a:rPr>
              <a:t> [</a:t>
            </a:r>
            <a:r>
              <a:rPr lang="tr-TR" sz="3200" dirty="0">
                <a:solidFill>
                  <a:srgbClr val="FF0000"/>
                </a:solidFill>
                <a:latin typeface="Bahnschrift" panose="020B0502040204020203" pitchFamily="34" charset="0"/>
              </a:rPr>
              <a:t>seftriakson (3. kuşak) tercih ediliyor)</a:t>
            </a:r>
            <a:r>
              <a:rPr lang="tr-TR" sz="3200" dirty="0">
                <a:latin typeface="Bahnschrift" panose="020B0502040204020203" pitchFamily="34" charset="0"/>
              </a:rPr>
              <a:t>]</a:t>
            </a:r>
          </a:p>
          <a:p>
            <a:pPr>
              <a:defRPr/>
            </a:pPr>
            <a:endParaRPr lang="tr-TR" sz="3200" dirty="0">
              <a:latin typeface="Bahnschrift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tr-TR" sz="3200" dirty="0">
                <a:latin typeface="Bahnschrift" panose="020B0502040204020203" pitchFamily="34" charset="0"/>
              </a:rPr>
              <a:t>Cerrahi </a:t>
            </a:r>
            <a:r>
              <a:rPr lang="tr-TR" sz="3200" dirty="0" err="1">
                <a:latin typeface="Bahnschrift" panose="020B0502040204020203" pitchFamily="34" charset="0"/>
              </a:rPr>
              <a:t>proflaksi</a:t>
            </a:r>
            <a:endParaRPr lang="tr-TR" sz="32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3071813" y="239713"/>
            <a:ext cx="579596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>
                <a:solidFill>
                  <a:srgbClr val="9900FF"/>
                </a:solidFill>
                <a:latin typeface="Calibri" panose="020F0502020204030204" pitchFamily="34" charset="0"/>
              </a:rPr>
              <a:t>3. kuşak</a:t>
            </a:r>
            <a:endParaRPr lang="tr-TR" altLang="tr-TR" sz="40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 i="1">
                <a:solidFill>
                  <a:srgbClr val="002060"/>
                </a:solidFill>
                <a:latin typeface="Calibri" panose="020F0502020204030204" pitchFamily="34" charset="0"/>
              </a:rPr>
              <a:t>Sefdinir (PO)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 i="1">
                <a:solidFill>
                  <a:srgbClr val="002060"/>
                </a:solidFill>
                <a:latin typeface="Calibri" panose="020F0502020204030204" pitchFamily="34" charset="0"/>
              </a:rPr>
              <a:t>Sefdiroten(PO)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 i="1">
                <a:solidFill>
                  <a:srgbClr val="002060"/>
                </a:solidFill>
                <a:latin typeface="Calibri" panose="020F0502020204030204" pitchFamily="34" charset="0"/>
              </a:rPr>
              <a:t>Sefiksim (PO)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 i="1">
                <a:solidFill>
                  <a:srgbClr val="002060"/>
                </a:solidFill>
                <a:latin typeface="Calibri" panose="020F0502020204030204" pitchFamily="34" charset="0"/>
              </a:rPr>
              <a:t>Sefdibuten (PO) </a:t>
            </a:r>
            <a:endParaRPr lang="tr-TR" altLang="tr-TR" sz="4000" i="1">
              <a:solidFill>
                <a:srgbClr val="FF33CC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 i="1">
                <a:solidFill>
                  <a:srgbClr val="FF33CC"/>
                </a:solidFill>
                <a:latin typeface="Calibri" panose="020F0502020204030204" pitchFamily="34" charset="0"/>
              </a:rPr>
              <a:t>Seftazidim (parenteral)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 i="1">
                <a:solidFill>
                  <a:srgbClr val="FF33CC"/>
                </a:solidFill>
                <a:latin typeface="Calibri" panose="020F0502020204030204" pitchFamily="34" charset="0"/>
              </a:rPr>
              <a:t>Sefaperazon (parenteral)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 i="1" u="sng">
                <a:solidFill>
                  <a:srgbClr val="FF33CC"/>
                </a:solidFill>
                <a:latin typeface="Calibri" panose="020F0502020204030204" pitchFamily="34" charset="0"/>
              </a:rPr>
              <a:t>Seftriakson (parenteral)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 i="1">
                <a:solidFill>
                  <a:srgbClr val="FF33CC"/>
                </a:solidFill>
                <a:latin typeface="Calibri" panose="020F0502020204030204" pitchFamily="34" charset="0"/>
              </a:rPr>
              <a:t>Seftizoksim (parenteral)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 i="1">
                <a:solidFill>
                  <a:srgbClr val="FF33CC"/>
                </a:solidFill>
                <a:latin typeface="Calibri" panose="020F0502020204030204" pitchFamily="34" charset="0"/>
              </a:rPr>
              <a:t>Sefotaksim (parenteral) ...</a:t>
            </a:r>
            <a:r>
              <a:rPr lang="tr-TR" altLang="tr-TR" sz="4000">
                <a:latin typeface="Calibri" panose="020F0502020204030204" pitchFamily="34" charset="0"/>
              </a:rPr>
              <a:t>  </a:t>
            </a:r>
            <a:endParaRPr lang="en-US" altLang="tr-TR" sz="4000">
              <a:latin typeface="Calibri" panose="020F0502020204030204" pitchFamily="34" charset="0"/>
            </a:endParaRPr>
          </a:p>
        </p:txBody>
      </p:sp>
      <p:sp>
        <p:nvSpPr>
          <p:cNvPr id="69635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43DE47-C685-4BEC-A13D-EDA134452685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tr-TR" sz="1400"/>
          </a:p>
        </p:txBody>
      </p:sp>
    </p:spTree>
    <p:extLst>
      <p:ext uri="{BB962C8B-B14F-4D97-AF65-F5344CB8AC3E}">
        <p14:creationId xmlns:p14="http://schemas.microsoft.com/office/powerpoint/2010/main" val="28742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E1115C-FBEF-4E30-A3E1-127FA22227C9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tr-TR" sz="1400"/>
          </a:p>
        </p:txBody>
      </p:sp>
      <p:sp>
        <p:nvSpPr>
          <p:cNvPr id="68611" name="Dikdörtgen 4"/>
          <p:cNvSpPr>
            <a:spLocks noChangeArrowheads="1"/>
          </p:cNvSpPr>
          <p:nvPr/>
        </p:nvSpPr>
        <p:spPr bwMode="auto">
          <a:xfrm>
            <a:off x="1631951" y="5661026"/>
            <a:ext cx="7127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 dirty="0">
                <a:hlinkClick r:id="rId2"/>
              </a:rPr>
              <a:t>Antibiotic-Resistant Gonorrhea</a:t>
            </a:r>
            <a:endParaRPr lang="tr-TR" altLang="tr-TR" sz="1800" dirty="0"/>
          </a:p>
          <a:p>
            <a:pPr>
              <a:spcBef>
                <a:spcPct val="0"/>
              </a:spcBef>
              <a:buFontTx/>
              <a:buNone/>
            </a:pPr>
            <a:endParaRPr lang="tr-TR" altLang="tr-TR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800" dirty="0"/>
              <a:t>https://www.cdc.gov/std/gonorrhea/arg/default.htm</a:t>
            </a:r>
          </a:p>
        </p:txBody>
      </p:sp>
      <p:pic>
        <p:nvPicPr>
          <p:cNvPr id="68612" name="Picture 2" descr="Image result for gonorrhoe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63514"/>
            <a:ext cx="6886575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>
            <a:spLocks noChangeArrowheads="1"/>
          </p:cNvSpPr>
          <p:nvPr/>
        </p:nvSpPr>
        <p:spPr bwMode="auto">
          <a:xfrm>
            <a:off x="1992314" y="1528763"/>
            <a:ext cx="8135937" cy="34782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3600">
                <a:solidFill>
                  <a:schemeClr val="bg1"/>
                </a:solidFill>
                <a:latin typeface="Lato"/>
              </a:rPr>
              <a:t>Gonore </a:t>
            </a:r>
            <a:r>
              <a:rPr lang="tr-TR" altLang="tr-TR" sz="3600" u="sng">
                <a:solidFill>
                  <a:schemeClr val="bg1"/>
                </a:solidFill>
                <a:latin typeface="Lato"/>
              </a:rPr>
              <a:t>doğru ilaçla </a:t>
            </a:r>
            <a:r>
              <a:rPr lang="tr-TR" altLang="tr-TR" sz="3600">
                <a:solidFill>
                  <a:schemeClr val="bg1"/>
                </a:solidFill>
                <a:latin typeface="Lato"/>
              </a:rPr>
              <a:t>tedavi edilebilen bir hastalıktır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3600">
                <a:solidFill>
                  <a:schemeClr val="bg1"/>
                </a:solidFill>
                <a:latin typeface="Lato"/>
              </a:rPr>
              <a:t>CDC</a:t>
            </a:r>
            <a:r>
              <a:rPr lang="tr-TR" altLang="tr-TR" sz="3600">
                <a:solidFill>
                  <a:schemeClr val="bg1"/>
                </a:solidFill>
                <a:latin typeface="Lato"/>
              </a:rPr>
              <a:t>, ikili tedavi önermektedir</a:t>
            </a:r>
            <a:r>
              <a:rPr lang="en-US" altLang="tr-TR" sz="3600">
                <a:solidFill>
                  <a:schemeClr val="bg1"/>
                </a:solidFill>
                <a:latin typeface="Lato"/>
              </a:rPr>
              <a:t>,</a:t>
            </a:r>
            <a:r>
              <a:rPr lang="tr-TR" altLang="tr-TR" sz="3600">
                <a:solidFill>
                  <a:schemeClr val="bg1"/>
                </a:solidFill>
                <a:latin typeface="Lato"/>
              </a:rPr>
              <a:t> </a:t>
            </a:r>
            <a:r>
              <a:rPr lang="en-US" altLang="tr-TR" sz="3600" u="sng">
                <a:solidFill>
                  <a:schemeClr val="bg1"/>
                </a:solidFill>
                <a:latin typeface="Lato"/>
                <a:hlinkClick r:id="rId4"/>
              </a:rPr>
              <a:t>rea</a:t>
            </a:r>
            <a:r>
              <a:rPr lang="tr-TR" altLang="tr-TR" sz="3600" u="sng">
                <a:solidFill>
                  <a:schemeClr val="bg1"/>
                </a:solidFill>
                <a:latin typeface="Lato"/>
                <a:hlinkClick r:id="rId4"/>
              </a:rPr>
              <a:t>d</a:t>
            </a:r>
            <a:r>
              <a:rPr lang="en-US" altLang="tr-TR" sz="3600" u="sng">
                <a:solidFill>
                  <a:schemeClr val="bg1"/>
                </a:solidFill>
                <a:latin typeface="Lato"/>
                <a:hlinkClick r:id="rId4"/>
              </a:rPr>
              <a:t> gonorrhea</a:t>
            </a:r>
            <a:r>
              <a:rPr lang="en-US" altLang="tr-TR" sz="3600">
                <a:solidFill>
                  <a:schemeClr val="bg1"/>
                </a:solidFill>
                <a:latin typeface="Lato"/>
              </a:rPr>
              <a:t> –</a:t>
            </a:r>
            <a:endParaRPr lang="tr-TR" altLang="tr-TR" sz="3600">
              <a:solidFill>
                <a:schemeClr val="bg1"/>
              </a:solidFill>
              <a:latin typeface="Lato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chemeClr val="bg1"/>
                </a:solidFill>
                <a:latin typeface="Lato"/>
              </a:rPr>
              <a:t>Tek doz </a:t>
            </a:r>
            <a:r>
              <a:rPr lang="en-US" altLang="tr-TR" sz="3600">
                <a:solidFill>
                  <a:schemeClr val="bg1"/>
                </a:solidFill>
                <a:latin typeface="Lato"/>
              </a:rPr>
              <a:t>250mg </a:t>
            </a:r>
            <a:r>
              <a:rPr lang="en-US" altLang="tr-TR" sz="3600">
                <a:solidFill>
                  <a:srgbClr val="FFFF00"/>
                </a:solidFill>
                <a:latin typeface="Lato"/>
              </a:rPr>
              <a:t>intramus</a:t>
            </a:r>
            <a:r>
              <a:rPr lang="tr-TR" altLang="tr-TR" sz="3600">
                <a:solidFill>
                  <a:srgbClr val="FFFF00"/>
                </a:solidFill>
                <a:latin typeface="Lato"/>
              </a:rPr>
              <a:t>k</a:t>
            </a:r>
            <a:r>
              <a:rPr lang="en-US" altLang="tr-TR" sz="3600">
                <a:solidFill>
                  <a:srgbClr val="FFFF00"/>
                </a:solidFill>
                <a:latin typeface="Lato"/>
              </a:rPr>
              <a:t>ular </a:t>
            </a:r>
            <a:r>
              <a:rPr lang="tr-TR" altLang="tr-TR" sz="4000">
                <a:solidFill>
                  <a:srgbClr val="FFFF00"/>
                </a:solidFill>
                <a:latin typeface="Corbel" panose="020B0503020204020204" pitchFamily="34" charset="0"/>
              </a:rPr>
              <a:t>s</a:t>
            </a:r>
            <a:r>
              <a:rPr lang="en-US" altLang="tr-TR" sz="4000">
                <a:solidFill>
                  <a:srgbClr val="FFFF00"/>
                </a:solidFill>
                <a:latin typeface="Corbel" panose="020B0503020204020204" pitchFamily="34" charset="0"/>
              </a:rPr>
              <a:t>eftria</a:t>
            </a:r>
            <a:r>
              <a:rPr lang="tr-TR" altLang="tr-TR" sz="4000">
                <a:solidFill>
                  <a:srgbClr val="FFFF00"/>
                </a:solidFill>
                <a:latin typeface="Corbel" panose="020B0503020204020204" pitchFamily="34" charset="0"/>
              </a:rPr>
              <a:t>ks</a:t>
            </a:r>
            <a:r>
              <a:rPr lang="en-US" altLang="tr-TR" sz="4000">
                <a:solidFill>
                  <a:srgbClr val="FFFF00"/>
                </a:solidFill>
                <a:latin typeface="Corbel" panose="020B0503020204020204" pitchFamily="34" charset="0"/>
              </a:rPr>
              <a:t>on</a:t>
            </a:r>
            <a:r>
              <a:rPr lang="en-US" altLang="tr-TR" sz="3600">
                <a:solidFill>
                  <a:srgbClr val="FFFF00"/>
                </a:solidFill>
                <a:latin typeface="Lato"/>
              </a:rPr>
              <a:t> </a:t>
            </a:r>
            <a:r>
              <a:rPr lang="tr-TR" altLang="tr-TR" sz="3600">
                <a:solidFill>
                  <a:srgbClr val="FFFF00"/>
                </a:solidFill>
                <a:latin typeface="Lato"/>
              </a:rPr>
              <a:t>VE </a:t>
            </a:r>
            <a:r>
              <a:rPr lang="en-US" altLang="tr-TR" sz="3600">
                <a:solidFill>
                  <a:srgbClr val="FFFF00"/>
                </a:solidFill>
                <a:latin typeface="Lato"/>
              </a:rPr>
              <a:t>1g </a:t>
            </a:r>
            <a:r>
              <a:rPr lang="en-US" altLang="tr-TR" sz="4000">
                <a:solidFill>
                  <a:srgbClr val="FFFF00"/>
                </a:solidFill>
                <a:latin typeface="Lato"/>
              </a:rPr>
              <a:t>oral </a:t>
            </a:r>
            <a:r>
              <a:rPr lang="en-US" altLang="tr-TR" sz="4000">
                <a:solidFill>
                  <a:srgbClr val="FFFF00"/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rPr>
              <a:t>azitrom</a:t>
            </a:r>
            <a:r>
              <a:rPr lang="tr-TR" altLang="tr-TR" sz="4000">
                <a:solidFill>
                  <a:srgbClr val="FFFF00"/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rPr>
              <a:t>is</a:t>
            </a:r>
            <a:r>
              <a:rPr lang="en-US" altLang="tr-TR" sz="4000">
                <a:solidFill>
                  <a:srgbClr val="FFFF00"/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rPr>
              <a:t>in</a:t>
            </a:r>
            <a:endParaRPr lang="tr-TR" altLang="tr-TR" sz="4000">
              <a:solidFill>
                <a:srgbClr val="FFFF00"/>
              </a:solidFill>
              <a:latin typeface="Gadugi" panose="020B0502040204020203" pitchFamily="34" charset="0"/>
              <a:ea typeface="Gadugi" panose="020B0502040204020203" pitchFamily="34" charset="0"/>
              <a:cs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8EBEAF-2A80-449F-AE9E-D2274DB24BF1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tr-TR" sz="1400"/>
          </a:p>
        </p:txBody>
      </p:sp>
      <p:sp>
        <p:nvSpPr>
          <p:cNvPr id="70659" name="Dikdörtgen 4"/>
          <p:cNvSpPr>
            <a:spLocks noChangeArrowheads="1"/>
          </p:cNvSpPr>
          <p:nvPr/>
        </p:nvSpPr>
        <p:spPr bwMode="auto">
          <a:xfrm>
            <a:off x="1774825" y="188914"/>
            <a:ext cx="8642350" cy="3170237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000">
                <a:solidFill>
                  <a:schemeClr val="bg1"/>
                </a:solidFill>
                <a:latin typeface="Bahnschrift Light" pitchFamily="34" charset="0"/>
              </a:rPr>
              <a:t>GENİŞ ETKİ SPEKTRUMU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4000">
                <a:solidFill>
                  <a:srgbClr val="FFFFFF"/>
                </a:solidFill>
                <a:latin typeface="Bahnschrift Light" pitchFamily="34" charset="0"/>
              </a:rPr>
              <a:t>gram-negatif basillerin bilinen</a:t>
            </a:r>
            <a:r>
              <a:rPr lang="tr-TR" altLang="tr-TR" sz="2800">
                <a:solidFill>
                  <a:schemeClr val="bg1"/>
                </a:solidFill>
                <a:latin typeface="Bahnschrift Light" pitchFamily="34" charset="0"/>
              </a:rPr>
              <a:t> </a:t>
            </a:r>
            <a:r>
              <a:rPr lang="tr-TR" altLang="tr-TR" sz="4000">
                <a:solidFill>
                  <a:srgbClr val="FFFFFF"/>
                </a:solidFill>
                <a:latin typeface="Bahnschrift Light" pitchFamily="34" charset="0"/>
              </a:rPr>
              <a:t>beta-laktamazlarına daha dayanıklı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FFFFFF"/>
                </a:solidFill>
                <a:latin typeface="Bahnschrift Light" pitchFamily="34" charset="0"/>
              </a:rPr>
              <a:t>ve bu moleküllerin  </a:t>
            </a:r>
            <a:r>
              <a:rPr lang="tr-TR" altLang="tr-TR" sz="4000">
                <a:solidFill>
                  <a:schemeClr val="bg1"/>
                </a:solidFill>
                <a:latin typeface="Bahnschrift Light" pitchFamily="34" charset="0"/>
              </a:rPr>
              <a:t>Enterobacteriaceae</a:t>
            </a:r>
            <a:r>
              <a:rPr lang="tr-TR" altLang="tr-TR" sz="2800">
                <a:solidFill>
                  <a:schemeClr val="bg1"/>
                </a:solidFill>
                <a:latin typeface="Bahnschrift Light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4000">
                <a:solidFill>
                  <a:schemeClr val="bg1"/>
                </a:solidFill>
                <a:latin typeface="Bahnschrift Light" pitchFamily="34" charset="0"/>
              </a:rPr>
              <a:t>etkinlikleri daha iyi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764429" y="4167187"/>
            <a:ext cx="8640762" cy="25542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/>
                </a:solidFill>
                <a:latin typeface="Bahnschrift Light" panose="020B0502040204020203" pitchFamily="34" charset="0"/>
              </a:rPr>
              <a:t>Enterik gram- basil meninjitinde tercih ediliyorlar </a:t>
            </a:r>
          </a:p>
          <a:p>
            <a:pPr>
              <a:defRPr/>
            </a:pPr>
            <a:r>
              <a:rPr lang="tr-TR" sz="4000" i="1" dirty="0" err="1">
                <a:solidFill>
                  <a:srgbClr val="FFFF00"/>
                </a:solidFill>
                <a:latin typeface="Bahnschrift Light" panose="020B0502040204020203" pitchFamily="34" charset="0"/>
              </a:rPr>
              <a:t>Seftazidim</a:t>
            </a:r>
            <a:r>
              <a:rPr lang="tr-TR" sz="4000" i="1" dirty="0">
                <a:solidFill>
                  <a:srgbClr val="FFFF00"/>
                </a:solidFill>
                <a:latin typeface="Bahnschrift Light" panose="020B0502040204020203" pitchFamily="34" charset="0"/>
              </a:rPr>
              <a:t>, </a:t>
            </a:r>
            <a:r>
              <a:rPr lang="tr-TR" sz="4000" dirty="0">
                <a:solidFill>
                  <a:schemeClr val="bg1"/>
                </a:solidFill>
                <a:latin typeface="Bahnschrift Light" panose="020B0502040204020203" pitchFamily="34" charset="0"/>
              </a:rPr>
              <a:t>P. </a:t>
            </a:r>
            <a:r>
              <a:rPr lang="tr-TR" sz="4000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aeruginosa’nın</a:t>
            </a:r>
            <a:r>
              <a:rPr lang="tr-TR" sz="4000" dirty="0">
                <a:solidFill>
                  <a:schemeClr val="bg1"/>
                </a:solidFill>
                <a:latin typeface="Bahnschrift Light" panose="020B0502040204020203" pitchFamily="34" charset="0"/>
              </a:rPr>
              <a:t> neden olduğu menenjitte</a:t>
            </a:r>
          </a:p>
        </p:txBody>
      </p:sp>
    </p:spTree>
    <p:extLst>
      <p:ext uri="{BB962C8B-B14F-4D97-AF65-F5344CB8AC3E}">
        <p14:creationId xmlns:p14="http://schemas.microsoft.com/office/powerpoint/2010/main" val="18134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81FD9D-B12E-4153-A147-A7937EBA95A9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tr-TR" sz="1400"/>
          </a:p>
        </p:txBody>
      </p:sp>
      <p:sp>
        <p:nvSpPr>
          <p:cNvPr id="72707" name="Dikdörtgen 4"/>
          <p:cNvSpPr>
            <a:spLocks noChangeArrowheads="1"/>
          </p:cNvSpPr>
          <p:nvPr/>
        </p:nvSpPr>
        <p:spPr bwMode="auto">
          <a:xfrm>
            <a:off x="1703388" y="188914"/>
            <a:ext cx="8640762" cy="255454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000" dirty="0">
                <a:solidFill>
                  <a:schemeClr val="bg1"/>
                </a:solidFill>
                <a:latin typeface="Bahnschrift Light" pitchFamily="34" charset="0"/>
              </a:rPr>
              <a:t>3. kuşağın endikasyonlarından biri gram – basil aracılı </a:t>
            </a:r>
            <a:r>
              <a:rPr lang="tr-TR" altLang="tr-TR" sz="4000" b="1" dirty="0">
                <a:solidFill>
                  <a:srgbClr val="FFFF00"/>
                </a:solidFill>
                <a:latin typeface="Bahnschrift Light" pitchFamily="34" charset="0"/>
              </a:rPr>
              <a:t>NOZOKOMIYAL enfeksiyonlar </a:t>
            </a:r>
            <a:r>
              <a:rPr lang="tr-TR" altLang="tr-TR" sz="4000" dirty="0">
                <a:solidFill>
                  <a:schemeClr val="bg1"/>
                </a:solidFill>
                <a:latin typeface="Bahnschrift Light" pitchFamily="34" charset="0"/>
              </a:rPr>
              <a:t>… rezistansa DİKKAT!</a:t>
            </a:r>
          </a:p>
        </p:txBody>
      </p:sp>
      <p:sp>
        <p:nvSpPr>
          <p:cNvPr id="2" name="Metin kutusu 1"/>
          <p:cNvSpPr txBox="1">
            <a:spLocks noChangeArrowheads="1"/>
          </p:cNvSpPr>
          <p:nvPr/>
        </p:nvSpPr>
        <p:spPr bwMode="auto">
          <a:xfrm rot="19234138">
            <a:off x="1602327" y="2714988"/>
            <a:ext cx="8196263" cy="19383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6000" dirty="0"/>
              <a:t>RUTİN OLARAK KULLANILMAMALI!</a:t>
            </a:r>
          </a:p>
        </p:txBody>
      </p:sp>
    </p:spTree>
    <p:extLst>
      <p:ext uri="{BB962C8B-B14F-4D97-AF65-F5344CB8AC3E}">
        <p14:creationId xmlns:p14="http://schemas.microsoft.com/office/powerpoint/2010/main" val="336294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70FC22-1E51-4F4E-9430-64A54D572016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tr-TR" sz="1400"/>
          </a:p>
        </p:txBody>
      </p:sp>
      <p:pic>
        <p:nvPicPr>
          <p:cNvPr id="8195" name="Picture 2" descr="Large image of Figure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1412875"/>
            <a:ext cx="84582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Dikdörtgen 4"/>
          <p:cNvSpPr>
            <a:spLocks noChangeArrowheads="1"/>
          </p:cNvSpPr>
          <p:nvPr/>
        </p:nvSpPr>
        <p:spPr bwMode="auto">
          <a:xfrm>
            <a:off x="2495551" y="5732464"/>
            <a:ext cx="5832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1800" b="1">
                <a:solidFill>
                  <a:srgbClr val="1C96D3"/>
                </a:solidFill>
                <a:hlinkClick r:id="rId3"/>
              </a:rPr>
              <a:t>Volume 31, Issue 11</a:t>
            </a:r>
            <a:r>
              <a:rPr lang="en-US" altLang="tr-TR" sz="1800" b="1">
                <a:solidFill>
                  <a:srgbClr val="6D7B8D"/>
                </a:solidFill>
              </a:rPr>
              <a:t>, p509–515, 2010</a:t>
            </a:r>
            <a:endParaRPr lang="tr-TR" altLang="tr-TR" sz="1800"/>
          </a:p>
        </p:txBody>
      </p:sp>
    </p:spTree>
    <p:extLst>
      <p:ext uri="{BB962C8B-B14F-4D97-AF65-F5344CB8AC3E}">
        <p14:creationId xmlns:p14="http://schemas.microsoft.com/office/powerpoint/2010/main" val="41172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89169F-96B4-4B91-8F29-CBD9AB80094E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tr-TR" sz="1400"/>
          </a:p>
        </p:txBody>
      </p:sp>
      <p:pic>
        <p:nvPicPr>
          <p:cNvPr id="74755" name="Picture 2" descr="Image result for ceftriaxone and calc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158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6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136F88-6F8B-4AA4-AA0F-E8D4F700BBCC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tr-TR" sz="1400"/>
          </a:p>
        </p:txBody>
      </p:sp>
      <p:pic>
        <p:nvPicPr>
          <p:cNvPr id="73731" name="Picture 2" descr="Image result for ceftriaxone and calc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236539"/>
            <a:ext cx="8502650" cy="600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738314" y="5013326"/>
            <a:ext cx="3349625" cy="1584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8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302B78-BAE7-4DD4-8CA0-B46600914313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tr-TR" sz="1400"/>
          </a:p>
        </p:txBody>
      </p:sp>
      <p:sp>
        <p:nvSpPr>
          <p:cNvPr id="75779" name="Metin kutusu 4"/>
          <p:cNvSpPr txBox="1">
            <a:spLocks noChangeArrowheads="1"/>
          </p:cNvSpPr>
          <p:nvPr/>
        </p:nvSpPr>
        <p:spPr bwMode="auto">
          <a:xfrm>
            <a:off x="3392376" y="692697"/>
            <a:ext cx="5407249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dirty="0"/>
              <a:t>SEFTRIAKSON- KALSİYUM</a:t>
            </a:r>
          </a:p>
        </p:txBody>
      </p:sp>
      <p:pic>
        <p:nvPicPr>
          <p:cNvPr id="75780" name="Picture 2" descr="Image result for biliary sludge ceftriax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916114"/>
            <a:ext cx="43211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4" descr="Image result for biliary sludge ceftriax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3487" r="10753" b="11462"/>
          <a:stretch>
            <a:fillRect/>
          </a:stretch>
        </p:blipFill>
        <p:spPr bwMode="auto">
          <a:xfrm>
            <a:off x="5303838" y="2870201"/>
            <a:ext cx="5237162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910975" y="156991"/>
            <a:ext cx="3816424" cy="16561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5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88B09E-ED81-450F-819C-6FB73536ECE3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tr-TR" sz="1400"/>
          </a:p>
        </p:txBody>
      </p:sp>
      <p:sp>
        <p:nvSpPr>
          <p:cNvPr id="5" name="Metin kutusu 4"/>
          <p:cNvSpPr txBox="1"/>
          <p:nvPr/>
        </p:nvSpPr>
        <p:spPr>
          <a:xfrm>
            <a:off x="1394722" y="0"/>
            <a:ext cx="9289032" cy="1754326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600" dirty="0">
                <a:latin typeface="Bahnschrift Light" panose="020B0502040204020203" pitchFamily="34" charset="0"/>
              </a:rPr>
              <a:t>3. kuşak </a:t>
            </a:r>
            <a:r>
              <a:rPr lang="tr-TR" sz="3600" dirty="0" err="1">
                <a:latin typeface="Bahnschrift Light" panose="020B0502040204020203" pitchFamily="34" charset="0"/>
              </a:rPr>
              <a:t>sefalosporin</a:t>
            </a:r>
            <a:r>
              <a:rPr lang="tr-TR" sz="3600" dirty="0">
                <a:latin typeface="Bahnschrift Light" panose="020B0502040204020203" pitchFamily="34" charset="0"/>
              </a:rPr>
              <a:t> kullanımı ile </a:t>
            </a:r>
            <a:r>
              <a:rPr lang="tr-TR" sz="3600" dirty="0" err="1">
                <a:latin typeface="Bahnschrift Light" panose="020B0502040204020203" pitchFamily="34" charset="0"/>
              </a:rPr>
              <a:t>Clostridium</a:t>
            </a:r>
            <a:r>
              <a:rPr lang="tr-TR" sz="3600" dirty="0">
                <a:latin typeface="Bahnschrift Light" panose="020B0502040204020203" pitchFamily="34" charset="0"/>
              </a:rPr>
              <a:t> </a:t>
            </a:r>
            <a:r>
              <a:rPr lang="tr-TR" sz="3600" dirty="0" err="1">
                <a:latin typeface="Bahnschrift Light" panose="020B0502040204020203" pitchFamily="34" charset="0"/>
              </a:rPr>
              <a:t>difficile</a:t>
            </a:r>
            <a:r>
              <a:rPr lang="tr-TR" sz="3600" dirty="0">
                <a:latin typeface="Bahnschrift Light" panose="020B0502040204020203" pitchFamily="34" charset="0"/>
              </a:rPr>
              <a:t>-aracılı </a:t>
            </a:r>
            <a:r>
              <a:rPr lang="tr-TR" sz="3600" dirty="0" err="1">
                <a:latin typeface="Bahnschrift Light" panose="020B0502040204020203" pitchFamily="34" charset="0"/>
              </a:rPr>
              <a:t>diyare</a:t>
            </a:r>
            <a:r>
              <a:rPr lang="tr-TR" sz="3600" dirty="0">
                <a:latin typeface="Bahnschrift Light" panose="020B0502040204020203" pitchFamily="34" charset="0"/>
              </a:rPr>
              <a:t> arasında güçlü bir ilişki var</a:t>
            </a:r>
          </a:p>
        </p:txBody>
      </p:sp>
      <p:pic>
        <p:nvPicPr>
          <p:cNvPr id="76806" name="Picture 2" descr="Image result for Clostridium difficile-associated diarrhea cephalospor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657350"/>
            <a:ext cx="74168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5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16F0DD-F4E5-42F2-B2C3-865E86EC18B3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tr-TR" sz="1400"/>
          </a:p>
        </p:txBody>
      </p:sp>
      <p:sp>
        <p:nvSpPr>
          <p:cNvPr id="77827" name="Dikdörtgen 4"/>
          <p:cNvSpPr>
            <a:spLocks noChangeArrowheads="1"/>
          </p:cNvSpPr>
          <p:nvPr/>
        </p:nvSpPr>
        <p:spPr bwMode="auto">
          <a:xfrm>
            <a:off x="1703389" y="115888"/>
            <a:ext cx="7272337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4000">
                <a:solidFill>
                  <a:srgbClr val="000000"/>
                </a:solidFill>
              </a:rPr>
              <a:t>Antibioti</a:t>
            </a:r>
            <a:r>
              <a:rPr lang="tr-TR" altLang="tr-TR" sz="4000">
                <a:solidFill>
                  <a:srgbClr val="000000"/>
                </a:solidFill>
              </a:rPr>
              <a:t>k kullanımıyla ilişkili diyare, </a:t>
            </a:r>
            <a:r>
              <a:rPr lang="tr-TR" altLang="tr-TR" sz="2800">
                <a:solidFill>
                  <a:srgbClr val="000000"/>
                </a:solidFill>
              </a:rPr>
              <a:t>antibiyotik kullanmakta olan ya da yakın zaman önce kullanmış olan hastalarda görülen diyaredir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8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2800">
                <a:solidFill>
                  <a:srgbClr val="000000"/>
                </a:solidFill>
              </a:rPr>
              <a:t>Antibioti</a:t>
            </a:r>
            <a:r>
              <a:rPr lang="tr-TR" altLang="tr-TR" sz="2800">
                <a:solidFill>
                  <a:srgbClr val="000000"/>
                </a:solidFill>
              </a:rPr>
              <a:t>k kullanımıyla ilişkili diyarenin en ciddi etkenlerinden biri </a:t>
            </a:r>
            <a:r>
              <a:rPr lang="en-US" altLang="tr-TR" sz="4000" i="1">
                <a:solidFill>
                  <a:srgbClr val="000000"/>
                </a:solidFill>
              </a:rPr>
              <a:t>Clostridium difficile</a:t>
            </a:r>
            <a:r>
              <a:rPr lang="tr-TR" altLang="tr-TR" sz="4000" i="1">
                <a:solidFill>
                  <a:srgbClr val="000000"/>
                </a:solidFill>
              </a:rPr>
              <a:t> </a:t>
            </a:r>
            <a:r>
              <a:rPr lang="tr-TR" altLang="tr-TR" sz="2800">
                <a:solidFill>
                  <a:srgbClr val="000000"/>
                </a:solidFill>
              </a:rPr>
              <a:t>adlı bakteri</a:t>
            </a:r>
          </a:p>
        </p:txBody>
      </p:sp>
      <p:pic>
        <p:nvPicPr>
          <p:cNvPr id="77828" name="Picture 4" descr="Image result for pseudomembranous col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221164"/>
            <a:ext cx="8482013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1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9DFA73-D14B-4F0B-BFDC-A17337F4C433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tr-TR" sz="1400"/>
          </a:p>
        </p:txBody>
      </p:sp>
      <p:sp>
        <p:nvSpPr>
          <p:cNvPr id="5" name="Dikdörtgen 4"/>
          <p:cNvSpPr/>
          <p:nvPr/>
        </p:nvSpPr>
        <p:spPr>
          <a:xfrm>
            <a:off x="1847851" y="358776"/>
            <a:ext cx="8640763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</a:rPr>
              <a:t>Antibi</a:t>
            </a:r>
            <a:r>
              <a:rPr lang="tr-TR" sz="2800" b="1" dirty="0">
                <a:solidFill>
                  <a:srgbClr val="000000"/>
                </a:solidFill>
              </a:rPr>
              <a:t>y</a:t>
            </a:r>
            <a:r>
              <a:rPr lang="en-US" sz="2800" b="1" dirty="0" err="1">
                <a:solidFill>
                  <a:srgbClr val="000000"/>
                </a:solidFill>
              </a:rPr>
              <a:t>oti</a:t>
            </a:r>
            <a:r>
              <a:rPr lang="tr-TR" sz="2800" b="1" dirty="0">
                <a:solidFill>
                  <a:srgbClr val="000000"/>
                </a:solidFill>
              </a:rPr>
              <a:t>k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te</a:t>
            </a:r>
            <a:r>
              <a:rPr lang="tr-TR" sz="2800" b="1" dirty="0">
                <a:solidFill>
                  <a:srgbClr val="000000"/>
                </a:solidFill>
              </a:rPr>
              <a:t>d</a:t>
            </a:r>
            <a:r>
              <a:rPr lang="en-US" sz="2800" b="1" dirty="0">
                <a:solidFill>
                  <a:srgbClr val="000000"/>
                </a:solidFill>
              </a:rPr>
              <a:t>a</a:t>
            </a:r>
            <a:r>
              <a:rPr lang="tr-TR" sz="2800" b="1" dirty="0" err="1">
                <a:solidFill>
                  <a:srgbClr val="000000"/>
                </a:solidFill>
              </a:rPr>
              <a:t>visi</a:t>
            </a:r>
            <a:r>
              <a:rPr lang="en-US" sz="2800" dirty="0">
                <a:solidFill>
                  <a:srgbClr val="000000"/>
                </a:solidFill>
              </a:rPr>
              <a:t> — C. difficile</a:t>
            </a:r>
            <a:r>
              <a:rPr lang="tr-TR" sz="2800" dirty="0">
                <a:solidFill>
                  <a:srgbClr val="000000"/>
                </a:solidFill>
              </a:rPr>
              <a:t> için genellikle </a:t>
            </a:r>
            <a:r>
              <a:rPr lang="en-US" sz="2800" dirty="0">
                <a:solidFill>
                  <a:srgbClr val="000000"/>
                </a:solidFill>
              </a:rPr>
              <a:t>oral antibi</a:t>
            </a:r>
            <a:r>
              <a:rPr lang="tr-TR" sz="2800" dirty="0">
                <a:solidFill>
                  <a:srgbClr val="000000"/>
                </a:solidFill>
              </a:rPr>
              <a:t>y</a:t>
            </a:r>
            <a:r>
              <a:rPr lang="en-US" sz="2800" dirty="0" err="1">
                <a:solidFill>
                  <a:srgbClr val="000000"/>
                </a:solidFill>
              </a:rPr>
              <a:t>oti</a:t>
            </a:r>
            <a:r>
              <a:rPr lang="tr-TR" sz="2800" dirty="0">
                <a:solidFill>
                  <a:srgbClr val="000000"/>
                </a:solidFill>
              </a:rPr>
              <a:t>k</a:t>
            </a:r>
            <a:r>
              <a:rPr lang="en-US" sz="2800" dirty="0">
                <a:solidFill>
                  <a:srgbClr val="000000"/>
                </a:solidFill>
              </a:rPr>
              <a:t> (</a:t>
            </a:r>
            <a:r>
              <a:rPr lang="tr-TR" sz="2800" dirty="0">
                <a:solidFill>
                  <a:srgbClr val="000000"/>
                </a:solidFill>
              </a:rPr>
              <a:t>en sık </a:t>
            </a:r>
            <a:r>
              <a:rPr lang="en-US" sz="4000" dirty="0">
                <a:solidFill>
                  <a:srgbClr val="FF0000"/>
                </a:solidFill>
              </a:rPr>
              <a:t>van</a:t>
            </a:r>
            <a:r>
              <a:rPr lang="tr-TR" sz="4000" dirty="0">
                <a:solidFill>
                  <a:srgbClr val="FF0000"/>
                </a:solidFill>
              </a:rPr>
              <a:t>k</a:t>
            </a:r>
            <a:r>
              <a:rPr lang="en-US" sz="4000" dirty="0">
                <a:solidFill>
                  <a:srgbClr val="FF0000"/>
                </a:solidFill>
              </a:rPr>
              <a:t>om</a:t>
            </a:r>
            <a:r>
              <a:rPr lang="tr-TR" sz="4000" dirty="0">
                <a:solidFill>
                  <a:srgbClr val="FF0000"/>
                </a:solidFill>
              </a:rPr>
              <a:t>is</a:t>
            </a:r>
            <a:r>
              <a:rPr lang="en-US" sz="4000" dirty="0">
                <a:solidFill>
                  <a:srgbClr val="FF0000"/>
                </a:solidFill>
              </a:rPr>
              <a:t>in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tr-TR" sz="2800" dirty="0">
                <a:solidFill>
                  <a:srgbClr val="000000"/>
                </a:solidFill>
              </a:rPr>
              <a:t>ya da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</a:rPr>
              <a:t>fida</a:t>
            </a:r>
            <a:r>
              <a:rPr lang="tr-TR" sz="4000" dirty="0" err="1">
                <a:solidFill>
                  <a:schemeClr val="accent3">
                    <a:lumMod val="50000"/>
                  </a:schemeClr>
                </a:solidFill>
              </a:rPr>
              <a:t>ks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</a:rPr>
              <a:t>omi</a:t>
            </a:r>
            <a:r>
              <a:rPr lang="tr-TR" sz="40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in</a:t>
            </a:r>
            <a:r>
              <a:rPr lang="en-US" sz="2800" dirty="0">
                <a:solidFill>
                  <a:srgbClr val="000000"/>
                </a:solidFill>
              </a:rPr>
              <a:t>) </a:t>
            </a:r>
            <a:r>
              <a:rPr lang="tr-TR" sz="2800" dirty="0">
                <a:solidFill>
                  <a:srgbClr val="000000"/>
                </a:solidFill>
              </a:rPr>
              <a:t>kullanılır</a:t>
            </a:r>
          </a:p>
          <a:p>
            <a:pPr>
              <a:defRPr/>
            </a:pPr>
            <a:r>
              <a:rPr lang="tr-TR" sz="2800" dirty="0">
                <a:solidFill>
                  <a:srgbClr val="000000"/>
                </a:solidFill>
              </a:rPr>
              <a:t>Her dozu zamanında almak ve tüm tedaviyi bitirmek gereklidir 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tr-TR" sz="2800" dirty="0">
                <a:solidFill>
                  <a:srgbClr val="000000"/>
                </a:solidFill>
              </a:rPr>
              <a:t>genellikle</a:t>
            </a:r>
            <a:r>
              <a:rPr lang="en-US" sz="4000" dirty="0">
                <a:solidFill>
                  <a:srgbClr val="000000"/>
                </a:solidFill>
              </a:rPr>
              <a:t> 10 </a:t>
            </a:r>
            <a:r>
              <a:rPr lang="tr-TR" sz="4000" dirty="0">
                <a:solidFill>
                  <a:srgbClr val="000000"/>
                </a:solidFill>
              </a:rPr>
              <a:t>-</a:t>
            </a:r>
            <a:r>
              <a:rPr lang="en-US" sz="4000" dirty="0">
                <a:solidFill>
                  <a:srgbClr val="000000"/>
                </a:solidFill>
              </a:rPr>
              <a:t> 14 </a:t>
            </a:r>
            <a:r>
              <a:rPr lang="tr-TR" sz="4000" dirty="0">
                <a:solidFill>
                  <a:srgbClr val="000000"/>
                </a:solidFill>
              </a:rPr>
              <a:t>gün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  <a:p>
            <a:pPr>
              <a:defRPr/>
            </a:pPr>
            <a:r>
              <a:rPr lang="en-US" sz="4000" b="1" dirty="0" err="1">
                <a:solidFill>
                  <a:srgbClr val="9900FF"/>
                </a:solidFill>
              </a:rPr>
              <a:t>Probi</a:t>
            </a:r>
            <a:r>
              <a:rPr lang="tr-TR" sz="4000" b="1" dirty="0">
                <a:solidFill>
                  <a:srgbClr val="9900FF"/>
                </a:solidFill>
              </a:rPr>
              <a:t>y</a:t>
            </a:r>
            <a:r>
              <a:rPr lang="en-US" sz="4000" b="1" dirty="0" err="1">
                <a:solidFill>
                  <a:srgbClr val="9900FF"/>
                </a:solidFill>
              </a:rPr>
              <a:t>oti</a:t>
            </a:r>
            <a:r>
              <a:rPr lang="tr-TR" sz="4000" b="1" dirty="0" err="1">
                <a:solidFill>
                  <a:srgbClr val="9900FF"/>
                </a:solidFill>
              </a:rPr>
              <a:t>kler</a:t>
            </a:r>
            <a:r>
              <a:rPr lang="en-US" sz="4000" dirty="0">
                <a:solidFill>
                  <a:srgbClr val="000000"/>
                </a:solidFill>
              </a:rPr>
              <a:t> </a:t>
            </a:r>
            <a:r>
              <a:rPr lang="en-US" sz="2800" dirty="0">
                <a:solidFill>
                  <a:srgbClr val="000000"/>
                </a:solidFill>
              </a:rPr>
              <a:t>— </a:t>
            </a:r>
            <a:r>
              <a:rPr lang="tr-TR" sz="2800" dirty="0">
                <a:solidFill>
                  <a:srgbClr val="000000"/>
                </a:solidFill>
              </a:rPr>
              <a:t>Ağızdan alınabilen </a:t>
            </a:r>
            <a:r>
              <a:rPr lang="en-US" sz="2800" dirty="0">
                <a:solidFill>
                  <a:srgbClr val="000000"/>
                </a:solidFill>
              </a:rPr>
              <a:t>«</a:t>
            </a:r>
            <a:r>
              <a:rPr lang="tr-TR" sz="2800" dirty="0">
                <a:solidFill>
                  <a:srgbClr val="000000"/>
                </a:solidFill>
              </a:rPr>
              <a:t>sağlıklı»</a:t>
            </a:r>
            <a:r>
              <a:rPr lang="en-US" sz="2800" dirty="0">
                <a:solidFill>
                  <a:srgbClr val="000000"/>
                </a:solidFill>
              </a:rPr>
              <a:t> mi</a:t>
            </a:r>
            <a:r>
              <a:rPr lang="tr-TR" sz="2800" dirty="0">
                <a:solidFill>
                  <a:srgbClr val="000000"/>
                </a:solidFill>
              </a:rPr>
              <a:t>k</a:t>
            </a:r>
            <a:r>
              <a:rPr lang="en-US" sz="2800" dirty="0" err="1">
                <a:solidFill>
                  <a:srgbClr val="000000"/>
                </a:solidFill>
              </a:rPr>
              <a:t>roorgani</a:t>
            </a:r>
            <a:r>
              <a:rPr lang="tr-TR" sz="2800" dirty="0" err="1">
                <a:solidFill>
                  <a:srgbClr val="000000"/>
                </a:solidFill>
              </a:rPr>
              <a:t>zmalar</a:t>
            </a:r>
            <a:r>
              <a:rPr lang="tr-TR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dirty="0" err="1">
                <a:solidFill>
                  <a:srgbClr val="000000"/>
                </a:solidFill>
              </a:rPr>
              <a:t>ba</a:t>
            </a:r>
            <a:r>
              <a:rPr lang="tr-TR" sz="2800" dirty="0">
                <a:solidFill>
                  <a:srgbClr val="000000"/>
                </a:solidFill>
              </a:rPr>
              <a:t>k</a:t>
            </a:r>
            <a:r>
              <a:rPr lang="en-US" sz="2800" dirty="0" err="1">
                <a:solidFill>
                  <a:srgbClr val="000000"/>
                </a:solidFill>
              </a:rPr>
              <a:t>teri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tr-TR" sz="2800" dirty="0">
                <a:solidFill>
                  <a:srgbClr val="000000"/>
                </a:solidFill>
              </a:rPr>
              <a:t>maya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endParaRPr lang="tr-TR" sz="2800" dirty="0">
              <a:solidFill>
                <a:srgbClr val="000000"/>
              </a:solidFill>
            </a:endParaRPr>
          </a:p>
          <a:p>
            <a:pPr>
              <a:defRPr/>
            </a:pPr>
            <a:endParaRPr lang="tr-TR" sz="28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tr-TR" sz="2800" dirty="0" err="1">
                <a:solidFill>
                  <a:srgbClr val="000000"/>
                </a:solidFill>
              </a:rPr>
              <a:t>Probiyotikler</a:t>
            </a:r>
            <a:r>
              <a:rPr lang="tr-TR" sz="2800" dirty="0">
                <a:solidFill>
                  <a:srgbClr val="000000"/>
                </a:solidFill>
              </a:rPr>
              <a:t> </a:t>
            </a:r>
            <a:r>
              <a:rPr lang="en-US" sz="2800" i="1" dirty="0">
                <a:solidFill>
                  <a:srgbClr val="000000"/>
                </a:solidFill>
              </a:rPr>
              <a:t>C. difficile</a:t>
            </a:r>
            <a:r>
              <a:rPr lang="en-US" sz="2800" dirty="0">
                <a:solidFill>
                  <a:srgbClr val="000000"/>
                </a:solidFill>
              </a:rPr>
              <a:t> </a:t>
            </a:r>
            <a:r>
              <a:rPr lang="tr-TR" sz="2800" dirty="0">
                <a:solidFill>
                  <a:srgbClr val="000000"/>
                </a:solidFill>
              </a:rPr>
              <a:t>e</a:t>
            </a:r>
            <a:r>
              <a:rPr lang="en-US" sz="2800" dirty="0" err="1">
                <a:solidFill>
                  <a:srgbClr val="000000"/>
                </a:solidFill>
              </a:rPr>
              <a:t>nfe</a:t>
            </a:r>
            <a:r>
              <a:rPr lang="tr-TR" sz="2800" dirty="0" err="1">
                <a:solidFill>
                  <a:srgbClr val="000000"/>
                </a:solidFill>
              </a:rPr>
              <a:t>ks</a:t>
            </a:r>
            <a:r>
              <a:rPr lang="en-US" sz="2800" dirty="0" err="1">
                <a:solidFill>
                  <a:srgbClr val="000000"/>
                </a:solidFill>
              </a:rPr>
              <a:t>i</a:t>
            </a:r>
            <a:r>
              <a:rPr lang="tr-TR" sz="2800" dirty="0" err="1">
                <a:solidFill>
                  <a:srgbClr val="000000"/>
                </a:solidFill>
              </a:rPr>
              <a:t>yonunu</a:t>
            </a:r>
            <a:r>
              <a:rPr lang="tr-TR" sz="2800" dirty="0">
                <a:solidFill>
                  <a:srgbClr val="000000"/>
                </a:solidFill>
              </a:rPr>
              <a:t> tedavi etmezler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tr-TR" sz="4000" dirty="0">
                <a:solidFill>
                  <a:srgbClr val="000000"/>
                </a:solidFill>
              </a:rPr>
              <a:t>ancak bazı durumlarda yararlı olabilirler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2C027D-93C0-4064-8743-94CA2A8448D8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tr-TR" sz="1400"/>
          </a:p>
        </p:txBody>
      </p:sp>
      <p:sp>
        <p:nvSpPr>
          <p:cNvPr id="79875" name="Rectangle 6"/>
          <p:cNvSpPr>
            <a:spLocks noChangeArrowheads="1"/>
          </p:cNvSpPr>
          <p:nvPr/>
        </p:nvSpPr>
        <p:spPr bwMode="auto">
          <a:xfrm>
            <a:off x="3481388" y="260351"/>
            <a:ext cx="379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>
                <a:solidFill>
                  <a:srgbClr val="9900FF"/>
                </a:solidFill>
                <a:latin typeface="Calibri" panose="020F0502020204030204" pitchFamily="34" charset="0"/>
              </a:rPr>
              <a:t>4. kuşak: </a:t>
            </a:r>
            <a:r>
              <a:rPr lang="tr-TR" altLang="tr-TR" sz="4000">
                <a:solidFill>
                  <a:srgbClr val="FF33CC"/>
                </a:solidFill>
                <a:latin typeface="Calibri" panose="020F0502020204030204" pitchFamily="34" charset="0"/>
              </a:rPr>
              <a:t>Sefepim</a:t>
            </a:r>
            <a:endParaRPr lang="tr-TR" altLang="tr-TR" sz="4000">
              <a:solidFill>
                <a:srgbClr val="9900FF"/>
              </a:solidFill>
              <a:latin typeface="Calibri" panose="020F0502020204030204" pitchFamily="34" charset="0"/>
            </a:endParaRPr>
          </a:p>
        </p:txBody>
      </p:sp>
      <p:sp>
        <p:nvSpPr>
          <p:cNvPr id="86020" name="TextBox 5"/>
          <p:cNvSpPr txBox="1">
            <a:spLocks noChangeArrowheads="1"/>
          </p:cNvSpPr>
          <p:nvPr/>
        </p:nvSpPr>
        <p:spPr bwMode="auto">
          <a:xfrm>
            <a:off x="1703388" y="968376"/>
            <a:ext cx="895191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tr-TR" altLang="tr-TR" sz="2800" dirty="0">
                <a:latin typeface="Calibri" panose="020F0502020204030204" pitchFamily="34" charset="0"/>
              </a:rPr>
              <a:t>Çoğu </a:t>
            </a:r>
            <a:r>
              <a:rPr lang="tr-TR" altLang="tr-TR" sz="2800" dirty="0" err="1">
                <a:latin typeface="Calibri" panose="020F0502020204030204" pitchFamily="34" charset="0"/>
              </a:rPr>
              <a:t>nozokomiyal</a:t>
            </a:r>
            <a:r>
              <a:rPr lang="tr-TR" altLang="tr-TR" sz="2800" dirty="0">
                <a:latin typeface="Calibri" panose="020F0502020204030204" pitchFamily="34" charset="0"/>
              </a:rPr>
              <a:t> enfeksiyon için iyi ampirik tedavi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tr-TR" altLang="tr-TR" sz="2800" i="1" dirty="0">
                <a:latin typeface="Calibri" panose="020F0502020204030204" pitchFamily="34" charset="0"/>
              </a:rPr>
              <a:t>Tedavi, mümkün olan en kısa zamanda «sınırlandırılmalı»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tr-TR" altLang="tr-TR" sz="2800" dirty="0">
                <a:latin typeface="Calibri" panose="020F0502020204030204" pitchFamily="34" charset="0"/>
              </a:rPr>
              <a:t>3. kuşağa kıyasla daha iyi Gram + aktivite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tr-TR" altLang="tr-TR" sz="2800" dirty="0">
                <a:latin typeface="Calibri" panose="020F0502020204030204" pitchFamily="34" charset="0"/>
              </a:rPr>
              <a:t>3. kuşağa kıyasla daha az direnç gelişimine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tr-TR" altLang="tr-TR" sz="2800" dirty="0">
                <a:latin typeface="Calibri" panose="020F0502020204030204" pitchFamily="34" charset="0"/>
              </a:rPr>
              <a:t>neden oldukları düşünülüyor</a:t>
            </a:r>
            <a:endParaRPr lang="en-US" altLang="tr-TR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636BCF-E1B4-4C51-A387-7373B14CE49E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tr-TR" sz="1400"/>
          </a:p>
        </p:txBody>
      </p:sp>
      <p:sp>
        <p:nvSpPr>
          <p:cNvPr id="80899" name="Metin kutusu 4"/>
          <p:cNvSpPr txBox="1">
            <a:spLocks noChangeArrowheads="1"/>
          </p:cNvSpPr>
          <p:nvPr/>
        </p:nvSpPr>
        <p:spPr bwMode="auto">
          <a:xfrm>
            <a:off x="1524001" y="1"/>
            <a:ext cx="6950075" cy="83026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8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 is it good for?</a:t>
            </a:r>
            <a:endParaRPr lang="en-US" altLang="tr-TR" sz="480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0900" name="Picture 2" descr="Image result for febrile neutrope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935039"/>
            <a:ext cx="4249738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5364163" y="1773239"/>
            <a:ext cx="5026632" cy="28007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tr-TR" sz="3200" spc="300" dirty="0" err="1"/>
              <a:t>Febril</a:t>
            </a:r>
            <a:r>
              <a:rPr lang="tr-TR" sz="3200" spc="300" dirty="0"/>
              <a:t> </a:t>
            </a:r>
            <a:r>
              <a:rPr lang="tr-TR" sz="3200" spc="300" dirty="0" err="1"/>
              <a:t>nötropeni</a:t>
            </a:r>
            <a:endParaRPr lang="tr-TR" sz="3200" spc="300" dirty="0"/>
          </a:p>
          <a:p>
            <a:pPr>
              <a:lnSpc>
                <a:spcPct val="200000"/>
              </a:lnSpc>
              <a:defRPr/>
            </a:pPr>
            <a:r>
              <a:rPr lang="tr-TR" sz="2800" spc="300" dirty="0" err="1"/>
              <a:t>Nozokomiyal</a:t>
            </a:r>
            <a:r>
              <a:rPr lang="tr-TR" sz="2800" spc="300" dirty="0"/>
              <a:t> enfeksiyonlar</a:t>
            </a:r>
          </a:p>
          <a:p>
            <a:pPr>
              <a:lnSpc>
                <a:spcPct val="200000"/>
              </a:lnSpc>
              <a:defRPr/>
            </a:pPr>
            <a:r>
              <a:rPr lang="tr-TR" sz="2800" spc="300" dirty="0"/>
              <a:t>Cerrahi sonrası menenjit</a:t>
            </a:r>
          </a:p>
        </p:txBody>
      </p:sp>
      <p:sp>
        <p:nvSpPr>
          <p:cNvPr id="80902" name="Metin kutusu 1"/>
          <p:cNvSpPr txBox="1">
            <a:spLocks noChangeArrowheads="1"/>
          </p:cNvSpPr>
          <p:nvPr/>
        </p:nvSpPr>
        <p:spPr bwMode="auto">
          <a:xfrm>
            <a:off x="6383339" y="5192713"/>
            <a:ext cx="3106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n-US" sz="3600">
                <a:solidFill>
                  <a:srgbClr val="FF0000"/>
                </a:solidFill>
              </a:rPr>
              <a:t>ANC&lt;1500/µL</a:t>
            </a:r>
            <a:endParaRPr lang="en-US" alt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860EC8-F71A-4D29-9CA0-7111D2A25F2B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tr-TR" sz="140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800225" y="157164"/>
            <a:ext cx="652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4000" i="1" dirty="0">
                <a:solidFill>
                  <a:srgbClr val="9900FF"/>
                </a:solidFill>
                <a:latin typeface="Calibri" panose="020F0502020204030204" pitchFamily="34" charset="0"/>
              </a:rPr>
              <a:t>5. kuşak: </a:t>
            </a:r>
            <a:r>
              <a:rPr lang="tr-TR" altLang="tr-TR" sz="4000" i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Seftarolin</a:t>
            </a:r>
            <a:r>
              <a:rPr lang="tr-TR" altLang="tr-TR" sz="40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tr-TR" altLang="tr-TR" sz="4000" i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Seftolozan</a:t>
            </a:r>
            <a:endParaRPr lang="tr-TR" altLang="tr-TR" sz="4000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1924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968375"/>
            <a:ext cx="72294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Dikdörtgen 7"/>
          <p:cNvSpPr>
            <a:spLocks noChangeArrowheads="1"/>
          </p:cNvSpPr>
          <p:nvPr/>
        </p:nvSpPr>
        <p:spPr bwMode="auto">
          <a:xfrm>
            <a:off x="5303838" y="2276476"/>
            <a:ext cx="4572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800"/>
              <a:t>    Komplike cilt ve yumuşak doku enfeksiyonu ve toplumda edinilen pnömoni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80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FF0000"/>
                </a:solidFill>
              </a:rPr>
              <a:t>4. kuşağa kıyasla DAHA AZ Gram – aktivite</a:t>
            </a:r>
            <a:endParaRPr lang="tr-TR" altLang="tr-TR" sz="2800"/>
          </a:p>
        </p:txBody>
      </p:sp>
    </p:spTree>
    <p:extLst>
      <p:ext uri="{BB962C8B-B14F-4D97-AF65-F5344CB8AC3E}">
        <p14:creationId xmlns:p14="http://schemas.microsoft.com/office/powerpoint/2010/main" val="24686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3D9072-D869-424E-9B4B-32FBDBC0ABA7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tr-TR" sz="1400"/>
          </a:p>
        </p:txBody>
      </p:sp>
      <p:pic>
        <p:nvPicPr>
          <p:cNvPr id="82947" name="86CFFD79-BC4B-43B8-973B-6FC52CEBA759" descr="86CFFD79-BC4B-43B8-973B-6FC52CEBA7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9" b="15880"/>
          <a:stretch>
            <a:fillRect/>
          </a:stretch>
        </p:blipFill>
        <p:spPr bwMode="auto">
          <a:xfrm>
            <a:off x="1847851" y="87313"/>
            <a:ext cx="3960813" cy="62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4" descr="zerbaxa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9" r="12682" b="16898"/>
          <a:stretch>
            <a:fillRect/>
          </a:stretch>
        </p:blipFill>
        <p:spPr bwMode="auto">
          <a:xfrm>
            <a:off x="3432175" y="2667000"/>
            <a:ext cx="71516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Dikdörtgen 4"/>
          <p:cNvSpPr>
            <a:spLocks noChangeArrowheads="1"/>
          </p:cNvSpPr>
          <p:nvPr/>
        </p:nvSpPr>
        <p:spPr bwMode="auto">
          <a:xfrm>
            <a:off x="6442076" y="1123951"/>
            <a:ext cx="3768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i="1">
                <a:latin typeface="Calibri" panose="020F0502020204030204" pitchFamily="34" charset="0"/>
              </a:rPr>
              <a:t>Seftolozan + tazobaktam</a:t>
            </a:r>
          </a:p>
        </p:txBody>
      </p:sp>
    </p:spTree>
    <p:extLst>
      <p:ext uri="{BB962C8B-B14F-4D97-AF65-F5344CB8AC3E}">
        <p14:creationId xmlns:p14="http://schemas.microsoft.com/office/powerpoint/2010/main" val="38234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resistance to penicil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1"/>
          <a:stretch>
            <a:fillRect/>
          </a:stretch>
        </p:blipFill>
        <p:spPr bwMode="auto">
          <a:xfrm>
            <a:off x="2682876" y="1881189"/>
            <a:ext cx="70135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/>
          </p:cNvPr>
          <p:cNvSpPr/>
          <p:nvPr/>
        </p:nvSpPr>
        <p:spPr>
          <a:xfrm>
            <a:off x="3543301" y="5337176"/>
            <a:ext cx="2663825" cy="133191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220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4DCC6F-0BEC-4E98-9B36-C483D15A79C5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tr-TR" sz="1400"/>
          </a:p>
        </p:txBody>
      </p:sp>
      <p:sp>
        <p:nvSpPr>
          <p:cNvPr id="9221" name="Metin kutusu 4"/>
          <p:cNvSpPr txBox="1">
            <a:spLocks noChangeArrowheads="1"/>
          </p:cNvSpPr>
          <p:nvPr/>
        </p:nvSpPr>
        <p:spPr bwMode="auto">
          <a:xfrm>
            <a:off x="2270126" y="476251"/>
            <a:ext cx="7940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n-US" sz="2800"/>
              <a:t>Antimikrobiyal ajanlara </a:t>
            </a:r>
            <a:r>
              <a:rPr lang="tr-TR" altLang="en-US" sz="4000">
                <a:solidFill>
                  <a:srgbClr val="FF0000"/>
                </a:solidFill>
              </a:rPr>
              <a:t>kazanılmış </a:t>
            </a:r>
            <a:r>
              <a:rPr lang="tr-TR" altLang="en-US" sz="2800"/>
              <a:t>rezistans</a:t>
            </a:r>
          </a:p>
        </p:txBody>
      </p:sp>
    </p:spTree>
    <p:extLst>
      <p:ext uri="{BB962C8B-B14F-4D97-AF65-F5344CB8AC3E}">
        <p14:creationId xmlns:p14="http://schemas.microsoft.com/office/powerpoint/2010/main" val="87238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0F3731-7F39-40D5-A1E0-12777603D582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tr-TR" sz="1400"/>
          </a:p>
        </p:txBody>
      </p:sp>
      <p:pic>
        <p:nvPicPr>
          <p:cNvPr id="10243" name="Picture 2" descr="Image result for antibiotic resistance by conjug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3354389"/>
            <a:ext cx="706596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401638"/>
            <a:ext cx="61531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1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3C73B0-22F2-4698-B2EB-05949ADD5890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tr-TR" sz="1400"/>
          </a:p>
        </p:txBody>
      </p:sp>
      <p:pic>
        <p:nvPicPr>
          <p:cNvPr id="11267" name="Picture 2" descr="Image result for antibiotic resistance by conjug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484314"/>
            <a:ext cx="80772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2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1596</Words>
  <Application>Microsoft Office PowerPoint</Application>
  <PresentationFormat>Geniş ekran</PresentationFormat>
  <Paragraphs>388</Paragraphs>
  <Slides>69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69</vt:i4>
      </vt:variant>
    </vt:vector>
  </HeadingPairs>
  <TitlesOfParts>
    <vt:vector size="92" baseType="lpstr">
      <vt:lpstr>MS UI Gothic</vt:lpstr>
      <vt:lpstr>Adobe Devanagari</vt:lpstr>
      <vt:lpstr>Aparajita</vt:lpstr>
      <vt:lpstr>Arial</vt:lpstr>
      <vt:lpstr>Arial Black</vt:lpstr>
      <vt:lpstr>Arial Rounded MT Bold</vt:lpstr>
      <vt:lpstr>Bahnschrift</vt:lpstr>
      <vt:lpstr>Bahnschrift Light</vt:lpstr>
      <vt:lpstr>Bahnschrift SemiBold</vt:lpstr>
      <vt:lpstr>Bahnschrift SemiLight</vt:lpstr>
      <vt:lpstr>BrowalliaUPC</vt:lpstr>
      <vt:lpstr>Calibri</vt:lpstr>
      <vt:lpstr>Calibri Light</vt:lpstr>
      <vt:lpstr>Candara</vt:lpstr>
      <vt:lpstr>Consolas</vt:lpstr>
      <vt:lpstr>Corbel</vt:lpstr>
      <vt:lpstr>Euphemia</vt:lpstr>
      <vt:lpstr>Gadugi</vt:lpstr>
      <vt:lpstr>Lato</vt:lpstr>
      <vt:lpstr>Merriweather</vt:lpstr>
      <vt:lpstr>Symbol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Genel İlkeler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Arzu Besikci</dc:creator>
  <cp:lastModifiedBy>Windows Kullanıcısı</cp:lastModifiedBy>
  <cp:revision>3</cp:revision>
  <dcterms:created xsi:type="dcterms:W3CDTF">2020-03-22T13:41:49Z</dcterms:created>
  <dcterms:modified xsi:type="dcterms:W3CDTF">2020-03-23T05:18:41Z</dcterms:modified>
</cp:coreProperties>
</file>