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4" r:id="rId1"/>
  </p:sldMasterIdLst>
  <p:notesMasterIdLst>
    <p:notesMasterId r:id="rId23"/>
  </p:notesMasterIdLst>
  <p:sldIdLst>
    <p:sldId id="256" r:id="rId2"/>
    <p:sldId id="275"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6"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82421" autoAdjust="0"/>
  </p:normalViewPr>
  <p:slideViewPr>
    <p:cSldViewPr snapToGrid="0">
      <p:cViewPr varScale="1">
        <p:scale>
          <a:sx n="54" d="100"/>
          <a:sy n="54" d="100"/>
        </p:scale>
        <p:origin x="1142" y="3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FABC7B7-6416-4DA2-8DCD-FBF6B3635EC5}" type="datetimeFigureOut">
              <a:rPr lang="en-US" smtClean="0"/>
              <a:t>5/6/2018</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AB2508-8B8B-4F0A-A7F9-D251912E6229}" type="slidenum">
              <a:rPr lang="en-US" smtClean="0"/>
              <a:t>‹#›</a:t>
            </a:fld>
            <a:endParaRPr lang="en-US"/>
          </a:p>
        </p:txBody>
      </p:sp>
    </p:spTree>
    <p:extLst>
      <p:ext uri="{BB962C8B-B14F-4D97-AF65-F5344CB8AC3E}">
        <p14:creationId xmlns:p14="http://schemas.microsoft.com/office/powerpoint/2010/main" val="1766452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en-US" dirty="0"/>
          </a:p>
        </p:txBody>
      </p:sp>
      <p:sp>
        <p:nvSpPr>
          <p:cNvPr id="4" name="Slayt Numarası Yer Tutucusu 3"/>
          <p:cNvSpPr>
            <a:spLocks noGrp="1"/>
          </p:cNvSpPr>
          <p:nvPr>
            <p:ph type="sldNum" sz="quarter" idx="10"/>
          </p:nvPr>
        </p:nvSpPr>
        <p:spPr/>
        <p:txBody>
          <a:bodyPr/>
          <a:lstStyle/>
          <a:p>
            <a:fld id="{39AB2508-8B8B-4F0A-A7F9-D251912E6229}" type="slidenum">
              <a:rPr lang="en-US" smtClean="0"/>
              <a:t>2</a:t>
            </a:fld>
            <a:endParaRPr lang="en-US"/>
          </a:p>
        </p:txBody>
      </p:sp>
    </p:spTree>
    <p:extLst>
      <p:ext uri="{BB962C8B-B14F-4D97-AF65-F5344CB8AC3E}">
        <p14:creationId xmlns:p14="http://schemas.microsoft.com/office/powerpoint/2010/main" val="3514922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smtClean="0"/>
              <a:t>Asıl başlık stili için tıklatın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AA75982-FB60-4BA6-84CC-4B171A5C0969}" type="datetimeFigureOut">
              <a:rPr lang="tr-TR" smtClean="0"/>
              <a:t>6.05.2018</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4A043C40-267E-43C4-B134-C3A2AAC3B660}"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03709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A75982-FB60-4BA6-84CC-4B171A5C0969}" type="datetimeFigureOut">
              <a:rPr lang="tr-TR" smtClean="0"/>
              <a:t>6.05.2018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A043C40-267E-43C4-B134-C3A2AAC3B660}"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395908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A75982-FB60-4BA6-84CC-4B171A5C0969}" type="datetimeFigureOut">
              <a:rPr lang="tr-TR" smtClean="0"/>
              <a:t>6.05.2018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A043C40-267E-43C4-B134-C3A2AAC3B660}"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83956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AA75982-FB60-4BA6-84CC-4B171A5C0969}" type="datetimeFigureOut">
              <a:rPr lang="tr-TR" smtClean="0"/>
              <a:t>6.05.2018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A043C40-267E-43C4-B134-C3A2AAC3B660}"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6318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AA75982-FB60-4BA6-84CC-4B171A5C0969}" type="datetimeFigureOut">
              <a:rPr lang="tr-TR" smtClean="0"/>
              <a:t>6.05.2018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4A043C40-267E-43C4-B134-C3A2AAC3B660}"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04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AA75982-FB60-4BA6-84CC-4B171A5C0969}" type="datetimeFigureOut">
              <a:rPr lang="tr-TR" smtClean="0"/>
              <a:t>6.05.2018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A043C40-267E-43C4-B134-C3A2AAC3B660}"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34142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447191" y="2824269"/>
            <a:ext cx="4645152" cy="2644457"/>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412362" y="2821491"/>
            <a:ext cx="4645152" cy="2637371"/>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AA75982-FB60-4BA6-84CC-4B171A5C0969}" type="datetimeFigureOut">
              <a:rPr lang="tr-TR" smtClean="0"/>
              <a:t>6.05.2018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4A043C40-267E-43C4-B134-C3A2AAC3B660}"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02141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AA75982-FB60-4BA6-84CC-4B171A5C0969}" type="datetimeFigureOut">
              <a:rPr lang="tr-TR" smtClean="0"/>
              <a:t>6.05.2018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4A043C40-267E-43C4-B134-C3A2AAC3B660}"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6793808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A75982-FB60-4BA6-84CC-4B171A5C0969}" type="datetimeFigureOut">
              <a:rPr lang="tr-TR" smtClean="0"/>
              <a:t>6.05.2018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4A043C40-267E-43C4-B134-C3A2AAC3B660}" type="slidenum">
              <a:rPr lang="tr-TR" smtClean="0"/>
              <a:t>‹#›</a:t>
            </a:fld>
            <a:endParaRPr lang="tr-TR"/>
          </a:p>
        </p:txBody>
      </p:sp>
    </p:spTree>
    <p:extLst>
      <p:ext uri="{BB962C8B-B14F-4D97-AF65-F5344CB8AC3E}">
        <p14:creationId xmlns:p14="http://schemas.microsoft.com/office/powerpoint/2010/main" val="216516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smtClean="0"/>
              <a:t>Asıl başlık stili için tıklatın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AA75982-FB60-4BA6-84CC-4B171A5C0969}" type="datetimeFigureOut">
              <a:rPr lang="tr-TR" smtClean="0"/>
              <a:t>6.05.2018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4A043C40-267E-43C4-B134-C3A2AAC3B660}"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4104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BAA75982-FB60-4BA6-84CC-4B171A5C0969}" type="datetimeFigureOut">
              <a:rPr lang="tr-TR" smtClean="0"/>
              <a:t>6.05.2018</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4A043C40-267E-43C4-B134-C3A2AAC3B660}"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16638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BAA75982-FB60-4BA6-84CC-4B171A5C0969}" type="datetimeFigureOut">
              <a:rPr lang="tr-TR" smtClean="0"/>
              <a:t>6.05.2018</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4A043C40-267E-43C4-B134-C3A2AAC3B660}"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98898260"/>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 id="2147483784" r:id="rId10"/>
    <p:sldLayoutId id="214748378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729205" y="1402190"/>
            <a:ext cx="10972800" cy="1602786"/>
          </a:xfrm>
        </p:spPr>
        <p:txBody>
          <a:bodyPr>
            <a:normAutofit/>
          </a:bodyPr>
          <a:lstStyle/>
          <a:p>
            <a:pPr algn="ctr"/>
            <a:r>
              <a:rPr lang="tr-TR" sz="5400" dirty="0" smtClean="0"/>
              <a:t>Etkileşime dayalı </a:t>
            </a:r>
            <a:r>
              <a:rPr lang="tr-TR" sz="5400" dirty="0" smtClean="0"/>
              <a:t>teknikler - I</a:t>
            </a:r>
            <a:endParaRPr lang="tr-TR" sz="5400" dirty="0"/>
          </a:p>
        </p:txBody>
      </p:sp>
      <p:sp>
        <p:nvSpPr>
          <p:cNvPr id="3" name="Alt Başlık 2"/>
          <p:cNvSpPr>
            <a:spLocks noGrp="1"/>
          </p:cNvSpPr>
          <p:nvPr>
            <p:ph type="subTitle" idx="1"/>
          </p:nvPr>
        </p:nvSpPr>
        <p:spPr>
          <a:xfrm>
            <a:off x="1797826" y="4303794"/>
            <a:ext cx="9001462" cy="1655762"/>
          </a:xfrm>
        </p:spPr>
        <p:txBody>
          <a:bodyPr>
            <a:normAutofit/>
          </a:bodyPr>
          <a:lstStyle/>
          <a:p>
            <a:pPr algn="ctr"/>
            <a:r>
              <a:rPr lang="tr-TR" sz="2000" dirty="0" smtClean="0"/>
              <a:t>DR. Gökhan Atik</a:t>
            </a:r>
            <a:endParaRPr lang="tr-TR" sz="2000" dirty="0"/>
          </a:p>
        </p:txBody>
      </p:sp>
    </p:spTree>
    <p:extLst>
      <p:ext uri="{BB962C8B-B14F-4D97-AF65-F5344CB8AC3E}">
        <p14:creationId xmlns:p14="http://schemas.microsoft.com/office/powerpoint/2010/main" val="3179006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47553" y="2241740"/>
            <a:ext cx="10353762" cy="3695136"/>
          </a:xfrm>
        </p:spPr>
        <p:txBody>
          <a:bodyPr>
            <a:normAutofit/>
          </a:bodyPr>
          <a:lstStyle/>
          <a:p>
            <a:r>
              <a:rPr lang="tr-TR" sz="2800" dirty="0" smtClean="0">
                <a:cs typeface="Times New Roman" panose="02020603050405020304" pitchFamily="18" charset="0"/>
              </a:rPr>
              <a:t>Empatinin vurgulanması ve önemi</a:t>
            </a:r>
          </a:p>
          <a:p>
            <a:endParaRPr lang="tr-TR" sz="2800" dirty="0">
              <a:cs typeface="Times New Roman" panose="02020603050405020304" pitchFamily="18" charset="0"/>
            </a:endParaRPr>
          </a:p>
          <a:p>
            <a:r>
              <a:rPr lang="tr-TR" sz="2800" dirty="0" smtClean="0">
                <a:cs typeface="Times New Roman" panose="02020603050405020304" pitchFamily="18" charset="0"/>
              </a:rPr>
              <a:t>Aktarımla ortaya çıkan duygular</a:t>
            </a:r>
          </a:p>
          <a:p>
            <a:endParaRPr lang="tr-TR" sz="2800" dirty="0">
              <a:cs typeface="Times New Roman" panose="02020603050405020304" pitchFamily="18" charset="0"/>
            </a:endParaRPr>
          </a:p>
          <a:p>
            <a:r>
              <a:rPr lang="tr-TR" sz="2800" dirty="0" smtClean="0">
                <a:cs typeface="Times New Roman" panose="02020603050405020304" pitchFamily="18" charset="0"/>
              </a:rPr>
              <a:t>Tele (Karşılıklı olarak iç dünyaların, hislerin anlaşılabilmesi)</a:t>
            </a:r>
            <a:endParaRPr lang="tr-TR" sz="2800" dirty="0">
              <a:cs typeface="Times New Roman" panose="02020603050405020304" pitchFamily="18" charset="0"/>
            </a:endParaRPr>
          </a:p>
        </p:txBody>
      </p:sp>
      <p:sp>
        <p:nvSpPr>
          <p:cNvPr id="4" name="Unvan 1"/>
          <p:cNvSpPr>
            <a:spLocks noGrp="1"/>
          </p:cNvSpPr>
          <p:nvPr>
            <p:ph type="title"/>
          </p:nvPr>
        </p:nvSpPr>
        <p:spPr>
          <a:xfrm>
            <a:off x="1451579" y="804519"/>
            <a:ext cx="9603275" cy="1049235"/>
          </a:xfrm>
        </p:spPr>
        <p:txBody>
          <a:bodyPr/>
          <a:lstStyle/>
          <a:p>
            <a:r>
              <a:rPr lang="tr-TR" dirty="0" smtClean="0"/>
              <a:t>PSİKODRAMA</a:t>
            </a:r>
            <a:endParaRPr lang="tr-TR" dirty="0"/>
          </a:p>
        </p:txBody>
      </p:sp>
    </p:spTree>
    <p:extLst>
      <p:ext uri="{BB962C8B-B14F-4D97-AF65-F5344CB8AC3E}">
        <p14:creationId xmlns:p14="http://schemas.microsoft.com/office/powerpoint/2010/main" val="3203787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Psikodramanın</a:t>
            </a:r>
            <a:r>
              <a:rPr lang="tr-TR" dirty="0" smtClean="0"/>
              <a:t> temel teknikleri</a:t>
            </a:r>
            <a:endParaRPr lang="tr-TR" dirty="0"/>
          </a:p>
        </p:txBody>
      </p:sp>
      <p:sp>
        <p:nvSpPr>
          <p:cNvPr id="3" name="İçerik Yer Tutucusu 2"/>
          <p:cNvSpPr>
            <a:spLocks noGrp="1"/>
          </p:cNvSpPr>
          <p:nvPr>
            <p:ph idx="1"/>
          </p:nvPr>
        </p:nvSpPr>
        <p:spPr/>
        <p:txBody>
          <a:bodyPr>
            <a:noAutofit/>
          </a:bodyPr>
          <a:lstStyle/>
          <a:p>
            <a:r>
              <a:rPr lang="tr-TR" sz="2800" dirty="0" smtClean="0">
                <a:cs typeface="Times New Roman" panose="02020603050405020304" pitchFamily="18" charset="0"/>
              </a:rPr>
              <a:t>Eşleme Tekniği</a:t>
            </a:r>
          </a:p>
          <a:p>
            <a:endParaRPr lang="tr-TR" sz="2800" dirty="0">
              <a:cs typeface="Times New Roman" panose="02020603050405020304" pitchFamily="18" charset="0"/>
            </a:endParaRPr>
          </a:p>
          <a:p>
            <a:r>
              <a:rPr lang="tr-TR" sz="2800" dirty="0" smtClean="0">
                <a:cs typeface="Times New Roman" panose="02020603050405020304" pitchFamily="18" charset="0"/>
              </a:rPr>
              <a:t>Rol Değiştirme</a:t>
            </a:r>
          </a:p>
          <a:p>
            <a:endParaRPr lang="tr-TR" sz="2800" dirty="0">
              <a:cs typeface="Times New Roman" panose="02020603050405020304" pitchFamily="18" charset="0"/>
            </a:endParaRPr>
          </a:p>
          <a:p>
            <a:r>
              <a:rPr lang="tr-TR" sz="2800" dirty="0" smtClean="0">
                <a:cs typeface="Times New Roman" panose="02020603050405020304" pitchFamily="18" charset="0"/>
              </a:rPr>
              <a:t>Ayna Tekniği</a:t>
            </a:r>
            <a:endParaRPr lang="tr-TR" sz="2800" dirty="0">
              <a:cs typeface="Times New Roman" panose="02020603050405020304" pitchFamily="18" charset="0"/>
            </a:endParaRPr>
          </a:p>
        </p:txBody>
      </p:sp>
    </p:spTree>
    <p:extLst>
      <p:ext uri="{BB962C8B-B14F-4D97-AF65-F5344CB8AC3E}">
        <p14:creationId xmlns:p14="http://schemas.microsoft.com/office/powerpoint/2010/main" val="3284025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sosyodrama</a:t>
            </a:r>
            <a:endParaRPr lang="tr-TR" dirty="0"/>
          </a:p>
        </p:txBody>
      </p:sp>
      <p:sp>
        <p:nvSpPr>
          <p:cNvPr id="3" name="İçerik Yer Tutucusu 2"/>
          <p:cNvSpPr>
            <a:spLocks noGrp="1"/>
          </p:cNvSpPr>
          <p:nvPr>
            <p:ph idx="1"/>
          </p:nvPr>
        </p:nvSpPr>
        <p:spPr>
          <a:xfrm>
            <a:off x="913795" y="2027361"/>
            <a:ext cx="10353762" cy="3912850"/>
          </a:xfrm>
        </p:spPr>
        <p:txBody>
          <a:bodyPr>
            <a:normAutofit/>
          </a:bodyPr>
          <a:lstStyle/>
          <a:p>
            <a:pPr lvl="1">
              <a:lnSpc>
                <a:spcPct val="150000"/>
              </a:lnSpc>
            </a:pPr>
            <a:r>
              <a:rPr lang="tr-TR" sz="2200" dirty="0" smtClean="0">
                <a:cs typeface="Times New Roman" panose="02020603050405020304" pitchFamily="18" charset="0"/>
              </a:rPr>
              <a:t>Bir grup bireyin bir sosyal problemle ilgili bazı rolleri paylaşarak izleyiciler karşısında gerçek hayatta olduğu gibi oynamalıdır.</a:t>
            </a:r>
          </a:p>
          <a:p>
            <a:pPr lvl="1">
              <a:lnSpc>
                <a:spcPct val="150000"/>
              </a:lnSpc>
            </a:pPr>
            <a:r>
              <a:rPr lang="tr-TR" sz="2200" dirty="0" err="1" smtClean="0">
                <a:cs typeface="Times New Roman" panose="02020603050405020304" pitchFamily="18" charset="0"/>
              </a:rPr>
              <a:t>Psikodramadan</a:t>
            </a:r>
            <a:r>
              <a:rPr lang="tr-TR" sz="2200" dirty="0" smtClean="0">
                <a:cs typeface="Times New Roman" panose="02020603050405020304" pitchFamily="18" charset="0"/>
              </a:rPr>
              <a:t> farkı, her bireyin kendisini değil sosyal durumdaki farklı bir bireyi canlandırması</a:t>
            </a:r>
          </a:p>
          <a:p>
            <a:pPr lvl="1">
              <a:lnSpc>
                <a:spcPct val="150000"/>
              </a:lnSpc>
            </a:pPr>
            <a:r>
              <a:rPr lang="tr-TR" sz="2200" dirty="0" smtClean="0">
                <a:cs typeface="Times New Roman" panose="02020603050405020304" pitchFamily="18" charset="0"/>
              </a:rPr>
              <a:t>Dikkat bir grubun ortak bir problemi üzerindedir.</a:t>
            </a:r>
          </a:p>
          <a:p>
            <a:pPr lvl="1">
              <a:lnSpc>
                <a:spcPct val="150000"/>
              </a:lnSpc>
            </a:pPr>
            <a:r>
              <a:rPr lang="tr-TR" sz="2200" dirty="0" smtClean="0">
                <a:cs typeface="Times New Roman" panose="02020603050405020304" pitchFamily="18" charset="0"/>
              </a:rPr>
              <a:t>Temsil edilen aslında kişi değil bir tiptir.</a:t>
            </a:r>
            <a:endParaRPr lang="tr-TR" sz="2200" dirty="0">
              <a:cs typeface="Times New Roman" panose="02020603050405020304" pitchFamily="18" charset="0"/>
            </a:endParaRPr>
          </a:p>
        </p:txBody>
      </p:sp>
    </p:spTree>
    <p:extLst>
      <p:ext uri="{BB962C8B-B14F-4D97-AF65-F5344CB8AC3E}">
        <p14:creationId xmlns:p14="http://schemas.microsoft.com/office/powerpoint/2010/main" val="17687255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22139" y="1813091"/>
            <a:ext cx="10353762" cy="4188382"/>
          </a:xfrm>
        </p:spPr>
        <p:txBody>
          <a:bodyPr>
            <a:normAutofit/>
          </a:bodyPr>
          <a:lstStyle/>
          <a:p>
            <a:pPr lvl="1">
              <a:lnSpc>
                <a:spcPct val="200000"/>
              </a:lnSpc>
            </a:pPr>
            <a:r>
              <a:rPr lang="tr-TR" sz="2200" dirty="0" smtClean="0">
                <a:cs typeface="Times New Roman" panose="02020603050405020304" pitchFamily="18" charset="0"/>
              </a:rPr>
              <a:t>Rol çatışması konusunda bireye yardım eden yapı</a:t>
            </a:r>
          </a:p>
          <a:p>
            <a:pPr lvl="1">
              <a:lnSpc>
                <a:spcPct val="200000"/>
              </a:lnSpc>
            </a:pPr>
            <a:r>
              <a:rPr lang="tr-TR" sz="2200" dirty="0" err="1" smtClean="0">
                <a:cs typeface="Times New Roman" panose="02020603050405020304" pitchFamily="18" charset="0"/>
              </a:rPr>
              <a:t>Sosyodramanın</a:t>
            </a:r>
            <a:r>
              <a:rPr lang="tr-TR" sz="2200" dirty="0" smtClean="0">
                <a:cs typeface="Times New Roman" panose="02020603050405020304" pitchFamily="18" charset="0"/>
              </a:rPr>
              <a:t> üç hedefi: </a:t>
            </a:r>
          </a:p>
          <a:p>
            <a:pPr lvl="2">
              <a:lnSpc>
                <a:spcPct val="200000"/>
              </a:lnSpc>
            </a:pPr>
            <a:r>
              <a:rPr lang="tr-TR" sz="2000" dirty="0" smtClean="0">
                <a:cs typeface="Times New Roman" panose="02020603050405020304" pitchFamily="18" charset="0"/>
              </a:rPr>
              <a:t>Sosyal durumu daha iyi anlamak</a:t>
            </a:r>
          </a:p>
          <a:p>
            <a:pPr lvl="2">
              <a:lnSpc>
                <a:spcPct val="200000"/>
              </a:lnSpc>
            </a:pPr>
            <a:r>
              <a:rPr lang="tr-TR" sz="2000" dirty="0" smtClean="0">
                <a:cs typeface="Times New Roman" panose="02020603050405020304" pitchFamily="18" charset="0"/>
              </a:rPr>
              <a:t>Katılımcıların kendi rolleri ve diğer roller hakkında iç görü kazanmaları</a:t>
            </a:r>
          </a:p>
          <a:p>
            <a:pPr lvl="2">
              <a:lnSpc>
                <a:spcPct val="200000"/>
              </a:lnSpc>
            </a:pPr>
            <a:r>
              <a:rPr lang="tr-TR" sz="2000" dirty="0" smtClean="0">
                <a:cs typeface="Times New Roman" panose="02020603050405020304" pitchFamily="18" charset="0"/>
              </a:rPr>
              <a:t>Konuyla ilgili duygusal boşalma ve </a:t>
            </a:r>
            <a:r>
              <a:rPr lang="tr-TR" sz="2000" dirty="0" err="1" smtClean="0">
                <a:cs typeface="Times New Roman" panose="02020603050405020304" pitchFamily="18" charset="0"/>
              </a:rPr>
              <a:t>katarsis</a:t>
            </a:r>
            <a:endParaRPr lang="tr-TR" sz="2000" dirty="0" smtClean="0">
              <a:cs typeface="Times New Roman" panose="02020603050405020304" pitchFamily="18" charset="0"/>
            </a:endParaRPr>
          </a:p>
          <a:p>
            <a:pPr marL="457200" lvl="1" indent="0">
              <a:buNone/>
            </a:pPr>
            <a:endParaRPr lang="tr-TR" dirty="0"/>
          </a:p>
        </p:txBody>
      </p:sp>
      <p:sp>
        <p:nvSpPr>
          <p:cNvPr id="5" name="Unvan 1"/>
          <p:cNvSpPr>
            <a:spLocks noGrp="1"/>
          </p:cNvSpPr>
          <p:nvPr>
            <p:ph type="title"/>
          </p:nvPr>
        </p:nvSpPr>
        <p:spPr>
          <a:xfrm>
            <a:off x="1451579" y="804519"/>
            <a:ext cx="9603275" cy="1049235"/>
          </a:xfrm>
        </p:spPr>
        <p:txBody>
          <a:bodyPr/>
          <a:lstStyle/>
          <a:p>
            <a:r>
              <a:rPr lang="tr-TR" dirty="0" err="1" smtClean="0"/>
              <a:t>sosyodrama</a:t>
            </a:r>
            <a:endParaRPr lang="tr-TR" dirty="0"/>
          </a:p>
        </p:txBody>
      </p:sp>
    </p:spTree>
    <p:extLst>
      <p:ext uri="{BB962C8B-B14F-4D97-AF65-F5344CB8AC3E}">
        <p14:creationId xmlns:p14="http://schemas.microsoft.com/office/powerpoint/2010/main" val="33933247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01210" y="1938759"/>
            <a:ext cx="10253283" cy="3848086"/>
          </a:xfrm>
        </p:spPr>
        <p:txBody>
          <a:bodyPr>
            <a:normAutofit/>
          </a:bodyPr>
          <a:lstStyle/>
          <a:p>
            <a:pPr lvl="1">
              <a:lnSpc>
                <a:spcPct val="150000"/>
              </a:lnSpc>
            </a:pPr>
            <a:r>
              <a:rPr lang="tr-TR" sz="2600" dirty="0" smtClean="0">
                <a:cs typeface="Times New Roman" panose="02020603050405020304" pitchFamily="18" charset="0"/>
              </a:rPr>
              <a:t>Fark edilen rollerin ve toplumsal yeni yapının gerçek hayata taşınması</a:t>
            </a:r>
          </a:p>
          <a:p>
            <a:pPr lvl="1">
              <a:lnSpc>
                <a:spcPct val="150000"/>
              </a:lnSpc>
            </a:pPr>
            <a:r>
              <a:rPr lang="tr-TR" sz="2600" dirty="0" err="1" smtClean="0">
                <a:cs typeface="Times New Roman" panose="02020603050405020304" pitchFamily="18" charset="0"/>
              </a:rPr>
              <a:t>Sosyodrama</a:t>
            </a:r>
            <a:r>
              <a:rPr lang="tr-TR" sz="2600" dirty="0" smtClean="0">
                <a:cs typeface="Times New Roman" panose="02020603050405020304" pitchFamily="18" charset="0"/>
              </a:rPr>
              <a:t> Aşamaları:</a:t>
            </a:r>
          </a:p>
          <a:p>
            <a:pPr lvl="2">
              <a:lnSpc>
                <a:spcPct val="150000"/>
              </a:lnSpc>
            </a:pPr>
            <a:r>
              <a:rPr lang="tr-TR" sz="2400" dirty="0" smtClean="0">
                <a:cs typeface="Times New Roman" panose="02020603050405020304" pitchFamily="18" charset="0"/>
              </a:rPr>
              <a:t>Isınma</a:t>
            </a:r>
            <a:endParaRPr lang="tr-TR" sz="2400" dirty="0">
              <a:cs typeface="Times New Roman" panose="02020603050405020304" pitchFamily="18" charset="0"/>
            </a:endParaRPr>
          </a:p>
          <a:p>
            <a:pPr lvl="2">
              <a:lnSpc>
                <a:spcPct val="150000"/>
              </a:lnSpc>
            </a:pPr>
            <a:r>
              <a:rPr lang="tr-TR" sz="2400" dirty="0" smtClean="0">
                <a:cs typeface="Times New Roman" panose="02020603050405020304" pitchFamily="18" charset="0"/>
              </a:rPr>
              <a:t>Sahnelenme</a:t>
            </a:r>
            <a:endParaRPr lang="tr-TR" sz="2400" dirty="0">
              <a:cs typeface="Times New Roman" panose="02020603050405020304" pitchFamily="18" charset="0"/>
            </a:endParaRPr>
          </a:p>
          <a:p>
            <a:pPr lvl="2">
              <a:lnSpc>
                <a:spcPct val="150000"/>
              </a:lnSpc>
            </a:pPr>
            <a:r>
              <a:rPr lang="tr-TR" sz="2400" dirty="0" smtClean="0">
                <a:cs typeface="Times New Roman" panose="02020603050405020304" pitchFamily="18" charset="0"/>
              </a:rPr>
              <a:t>Paylaşım</a:t>
            </a:r>
            <a:endParaRPr lang="tr-TR" sz="2400" dirty="0">
              <a:cs typeface="Times New Roman" panose="02020603050405020304" pitchFamily="18" charset="0"/>
            </a:endParaRPr>
          </a:p>
        </p:txBody>
      </p:sp>
      <p:sp>
        <p:nvSpPr>
          <p:cNvPr id="4" name="Unvan 1"/>
          <p:cNvSpPr>
            <a:spLocks noGrp="1"/>
          </p:cNvSpPr>
          <p:nvPr>
            <p:ph type="title"/>
          </p:nvPr>
        </p:nvSpPr>
        <p:spPr>
          <a:xfrm>
            <a:off x="1451579" y="804519"/>
            <a:ext cx="9603275" cy="1049235"/>
          </a:xfrm>
        </p:spPr>
        <p:txBody>
          <a:bodyPr/>
          <a:lstStyle/>
          <a:p>
            <a:r>
              <a:rPr lang="tr-TR" dirty="0" err="1" smtClean="0"/>
              <a:t>sosyodrama</a:t>
            </a:r>
            <a:endParaRPr lang="tr-TR" dirty="0"/>
          </a:p>
        </p:txBody>
      </p:sp>
    </p:spTree>
    <p:extLst>
      <p:ext uri="{BB962C8B-B14F-4D97-AF65-F5344CB8AC3E}">
        <p14:creationId xmlns:p14="http://schemas.microsoft.com/office/powerpoint/2010/main" val="19083271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Psikodrama</a:t>
            </a:r>
            <a:r>
              <a:rPr lang="tr-TR" dirty="0" smtClean="0"/>
              <a:t> ile </a:t>
            </a:r>
            <a:r>
              <a:rPr lang="tr-TR" dirty="0" err="1" smtClean="0"/>
              <a:t>sosyodramanın</a:t>
            </a:r>
            <a:r>
              <a:rPr lang="tr-TR" dirty="0" smtClean="0"/>
              <a:t> farkları </a:t>
            </a:r>
            <a:endParaRPr lang="tr-TR" dirty="0"/>
          </a:p>
        </p:txBody>
      </p:sp>
      <p:sp>
        <p:nvSpPr>
          <p:cNvPr id="3" name="İçerik Yer Tutucusu 2"/>
          <p:cNvSpPr>
            <a:spLocks noGrp="1"/>
          </p:cNvSpPr>
          <p:nvPr>
            <p:ph idx="1"/>
          </p:nvPr>
        </p:nvSpPr>
        <p:spPr>
          <a:xfrm>
            <a:off x="913795" y="2096063"/>
            <a:ext cx="10353762" cy="3886725"/>
          </a:xfrm>
        </p:spPr>
        <p:txBody>
          <a:bodyPr>
            <a:normAutofit/>
          </a:bodyPr>
          <a:lstStyle/>
          <a:p>
            <a:pPr lvl="1">
              <a:lnSpc>
                <a:spcPct val="150000"/>
              </a:lnSpc>
            </a:pPr>
            <a:r>
              <a:rPr lang="tr-TR" sz="2200" dirty="0" err="1" smtClean="0">
                <a:latin typeface="+mj-lt"/>
                <a:cs typeface="Times New Roman" panose="02020603050405020304" pitchFamily="18" charset="0"/>
              </a:rPr>
              <a:t>Psikodramada</a:t>
            </a:r>
            <a:r>
              <a:rPr lang="tr-TR" sz="2200" dirty="0" smtClean="0">
                <a:latin typeface="+mj-lt"/>
                <a:cs typeface="Times New Roman" panose="02020603050405020304" pitchFamily="18" charset="0"/>
              </a:rPr>
              <a:t> kişisel bir problem, </a:t>
            </a:r>
            <a:r>
              <a:rPr lang="tr-TR" sz="2200" dirty="0" err="1" smtClean="0">
                <a:latin typeface="+mj-lt"/>
                <a:cs typeface="Times New Roman" panose="02020603050405020304" pitchFamily="18" charset="0"/>
              </a:rPr>
              <a:t>sosyodramada</a:t>
            </a:r>
            <a:r>
              <a:rPr lang="tr-TR" sz="2200" dirty="0" smtClean="0">
                <a:latin typeface="+mj-lt"/>
                <a:cs typeface="Times New Roman" panose="02020603050405020304" pitchFamily="18" charset="0"/>
              </a:rPr>
              <a:t> sosyal bir olay ya da problem</a:t>
            </a:r>
          </a:p>
          <a:p>
            <a:pPr lvl="1">
              <a:lnSpc>
                <a:spcPct val="150000"/>
              </a:lnSpc>
            </a:pPr>
            <a:r>
              <a:rPr lang="tr-TR" sz="2200" dirty="0" err="1" smtClean="0">
                <a:latin typeface="+mj-lt"/>
                <a:cs typeface="Times New Roman" panose="02020603050405020304" pitchFamily="18" charset="0"/>
              </a:rPr>
              <a:t>Psikodramada</a:t>
            </a:r>
            <a:r>
              <a:rPr lang="tr-TR" sz="2200" dirty="0" smtClean="0">
                <a:latin typeface="+mj-lt"/>
                <a:cs typeface="Times New Roman" panose="02020603050405020304" pitchFamily="18" charset="0"/>
              </a:rPr>
              <a:t> </a:t>
            </a:r>
            <a:r>
              <a:rPr lang="tr-TR" sz="2200" dirty="0" err="1" smtClean="0">
                <a:latin typeface="+mj-lt"/>
                <a:cs typeface="Times New Roman" panose="02020603050405020304" pitchFamily="18" charset="0"/>
              </a:rPr>
              <a:t>protagonist</a:t>
            </a:r>
            <a:r>
              <a:rPr lang="tr-TR" sz="2200" dirty="0">
                <a:latin typeface="+mj-lt"/>
                <a:cs typeface="Times New Roman" panose="02020603050405020304" pitchFamily="18" charset="0"/>
              </a:rPr>
              <a:t> </a:t>
            </a:r>
            <a:r>
              <a:rPr lang="tr-TR" sz="2200" dirty="0" smtClean="0">
                <a:latin typeface="+mj-lt"/>
                <a:cs typeface="Times New Roman" panose="02020603050405020304" pitchFamily="18" charset="0"/>
              </a:rPr>
              <a:t>birey, </a:t>
            </a:r>
            <a:r>
              <a:rPr lang="tr-TR" sz="2200" dirty="0" err="1" smtClean="0">
                <a:latin typeface="+mj-lt"/>
                <a:cs typeface="Times New Roman" panose="02020603050405020304" pitchFamily="18" charset="0"/>
              </a:rPr>
              <a:t>sosyodramada</a:t>
            </a:r>
            <a:r>
              <a:rPr lang="tr-TR" sz="2200" dirty="0" smtClean="0">
                <a:latin typeface="+mj-lt"/>
                <a:cs typeface="Times New Roman" panose="02020603050405020304" pitchFamily="18" charset="0"/>
              </a:rPr>
              <a:t> ise grup</a:t>
            </a:r>
          </a:p>
          <a:p>
            <a:pPr lvl="1">
              <a:lnSpc>
                <a:spcPct val="150000"/>
              </a:lnSpc>
            </a:pPr>
            <a:r>
              <a:rPr lang="tr-TR" sz="2200" dirty="0" err="1" smtClean="0">
                <a:latin typeface="+mj-lt"/>
                <a:cs typeface="Times New Roman" panose="02020603050405020304" pitchFamily="18" charset="0"/>
              </a:rPr>
              <a:t>Psikodrama</a:t>
            </a:r>
            <a:r>
              <a:rPr lang="tr-TR" sz="2200" dirty="0" smtClean="0">
                <a:latin typeface="+mj-lt"/>
                <a:cs typeface="Times New Roman" panose="02020603050405020304" pitchFamily="18" charset="0"/>
              </a:rPr>
              <a:t> kişisel problemlerin kökenine, </a:t>
            </a:r>
            <a:r>
              <a:rPr lang="tr-TR" sz="2200" dirty="0" err="1" smtClean="0">
                <a:latin typeface="+mj-lt"/>
                <a:cs typeface="Times New Roman" panose="02020603050405020304" pitchFamily="18" charset="0"/>
              </a:rPr>
              <a:t>sosyodrama</a:t>
            </a:r>
            <a:r>
              <a:rPr lang="tr-TR" sz="2200" dirty="0" smtClean="0">
                <a:latin typeface="+mj-lt"/>
                <a:cs typeface="Times New Roman" panose="02020603050405020304" pitchFamily="18" charset="0"/>
              </a:rPr>
              <a:t> ise kolektif kimliklerimizin kökenine eğilir.</a:t>
            </a:r>
          </a:p>
          <a:p>
            <a:pPr lvl="1">
              <a:lnSpc>
                <a:spcPct val="150000"/>
              </a:lnSpc>
            </a:pPr>
            <a:r>
              <a:rPr lang="tr-TR" sz="2200" dirty="0" err="1" smtClean="0">
                <a:latin typeface="+mj-lt"/>
                <a:cs typeface="Times New Roman" panose="02020603050405020304" pitchFamily="18" charset="0"/>
              </a:rPr>
              <a:t>Sosyodrama</a:t>
            </a:r>
            <a:r>
              <a:rPr lang="tr-TR" sz="2200" dirty="0" smtClean="0">
                <a:latin typeface="+mj-lt"/>
                <a:cs typeface="Times New Roman" panose="02020603050405020304" pitchFamily="18" charset="0"/>
              </a:rPr>
              <a:t> önceden planlanmış bir mekan veya sahne, </a:t>
            </a:r>
            <a:r>
              <a:rPr lang="tr-TR" sz="2200" dirty="0" err="1" smtClean="0">
                <a:latin typeface="+mj-lt"/>
                <a:cs typeface="Times New Roman" panose="02020603050405020304" pitchFamily="18" charset="0"/>
              </a:rPr>
              <a:t>psikodrama</a:t>
            </a:r>
            <a:r>
              <a:rPr lang="tr-TR" sz="2200" dirty="0" smtClean="0">
                <a:latin typeface="+mj-lt"/>
                <a:cs typeface="Times New Roman" panose="02020603050405020304" pitchFamily="18" charset="0"/>
              </a:rPr>
              <a:t> yer konusunda daha </a:t>
            </a:r>
            <a:r>
              <a:rPr lang="tr-TR" sz="2200" dirty="0" err="1" smtClean="0">
                <a:latin typeface="+mj-lt"/>
                <a:cs typeface="Times New Roman" panose="02020603050405020304" pitchFamily="18" charset="0"/>
              </a:rPr>
              <a:t>spontan</a:t>
            </a:r>
            <a:r>
              <a:rPr lang="tr-TR" sz="2200" dirty="0" smtClean="0">
                <a:latin typeface="+mj-lt"/>
                <a:cs typeface="Times New Roman" panose="02020603050405020304" pitchFamily="18" charset="0"/>
              </a:rPr>
              <a:t> ve esnek</a:t>
            </a:r>
            <a:endParaRPr lang="tr-TR" sz="2200" dirty="0">
              <a:latin typeface="+mj-lt"/>
              <a:cs typeface="Times New Roman" panose="02020603050405020304" pitchFamily="18" charset="0"/>
            </a:endParaRPr>
          </a:p>
        </p:txBody>
      </p:sp>
    </p:spTree>
    <p:extLst>
      <p:ext uri="{BB962C8B-B14F-4D97-AF65-F5344CB8AC3E}">
        <p14:creationId xmlns:p14="http://schemas.microsoft.com/office/powerpoint/2010/main" val="2923970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Dikkat! </a:t>
            </a:r>
            <a:endParaRPr lang="tr-TR" dirty="0"/>
          </a:p>
        </p:txBody>
      </p:sp>
      <p:sp>
        <p:nvSpPr>
          <p:cNvPr id="3" name="İçerik Yer Tutucusu 2"/>
          <p:cNvSpPr>
            <a:spLocks noGrp="1"/>
          </p:cNvSpPr>
          <p:nvPr>
            <p:ph idx="1"/>
          </p:nvPr>
        </p:nvSpPr>
        <p:spPr/>
        <p:txBody>
          <a:bodyPr>
            <a:noAutofit/>
          </a:bodyPr>
          <a:lstStyle/>
          <a:p>
            <a:pPr>
              <a:lnSpc>
                <a:spcPct val="150000"/>
              </a:lnSpc>
            </a:pPr>
            <a:r>
              <a:rPr lang="tr-TR" sz="2400" dirty="0" err="1" smtClean="0">
                <a:cs typeface="Times New Roman" panose="02020603050405020304" pitchFamily="18" charset="0"/>
              </a:rPr>
              <a:t>Sosyodramanın</a:t>
            </a:r>
            <a:r>
              <a:rPr lang="tr-TR" sz="2400" dirty="0" smtClean="0">
                <a:cs typeface="Times New Roman" panose="02020603050405020304" pitchFamily="18" charset="0"/>
              </a:rPr>
              <a:t> paylaşım kısmından sonra değerlendirmeleri ve yorumları yalnızca terapist yapar ve tartışmaların uzamasına izin vermez.</a:t>
            </a:r>
          </a:p>
          <a:p>
            <a:pPr>
              <a:lnSpc>
                <a:spcPct val="150000"/>
              </a:lnSpc>
            </a:pPr>
            <a:r>
              <a:rPr lang="tr-TR" sz="2400" dirty="0" smtClean="0">
                <a:cs typeface="Times New Roman" panose="02020603050405020304" pitchFamily="18" charset="0"/>
              </a:rPr>
              <a:t>Terapistin sosyal durumu ele alma ve yorumlama becerisi son derece önemlidir.</a:t>
            </a:r>
          </a:p>
          <a:p>
            <a:pPr>
              <a:lnSpc>
                <a:spcPct val="150000"/>
              </a:lnSpc>
            </a:pPr>
            <a:r>
              <a:rPr lang="tr-TR" sz="2400" dirty="0" smtClean="0">
                <a:cs typeface="Times New Roman" panose="02020603050405020304" pitchFamily="18" charset="0"/>
              </a:rPr>
              <a:t>Rolüne neden girdiğini bilmeyen ve tam olarak ne yaptığını fark edemeyen grup üyelerinin </a:t>
            </a:r>
            <a:r>
              <a:rPr lang="tr-TR" sz="2400" dirty="0" err="1" smtClean="0">
                <a:cs typeface="Times New Roman" panose="02020603050405020304" pitchFamily="18" charset="0"/>
              </a:rPr>
              <a:t>sosyodramadan</a:t>
            </a:r>
            <a:r>
              <a:rPr lang="tr-TR" sz="2400" dirty="0" smtClean="0">
                <a:cs typeface="Times New Roman" panose="02020603050405020304" pitchFamily="18" charset="0"/>
              </a:rPr>
              <a:t> yarar sağlaması zordur.</a:t>
            </a:r>
            <a:endParaRPr lang="tr-TR" sz="2400" dirty="0">
              <a:cs typeface="Times New Roman" panose="02020603050405020304" pitchFamily="18" charset="0"/>
            </a:endParaRPr>
          </a:p>
        </p:txBody>
      </p:sp>
    </p:spTree>
    <p:extLst>
      <p:ext uri="{BB962C8B-B14F-4D97-AF65-F5344CB8AC3E}">
        <p14:creationId xmlns:p14="http://schemas.microsoft.com/office/powerpoint/2010/main" val="1166628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88357" y="614451"/>
            <a:ext cx="10353761" cy="1240972"/>
          </a:xfrm>
        </p:spPr>
        <p:txBody>
          <a:bodyPr/>
          <a:lstStyle/>
          <a:p>
            <a:r>
              <a:rPr lang="tr-TR" dirty="0" smtClean="0"/>
              <a:t>Yaratıcı drama</a:t>
            </a:r>
            <a:endParaRPr lang="tr-TR" dirty="0"/>
          </a:p>
        </p:txBody>
      </p:sp>
      <p:sp>
        <p:nvSpPr>
          <p:cNvPr id="3" name="İçerik Yer Tutucusu 2"/>
          <p:cNvSpPr>
            <a:spLocks noGrp="1"/>
          </p:cNvSpPr>
          <p:nvPr>
            <p:ph idx="1"/>
          </p:nvPr>
        </p:nvSpPr>
        <p:spPr>
          <a:xfrm>
            <a:off x="913795" y="2069556"/>
            <a:ext cx="10353762" cy="2878622"/>
          </a:xfrm>
        </p:spPr>
        <p:txBody>
          <a:bodyPr>
            <a:normAutofit fontScale="92500" lnSpcReduction="10000"/>
          </a:bodyPr>
          <a:lstStyle/>
          <a:p>
            <a:pPr lvl="1">
              <a:lnSpc>
                <a:spcPct val="150000"/>
              </a:lnSpc>
            </a:pPr>
            <a:r>
              <a:rPr lang="tr-TR" sz="2200" dirty="0" smtClean="0">
                <a:cs typeface="Times New Roman" panose="02020603050405020304" pitchFamily="18" charset="0"/>
              </a:rPr>
              <a:t>Doğaçlama, rol oynama vb. tiyatro ya da drama tekniklerinden yararlanılarak, bir grup çalışması içinde bireylerin bir yaşantıyı, bir olayı, bir fikri, bir eğitim konusunu, kimi zaman da soyut bir kavramı ya da davranışı eski bilişsel örüntülerin yeniden düzenlenmesi yoluyla ‘oyunsu’ süreçlerle canlandırılması</a:t>
            </a:r>
          </a:p>
          <a:p>
            <a:pPr lvl="1">
              <a:lnSpc>
                <a:spcPct val="150000"/>
              </a:lnSpc>
            </a:pPr>
            <a:r>
              <a:rPr lang="tr-TR" sz="2200" dirty="0" smtClean="0">
                <a:cs typeface="Times New Roman" panose="02020603050405020304" pitchFamily="18" charset="0"/>
              </a:rPr>
              <a:t>Bilişsel, </a:t>
            </a:r>
            <a:r>
              <a:rPr lang="tr-TR" sz="2200" dirty="0" err="1" smtClean="0">
                <a:cs typeface="Times New Roman" panose="02020603050405020304" pitchFamily="18" charset="0"/>
              </a:rPr>
              <a:t>duyuşsal</a:t>
            </a:r>
            <a:r>
              <a:rPr lang="tr-TR" sz="2200" dirty="0" smtClean="0">
                <a:cs typeface="Times New Roman" panose="02020603050405020304" pitchFamily="18" charset="0"/>
              </a:rPr>
              <a:t>, sosyal ve </a:t>
            </a:r>
            <a:r>
              <a:rPr lang="tr-TR" sz="2200" dirty="0" err="1" smtClean="0">
                <a:cs typeface="Times New Roman" panose="02020603050405020304" pitchFamily="18" charset="0"/>
              </a:rPr>
              <a:t>devinişsel</a:t>
            </a:r>
            <a:r>
              <a:rPr lang="tr-TR" sz="2200" dirty="0" smtClean="0">
                <a:cs typeface="Times New Roman" panose="02020603050405020304" pitchFamily="18" charset="0"/>
              </a:rPr>
              <a:t> yönleri olan bir tür</a:t>
            </a:r>
          </a:p>
          <a:p>
            <a:pPr lvl="1">
              <a:lnSpc>
                <a:spcPct val="150000"/>
              </a:lnSpc>
            </a:pPr>
            <a:r>
              <a:rPr lang="tr-TR" sz="2200" dirty="0" smtClean="0">
                <a:cs typeface="Times New Roman" panose="02020603050405020304" pitchFamily="18" charset="0"/>
              </a:rPr>
              <a:t>Yaratıcılığın kullanımını önemseyen kişisel ve sosyal gelişimi amaçlayan bir tür</a:t>
            </a:r>
            <a:endParaRPr lang="tr-TR" sz="2200" dirty="0">
              <a:cs typeface="Times New Roman" panose="02020603050405020304" pitchFamily="18" charset="0"/>
            </a:endParaRPr>
          </a:p>
        </p:txBody>
      </p:sp>
    </p:spTree>
    <p:extLst>
      <p:ext uri="{BB962C8B-B14F-4D97-AF65-F5344CB8AC3E}">
        <p14:creationId xmlns:p14="http://schemas.microsoft.com/office/powerpoint/2010/main" val="6081241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09623" y="2078040"/>
            <a:ext cx="7535724" cy="3899788"/>
          </a:xfrm>
        </p:spPr>
        <p:txBody>
          <a:bodyPr>
            <a:normAutofit fontScale="92500" lnSpcReduction="10000"/>
          </a:bodyPr>
          <a:lstStyle/>
          <a:p>
            <a:pPr lvl="1">
              <a:lnSpc>
                <a:spcPct val="150000"/>
              </a:lnSpc>
            </a:pPr>
            <a:r>
              <a:rPr lang="tr-TR" sz="2600" dirty="0" err="1" smtClean="0">
                <a:cs typeface="Times New Roman" panose="02020603050405020304" pitchFamily="18" charset="0"/>
              </a:rPr>
              <a:t>Spontanlık</a:t>
            </a:r>
            <a:r>
              <a:rPr lang="tr-TR" sz="2600" dirty="0" smtClean="0">
                <a:cs typeface="Times New Roman" panose="02020603050405020304" pitchFamily="18" charset="0"/>
              </a:rPr>
              <a:t> önemlidir, sonuçtan çok sürece odaklanır.</a:t>
            </a:r>
          </a:p>
          <a:p>
            <a:pPr lvl="1">
              <a:lnSpc>
                <a:spcPct val="150000"/>
              </a:lnSpc>
            </a:pPr>
            <a:r>
              <a:rPr lang="tr-TR" sz="2600" dirty="0" smtClean="0">
                <a:cs typeface="Times New Roman" panose="02020603050405020304" pitchFamily="18" charset="0"/>
              </a:rPr>
              <a:t>Gerçek ve kurgu iç içedir.</a:t>
            </a:r>
          </a:p>
          <a:p>
            <a:pPr lvl="1">
              <a:lnSpc>
                <a:spcPct val="150000"/>
              </a:lnSpc>
            </a:pPr>
            <a:r>
              <a:rPr lang="tr-TR" sz="2600" dirty="0" smtClean="0">
                <a:cs typeface="Times New Roman" panose="02020603050405020304" pitchFamily="18" charset="0"/>
              </a:rPr>
              <a:t>Katılımcı kurgusal gerçeklikte bir çatışmanın içine girer, bunu yaşar, dener, sorgular, sonrasında analiz eder.</a:t>
            </a:r>
          </a:p>
          <a:p>
            <a:pPr lvl="1">
              <a:lnSpc>
                <a:spcPct val="150000"/>
              </a:lnSpc>
            </a:pPr>
            <a:r>
              <a:rPr lang="tr-TR" sz="2600" dirty="0" smtClean="0">
                <a:cs typeface="Times New Roman" panose="02020603050405020304" pitchFamily="18" charset="0"/>
              </a:rPr>
              <a:t>Kişinin kendisine ilişkin fark etmediği yaratıcı yönleri ve yetileri ortaya çıkar.</a:t>
            </a:r>
            <a:endParaRPr lang="tr-TR" sz="2600" dirty="0">
              <a:cs typeface="Times New Roman" panose="02020603050405020304" pitchFamily="18" charset="0"/>
            </a:endParaRPr>
          </a:p>
        </p:txBody>
      </p:sp>
      <p:sp>
        <p:nvSpPr>
          <p:cNvPr id="5" name="Unvan 1"/>
          <p:cNvSpPr>
            <a:spLocks noGrp="1"/>
          </p:cNvSpPr>
          <p:nvPr>
            <p:ph type="title"/>
          </p:nvPr>
        </p:nvSpPr>
        <p:spPr>
          <a:xfrm>
            <a:off x="1388357" y="614451"/>
            <a:ext cx="10353761" cy="1240972"/>
          </a:xfrm>
        </p:spPr>
        <p:txBody>
          <a:bodyPr/>
          <a:lstStyle/>
          <a:p>
            <a:r>
              <a:rPr lang="tr-TR" dirty="0" smtClean="0"/>
              <a:t>Yaratıcı drama</a:t>
            </a:r>
            <a:endParaRPr lang="tr-TR" dirty="0"/>
          </a:p>
        </p:txBody>
      </p:sp>
    </p:spTree>
    <p:extLst>
      <p:ext uri="{BB962C8B-B14F-4D97-AF65-F5344CB8AC3E}">
        <p14:creationId xmlns:p14="http://schemas.microsoft.com/office/powerpoint/2010/main" val="14026170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Yaratıcı drama aşamaları</a:t>
            </a:r>
            <a:endParaRPr lang="tr-TR" dirty="0"/>
          </a:p>
        </p:txBody>
      </p:sp>
      <p:sp>
        <p:nvSpPr>
          <p:cNvPr id="3" name="İçerik Yer Tutucusu 2"/>
          <p:cNvSpPr>
            <a:spLocks noGrp="1"/>
          </p:cNvSpPr>
          <p:nvPr>
            <p:ph idx="1"/>
          </p:nvPr>
        </p:nvSpPr>
        <p:spPr>
          <a:xfrm>
            <a:off x="913794" y="2396509"/>
            <a:ext cx="10353762" cy="3695136"/>
          </a:xfrm>
        </p:spPr>
        <p:txBody>
          <a:bodyPr>
            <a:normAutofit/>
          </a:bodyPr>
          <a:lstStyle/>
          <a:p>
            <a:pPr lvl="1"/>
            <a:r>
              <a:rPr lang="tr-TR" sz="2800" dirty="0" smtClean="0">
                <a:cs typeface="Times New Roman" panose="02020603050405020304" pitchFamily="18" charset="0"/>
              </a:rPr>
              <a:t>Isınma ve rahatlama çalışmaları</a:t>
            </a:r>
          </a:p>
          <a:p>
            <a:pPr lvl="1"/>
            <a:r>
              <a:rPr lang="tr-TR" sz="2800" dirty="0" smtClean="0">
                <a:cs typeface="Times New Roman" panose="02020603050405020304" pitchFamily="18" charset="0"/>
              </a:rPr>
              <a:t>Oynama</a:t>
            </a:r>
          </a:p>
          <a:p>
            <a:pPr lvl="1"/>
            <a:r>
              <a:rPr lang="tr-TR" sz="2800" dirty="0" smtClean="0">
                <a:cs typeface="Times New Roman" panose="02020603050405020304" pitchFamily="18" charset="0"/>
              </a:rPr>
              <a:t>Doğaçlama çalışmaları</a:t>
            </a:r>
          </a:p>
          <a:p>
            <a:pPr lvl="1"/>
            <a:r>
              <a:rPr lang="tr-TR" sz="2800" dirty="0" smtClean="0">
                <a:cs typeface="Times New Roman" panose="02020603050405020304" pitchFamily="18" charset="0"/>
              </a:rPr>
              <a:t>Oluşumlar</a:t>
            </a:r>
          </a:p>
          <a:p>
            <a:pPr marL="457200" lvl="1" indent="0">
              <a:buNone/>
            </a:pPr>
            <a:endParaRPr lang="tr-TR" sz="1400" dirty="0"/>
          </a:p>
        </p:txBody>
      </p:sp>
    </p:spTree>
    <p:extLst>
      <p:ext uri="{BB962C8B-B14F-4D97-AF65-F5344CB8AC3E}">
        <p14:creationId xmlns:p14="http://schemas.microsoft.com/office/powerpoint/2010/main" val="28891920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Etkileşime dayalı teknikler</a:t>
            </a:r>
            <a:endParaRPr lang="en-US" dirty="0"/>
          </a:p>
        </p:txBody>
      </p:sp>
      <p:sp>
        <p:nvSpPr>
          <p:cNvPr id="3" name="İçerik Yer Tutucusu 2"/>
          <p:cNvSpPr>
            <a:spLocks noGrp="1"/>
          </p:cNvSpPr>
          <p:nvPr>
            <p:ph idx="1"/>
          </p:nvPr>
        </p:nvSpPr>
        <p:spPr/>
        <p:txBody>
          <a:bodyPr>
            <a:normAutofit fontScale="85000" lnSpcReduction="20000"/>
          </a:bodyPr>
          <a:lstStyle/>
          <a:p>
            <a:r>
              <a:rPr lang="tr-TR" b="1" dirty="0"/>
              <a:t>PSİKODRAMA</a:t>
            </a:r>
          </a:p>
          <a:p>
            <a:r>
              <a:rPr lang="tr-TR" b="1" dirty="0"/>
              <a:t>SOSYODRAMA</a:t>
            </a:r>
          </a:p>
          <a:p>
            <a:r>
              <a:rPr lang="tr-TR" b="1" dirty="0"/>
              <a:t>YARATICI </a:t>
            </a:r>
            <a:r>
              <a:rPr lang="tr-TR" b="1" dirty="0" smtClean="0"/>
              <a:t>DRAMA</a:t>
            </a:r>
          </a:p>
          <a:p>
            <a:r>
              <a:rPr lang="tr-TR" b="1" dirty="0" smtClean="0">
                <a:solidFill>
                  <a:schemeClr val="bg1">
                    <a:lumMod val="75000"/>
                  </a:schemeClr>
                </a:solidFill>
              </a:rPr>
              <a:t>OYUN ETKİNLİKLERİ VE OYUN TERAPİSİ</a:t>
            </a:r>
          </a:p>
          <a:p>
            <a:r>
              <a:rPr lang="tr-TR" b="1" dirty="0" smtClean="0">
                <a:solidFill>
                  <a:schemeClr val="bg1">
                    <a:lumMod val="75000"/>
                  </a:schemeClr>
                </a:solidFill>
              </a:rPr>
              <a:t>GÖRÜŞME</a:t>
            </a:r>
          </a:p>
          <a:p>
            <a:r>
              <a:rPr lang="tr-TR" b="1" dirty="0" smtClean="0">
                <a:solidFill>
                  <a:schemeClr val="bg1">
                    <a:lumMod val="75000"/>
                  </a:schemeClr>
                </a:solidFill>
              </a:rPr>
              <a:t>VELİ GÖRÜŞMELERİ/TOPLANTILARI</a:t>
            </a:r>
          </a:p>
          <a:p>
            <a:r>
              <a:rPr lang="tr-TR" b="1" dirty="0" smtClean="0">
                <a:solidFill>
                  <a:schemeClr val="bg1">
                    <a:lumMod val="75000"/>
                  </a:schemeClr>
                </a:solidFill>
              </a:rPr>
              <a:t>EV ZİYARETLERİ</a:t>
            </a:r>
          </a:p>
          <a:p>
            <a:r>
              <a:rPr lang="tr-TR" b="1" dirty="0" smtClean="0">
                <a:solidFill>
                  <a:schemeClr val="bg1">
                    <a:lumMod val="75000"/>
                  </a:schemeClr>
                </a:solidFill>
              </a:rPr>
              <a:t>BİREYSEL VE GRUPLA PSİKOLOJİK DANIŞMA</a:t>
            </a:r>
          </a:p>
          <a:p>
            <a:r>
              <a:rPr lang="tr-TR" b="1" dirty="0" smtClean="0">
                <a:solidFill>
                  <a:schemeClr val="bg1">
                    <a:lumMod val="75000"/>
                  </a:schemeClr>
                </a:solidFill>
              </a:rPr>
              <a:t>BİREYSEL VE GRUP REHBERLİĞİ</a:t>
            </a:r>
            <a:endParaRPr lang="tr-TR" b="1" dirty="0">
              <a:solidFill>
                <a:schemeClr val="bg1">
                  <a:lumMod val="75000"/>
                </a:schemeClr>
              </a:solidFill>
            </a:endParaRPr>
          </a:p>
        </p:txBody>
      </p:sp>
    </p:spTree>
    <p:extLst>
      <p:ext uri="{BB962C8B-B14F-4D97-AF65-F5344CB8AC3E}">
        <p14:creationId xmlns:p14="http://schemas.microsoft.com/office/powerpoint/2010/main" val="11981749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7669" y="1985058"/>
            <a:ext cx="10353762" cy="4039566"/>
          </a:xfrm>
        </p:spPr>
        <p:txBody>
          <a:bodyPr>
            <a:normAutofit/>
          </a:bodyPr>
          <a:lstStyle/>
          <a:p>
            <a:pPr lvl="1">
              <a:lnSpc>
                <a:spcPct val="150000"/>
              </a:lnSpc>
            </a:pPr>
            <a:r>
              <a:rPr lang="tr-TR" sz="2200" dirty="0" smtClean="0">
                <a:cs typeface="Times New Roman" panose="02020603050405020304" pitchFamily="18" charset="0"/>
              </a:rPr>
              <a:t>Çocuk ve ergenlerin yaratıcılıklarının gelişiminde, eğitim ve öğretimlerinde, onlara ulaşabilmek ve iletişim kurabilmek adına önemli bir tekniktir.</a:t>
            </a:r>
          </a:p>
          <a:p>
            <a:pPr lvl="1">
              <a:lnSpc>
                <a:spcPct val="150000"/>
              </a:lnSpc>
            </a:pPr>
            <a:r>
              <a:rPr lang="tr-TR" sz="2200" dirty="0" smtClean="0">
                <a:cs typeface="Times New Roman" panose="02020603050405020304" pitchFamily="18" charset="0"/>
              </a:rPr>
              <a:t>Bireyin gözlem yeteneğini, grupla çalışabilme becerisini, daha sosyal hale gelmeyi, bedenini çok yönlü geliştirmeyi, kendine ve çevreye olan farkındalığını, sosyal ve psikolojik duyarlılığını, yaratıcılığı ve estetik duygusunu, gerçeği çarpıtmadan farklı bakış açılarıyla algılayabilmeyi, kendiliğindenliği ve </a:t>
            </a:r>
            <a:r>
              <a:rPr lang="tr-TR" sz="2200" dirty="0" err="1" smtClean="0">
                <a:cs typeface="Times New Roman" panose="02020603050405020304" pitchFamily="18" charset="0"/>
              </a:rPr>
              <a:t>spontanlığı</a:t>
            </a:r>
            <a:r>
              <a:rPr lang="tr-TR" sz="2200" dirty="0" smtClean="0">
                <a:cs typeface="Times New Roman" panose="02020603050405020304" pitchFamily="18" charset="0"/>
              </a:rPr>
              <a:t>, evrensel ve demokratik tutumları benimsemeyi, toplumsal kalıpları sorgulama becerisini artırır.</a:t>
            </a:r>
          </a:p>
          <a:p>
            <a:pPr lvl="1">
              <a:lnSpc>
                <a:spcPct val="150000"/>
              </a:lnSpc>
            </a:pPr>
            <a:endParaRPr lang="tr-TR" dirty="0"/>
          </a:p>
        </p:txBody>
      </p:sp>
      <p:sp>
        <p:nvSpPr>
          <p:cNvPr id="4" name="Unvan 1"/>
          <p:cNvSpPr>
            <a:spLocks noGrp="1"/>
          </p:cNvSpPr>
          <p:nvPr>
            <p:ph type="title"/>
          </p:nvPr>
        </p:nvSpPr>
        <p:spPr>
          <a:xfrm>
            <a:off x="1388357" y="614451"/>
            <a:ext cx="10353761" cy="1240972"/>
          </a:xfrm>
        </p:spPr>
        <p:txBody>
          <a:bodyPr/>
          <a:lstStyle/>
          <a:p>
            <a:r>
              <a:rPr lang="tr-TR" dirty="0" smtClean="0"/>
              <a:t>Yaratıcı drama</a:t>
            </a:r>
            <a:endParaRPr lang="tr-TR" dirty="0"/>
          </a:p>
        </p:txBody>
      </p:sp>
    </p:spTree>
    <p:extLst>
      <p:ext uri="{BB962C8B-B14F-4D97-AF65-F5344CB8AC3E}">
        <p14:creationId xmlns:p14="http://schemas.microsoft.com/office/powerpoint/2010/main" val="15626035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en-US" dirty="0"/>
          </a:p>
        </p:txBody>
      </p:sp>
      <p:sp>
        <p:nvSpPr>
          <p:cNvPr id="3" name="İçerik Yer Tutucusu 2"/>
          <p:cNvSpPr>
            <a:spLocks noGrp="1"/>
          </p:cNvSpPr>
          <p:nvPr>
            <p:ph idx="1"/>
          </p:nvPr>
        </p:nvSpPr>
        <p:spPr/>
        <p:txBody>
          <a:bodyPr/>
          <a:lstStyle/>
          <a:p>
            <a:r>
              <a:rPr lang="tr-TR" dirty="0" smtClean="0"/>
              <a:t>Albayrak, G. (</a:t>
            </a:r>
            <a:r>
              <a:rPr lang="tr-TR" dirty="0"/>
              <a:t>2015). </a:t>
            </a:r>
            <a:r>
              <a:rPr lang="tr-TR" dirty="0" smtClean="0"/>
              <a:t>Etkileşime </a:t>
            </a:r>
            <a:r>
              <a:rPr lang="tr-TR" dirty="0"/>
              <a:t>dayalı teknikler. İçinde C. Şahin (Ed.), </a:t>
            </a:r>
            <a:r>
              <a:rPr lang="tr-TR" i="1" dirty="0"/>
              <a:t>Bireyi tanıma teknikleri</a:t>
            </a:r>
            <a:r>
              <a:rPr lang="tr-TR" dirty="0"/>
              <a:t>, (s. </a:t>
            </a:r>
            <a:r>
              <a:rPr lang="tr-TR" dirty="0" smtClean="0"/>
              <a:t>295-334). </a:t>
            </a:r>
            <a:r>
              <a:rPr lang="tr-TR" dirty="0"/>
              <a:t>Ankara: </a:t>
            </a:r>
            <a:r>
              <a:rPr lang="tr-TR" dirty="0" err="1"/>
              <a:t>Pegem</a:t>
            </a:r>
            <a:r>
              <a:rPr lang="tr-TR" dirty="0"/>
              <a:t> Akademi.</a:t>
            </a:r>
            <a:endParaRPr lang="en-US" dirty="0"/>
          </a:p>
          <a:p>
            <a:r>
              <a:rPr lang="tr-TR" dirty="0"/>
              <a:t>Özgüven, İ. E. (1998). </a:t>
            </a:r>
            <a:r>
              <a:rPr lang="tr-TR" i="1" dirty="0"/>
              <a:t>Bireyi tanıma teknikleri</a:t>
            </a:r>
            <a:r>
              <a:rPr lang="tr-TR" dirty="0"/>
              <a:t>. Ankara: PDREM Yayınları.</a:t>
            </a:r>
          </a:p>
          <a:p>
            <a:r>
              <a:rPr lang="tr-TR" dirty="0" err="1" smtClean="0"/>
              <a:t>Yeşilyaprak</a:t>
            </a:r>
            <a:r>
              <a:rPr lang="tr-TR" dirty="0"/>
              <a:t>, B. (Ed.) (2013). </a:t>
            </a:r>
            <a:r>
              <a:rPr lang="tr-TR" i="1" dirty="0"/>
              <a:t>21. yüzyılda eğitimde rehberlik hizmetleri</a:t>
            </a:r>
            <a:r>
              <a:rPr lang="tr-TR" dirty="0"/>
              <a:t>. Ankara: Nobel Yayın Dağıtım.</a:t>
            </a:r>
          </a:p>
          <a:p>
            <a:endParaRPr lang="en-US" dirty="0"/>
          </a:p>
        </p:txBody>
      </p:sp>
    </p:spTree>
    <p:extLst>
      <p:ext uri="{BB962C8B-B14F-4D97-AF65-F5344CB8AC3E}">
        <p14:creationId xmlns:p14="http://schemas.microsoft.com/office/powerpoint/2010/main" val="3451530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PSİKODRAMA</a:t>
            </a:r>
            <a:endParaRPr lang="tr-TR" dirty="0"/>
          </a:p>
        </p:txBody>
      </p:sp>
      <p:sp>
        <p:nvSpPr>
          <p:cNvPr id="3" name="İçerik Yer Tutucusu 2"/>
          <p:cNvSpPr>
            <a:spLocks noGrp="1"/>
          </p:cNvSpPr>
          <p:nvPr>
            <p:ph idx="1"/>
          </p:nvPr>
        </p:nvSpPr>
        <p:spPr>
          <a:xfrm>
            <a:off x="1451579" y="2015732"/>
            <a:ext cx="7038451" cy="3450613"/>
          </a:xfrm>
        </p:spPr>
        <p:txBody>
          <a:bodyPr>
            <a:normAutofit fontScale="85000" lnSpcReduction="10000"/>
          </a:bodyPr>
          <a:lstStyle/>
          <a:p>
            <a:pPr>
              <a:lnSpc>
                <a:spcPct val="150000"/>
              </a:lnSpc>
            </a:pPr>
            <a:r>
              <a:rPr lang="tr-TR" sz="2400" dirty="0" smtClean="0">
                <a:cs typeface="Times New Roman" panose="02020603050405020304" pitchFamily="18" charset="0"/>
              </a:rPr>
              <a:t>Kişilerin iç dünyalarını eyleme dönüştürmeleri, dışa vurmaları</a:t>
            </a:r>
          </a:p>
          <a:p>
            <a:pPr>
              <a:lnSpc>
                <a:spcPct val="150000"/>
              </a:lnSpc>
            </a:pPr>
            <a:r>
              <a:rPr lang="tr-TR" sz="2400" dirty="0" smtClean="0">
                <a:cs typeface="Times New Roman" panose="02020603050405020304" pitchFamily="18" charset="0"/>
              </a:rPr>
              <a:t>Katılımcılar hayatlarından bir kesiti canlandırır.</a:t>
            </a:r>
          </a:p>
          <a:p>
            <a:pPr>
              <a:lnSpc>
                <a:spcPct val="150000"/>
              </a:lnSpc>
            </a:pPr>
            <a:r>
              <a:rPr lang="tr-TR" sz="2400" dirty="0" smtClean="0">
                <a:cs typeface="Times New Roman" panose="02020603050405020304" pitchFamily="18" charset="0"/>
              </a:rPr>
              <a:t>Birey yazdığı ve yönettiği bir oyunu, grup yöneticisi ve üyelerin yardımı ile yaşamını ve yaşadıklarını bir film gibi izler, farkındalık ve iç görü kazanır.</a:t>
            </a:r>
          </a:p>
          <a:p>
            <a:pPr>
              <a:lnSpc>
                <a:spcPct val="150000"/>
              </a:lnSpc>
            </a:pPr>
            <a:r>
              <a:rPr lang="tr-TR" sz="2400" dirty="0" smtClean="0">
                <a:cs typeface="Times New Roman" panose="02020603050405020304" pitchFamily="18" charset="0"/>
              </a:rPr>
              <a:t>Dr. </a:t>
            </a:r>
            <a:r>
              <a:rPr lang="tr-TR" sz="2400" dirty="0" err="1" smtClean="0">
                <a:cs typeface="Times New Roman" panose="02020603050405020304" pitchFamily="18" charset="0"/>
              </a:rPr>
              <a:t>Jacop</a:t>
            </a:r>
            <a:r>
              <a:rPr lang="tr-TR" sz="2400" dirty="0" smtClean="0">
                <a:cs typeface="Times New Roman" panose="02020603050405020304" pitchFamily="18" charset="0"/>
              </a:rPr>
              <a:t> </a:t>
            </a:r>
            <a:r>
              <a:rPr lang="tr-TR" sz="2400" dirty="0" err="1" smtClean="0">
                <a:cs typeface="Times New Roman" panose="02020603050405020304" pitchFamily="18" charset="0"/>
              </a:rPr>
              <a:t>Levy</a:t>
            </a:r>
            <a:r>
              <a:rPr lang="tr-TR" sz="2400" dirty="0" smtClean="0">
                <a:cs typeface="Times New Roman" panose="02020603050405020304" pitchFamily="18" charset="0"/>
              </a:rPr>
              <a:t> </a:t>
            </a:r>
            <a:r>
              <a:rPr lang="tr-TR" sz="2400" dirty="0" err="1">
                <a:cs typeface="Times New Roman" panose="02020603050405020304" pitchFamily="18" charset="0"/>
              </a:rPr>
              <a:t>M</a:t>
            </a:r>
            <a:r>
              <a:rPr lang="tr-TR" sz="2400" dirty="0" err="1" smtClean="0">
                <a:cs typeface="Times New Roman" panose="02020603050405020304" pitchFamily="18" charset="0"/>
              </a:rPr>
              <a:t>oreno</a:t>
            </a:r>
            <a:endParaRPr lang="tr-TR" sz="2400" dirty="0" smtClean="0">
              <a:cs typeface="Times New Roman" panose="02020603050405020304" pitchFamily="18" charset="0"/>
            </a:endParaRPr>
          </a:p>
        </p:txBody>
      </p:sp>
    </p:spTree>
    <p:extLst>
      <p:ext uri="{BB962C8B-B14F-4D97-AF65-F5344CB8AC3E}">
        <p14:creationId xmlns:p14="http://schemas.microsoft.com/office/powerpoint/2010/main" val="2244802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PSİKODRAMANIN özellikleri - I</a:t>
            </a:r>
            <a:endParaRPr lang="tr-TR" dirty="0"/>
          </a:p>
        </p:txBody>
      </p:sp>
      <p:sp>
        <p:nvSpPr>
          <p:cNvPr id="3" name="İçerik Yer Tutucusu 2"/>
          <p:cNvSpPr>
            <a:spLocks noGrp="1"/>
          </p:cNvSpPr>
          <p:nvPr>
            <p:ph idx="1"/>
          </p:nvPr>
        </p:nvSpPr>
        <p:spPr>
          <a:xfrm>
            <a:off x="913794" y="2043813"/>
            <a:ext cx="10353762" cy="3695136"/>
          </a:xfrm>
        </p:spPr>
        <p:txBody>
          <a:bodyPr>
            <a:normAutofit/>
          </a:bodyPr>
          <a:lstStyle/>
          <a:p>
            <a:pPr lvl="1">
              <a:lnSpc>
                <a:spcPct val="150000"/>
              </a:lnSpc>
            </a:pPr>
            <a:r>
              <a:rPr lang="tr-TR" sz="2200" dirty="0" err="1" smtClean="0">
                <a:cs typeface="Times New Roman" panose="02020603050405020304" pitchFamily="18" charset="0"/>
              </a:rPr>
              <a:t>Spontan</a:t>
            </a:r>
            <a:r>
              <a:rPr lang="tr-TR" sz="2200" dirty="0" smtClean="0">
                <a:cs typeface="Times New Roman" panose="02020603050405020304" pitchFamily="18" charset="0"/>
              </a:rPr>
              <a:t> tiyatro yönteminden yararlanılarak gerçekleştirilen bir tedavi edici, geliştirici yaklaşımdır.</a:t>
            </a:r>
          </a:p>
          <a:p>
            <a:pPr lvl="1">
              <a:lnSpc>
                <a:spcPct val="150000"/>
              </a:lnSpc>
            </a:pPr>
            <a:r>
              <a:rPr lang="tr-TR" sz="2200" dirty="0" smtClean="0">
                <a:cs typeface="Times New Roman" panose="02020603050405020304" pitchFamily="18" charset="0"/>
              </a:rPr>
              <a:t>Sözel olan ve olmayan iletişim biçimlerinin hepsinden yararlanılır.</a:t>
            </a:r>
          </a:p>
          <a:p>
            <a:pPr lvl="1">
              <a:lnSpc>
                <a:spcPct val="150000"/>
              </a:lnSpc>
            </a:pPr>
            <a:r>
              <a:rPr lang="tr-TR" sz="2200" dirty="0" smtClean="0">
                <a:cs typeface="Times New Roman" panose="02020603050405020304" pitchFamily="18" charset="0"/>
              </a:rPr>
              <a:t>Bir kişi veya diğer grup üyeleri ile beraber yürütülebilir.</a:t>
            </a:r>
          </a:p>
          <a:p>
            <a:pPr lvl="1">
              <a:lnSpc>
                <a:spcPct val="150000"/>
              </a:lnSpc>
            </a:pPr>
            <a:r>
              <a:rPr lang="tr-TR" sz="2200" dirty="0" smtClean="0">
                <a:cs typeface="Times New Roman" panose="02020603050405020304" pitchFamily="18" charset="0"/>
              </a:rPr>
              <a:t>Üç temel noktaya değer verilir: Eylem, yaratıcılık ve </a:t>
            </a:r>
            <a:r>
              <a:rPr lang="tr-TR" sz="2200" dirty="0" err="1" smtClean="0">
                <a:cs typeface="Times New Roman" panose="02020603050405020304" pitchFamily="18" charset="0"/>
              </a:rPr>
              <a:t>spontanlık</a:t>
            </a:r>
            <a:r>
              <a:rPr lang="tr-TR" sz="2200" dirty="0" smtClean="0">
                <a:cs typeface="Times New Roman" panose="02020603050405020304" pitchFamily="18" charset="0"/>
              </a:rPr>
              <a:t>. </a:t>
            </a:r>
            <a:endParaRPr lang="tr-TR" sz="2200" dirty="0">
              <a:cs typeface="Times New Roman" panose="02020603050405020304" pitchFamily="18" charset="0"/>
            </a:endParaRPr>
          </a:p>
        </p:txBody>
      </p:sp>
    </p:spTree>
    <p:extLst>
      <p:ext uri="{BB962C8B-B14F-4D97-AF65-F5344CB8AC3E}">
        <p14:creationId xmlns:p14="http://schemas.microsoft.com/office/powerpoint/2010/main" val="215320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74670" y="2047286"/>
            <a:ext cx="10353762" cy="3695136"/>
          </a:xfrm>
        </p:spPr>
        <p:txBody>
          <a:bodyPr>
            <a:noAutofit/>
          </a:bodyPr>
          <a:lstStyle/>
          <a:p>
            <a:pPr>
              <a:lnSpc>
                <a:spcPct val="150000"/>
              </a:lnSpc>
            </a:pPr>
            <a:r>
              <a:rPr lang="tr-TR" sz="2400" dirty="0" smtClean="0"/>
              <a:t>Şimdi ve burada anlayışı önemlidir, tekrar edilemez ve </a:t>
            </a:r>
            <a:r>
              <a:rPr lang="tr-TR" sz="2400" dirty="0" err="1" smtClean="0"/>
              <a:t>spontandır</a:t>
            </a:r>
            <a:r>
              <a:rPr lang="tr-TR" sz="2400" dirty="0" smtClean="0"/>
              <a:t>.</a:t>
            </a:r>
          </a:p>
          <a:p>
            <a:pPr>
              <a:lnSpc>
                <a:spcPct val="150000"/>
              </a:lnSpc>
            </a:pPr>
            <a:r>
              <a:rPr lang="tr-TR" sz="2400" dirty="0" smtClean="0"/>
              <a:t>Her birey ve nesne birbirinin yerine geçebilir ve onun nasıl hissettiğini canlandırır.</a:t>
            </a:r>
          </a:p>
          <a:p>
            <a:pPr>
              <a:lnSpc>
                <a:spcPct val="150000"/>
              </a:lnSpc>
            </a:pPr>
            <a:r>
              <a:rPr lang="tr-TR" sz="2400" dirty="0" err="1" smtClean="0"/>
              <a:t>Moreno</a:t>
            </a:r>
            <a:r>
              <a:rPr lang="tr-TR" sz="2400" dirty="0" smtClean="0"/>
              <a:t> buna ‘artı gerçeklik’ demiştir.</a:t>
            </a:r>
          </a:p>
          <a:p>
            <a:pPr>
              <a:lnSpc>
                <a:spcPct val="150000"/>
              </a:lnSpc>
            </a:pPr>
            <a:r>
              <a:rPr lang="tr-TR" sz="2400" dirty="0" smtClean="0"/>
              <a:t>Bebeklikten yaşlılığa her dönemden kesitler canlandırılabilir.</a:t>
            </a:r>
          </a:p>
          <a:p>
            <a:pPr>
              <a:lnSpc>
                <a:spcPct val="150000"/>
              </a:lnSpc>
            </a:pPr>
            <a:r>
              <a:rPr lang="tr-TR" sz="2400" dirty="0" err="1" smtClean="0"/>
              <a:t>Psikodramatik</a:t>
            </a:r>
            <a:r>
              <a:rPr lang="tr-TR" sz="2400" dirty="0" smtClean="0"/>
              <a:t> sahneler ve bunların </a:t>
            </a:r>
            <a:r>
              <a:rPr lang="tr-TR" sz="2400" dirty="0" err="1" smtClean="0"/>
              <a:t>terapötik</a:t>
            </a:r>
            <a:r>
              <a:rPr lang="tr-TR" sz="2400" dirty="0" smtClean="0"/>
              <a:t> yollarla ele alınması</a:t>
            </a:r>
            <a:endParaRPr lang="tr-TR" sz="2400" dirty="0"/>
          </a:p>
        </p:txBody>
      </p:sp>
      <p:sp>
        <p:nvSpPr>
          <p:cNvPr id="4" name="Unvan 1"/>
          <p:cNvSpPr>
            <a:spLocks noGrp="1"/>
          </p:cNvSpPr>
          <p:nvPr>
            <p:ph type="title"/>
          </p:nvPr>
        </p:nvSpPr>
        <p:spPr>
          <a:xfrm>
            <a:off x="1451579" y="804519"/>
            <a:ext cx="9603275" cy="1049235"/>
          </a:xfrm>
        </p:spPr>
        <p:txBody>
          <a:bodyPr/>
          <a:lstStyle/>
          <a:p>
            <a:r>
              <a:rPr lang="tr-TR" dirty="0" smtClean="0"/>
              <a:t>PSİKODRAMANIN özellikleri - II</a:t>
            </a:r>
            <a:endParaRPr lang="tr-TR" dirty="0"/>
          </a:p>
        </p:txBody>
      </p:sp>
    </p:spTree>
    <p:extLst>
      <p:ext uri="{BB962C8B-B14F-4D97-AF65-F5344CB8AC3E}">
        <p14:creationId xmlns:p14="http://schemas.microsoft.com/office/powerpoint/2010/main" val="25830473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Psikodramanın</a:t>
            </a:r>
            <a:r>
              <a:rPr lang="tr-TR" dirty="0" smtClean="0"/>
              <a:t> işlevleri</a:t>
            </a:r>
            <a:endParaRPr lang="tr-TR" dirty="0"/>
          </a:p>
        </p:txBody>
      </p:sp>
      <p:sp>
        <p:nvSpPr>
          <p:cNvPr id="3" name="İçerik Yer Tutucusu 2"/>
          <p:cNvSpPr>
            <a:spLocks noGrp="1"/>
          </p:cNvSpPr>
          <p:nvPr>
            <p:ph idx="1"/>
          </p:nvPr>
        </p:nvSpPr>
        <p:spPr>
          <a:xfrm>
            <a:off x="913795" y="2174442"/>
            <a:ext cx="10353762" cy="3695136"/>
          </a:xfrm>
        </p:spPr>
        <p:txBody>
          <a:bodyPr>
            <a:normAutofit/>
          </a:bodyPr>
          <a:lstStyle/>
          <a:p>
            <a:pPr lvl="1"/>
            <a:r>
              <a:rPr lang="tr-TR" sz="2600" dirty="0" err="1" smtClean="0">
                <a:latin typeface="Times New Roman" panose="02020603050405020304" pitchFamily="18" charset="0"/>
                <a:cs typeface="Times New Roman" panose="02020603050405020304" pitchFamily="18" charset="0"/>
              </a:rPr>
              <a:t>Katarsis</a:t>
            </a:r>
            <a:r>
              <a:rPr lang="tr-TR" sz="2600" dirty="0" smtClean="0">
                <a:latin typeface="Times New Roman" panose="02020603050405020304" pitchFamily="18" charset="0"/>
                <a:cs typeface="Times New Roman" panose="02020603050405020304" pitchFamily="18" charset="0"/>
              </a:rPr>
              <a:t> sağlama ve iç görü kazanma</a:t>
            </a:r>
          </a:p>
          <a:p>
            <a:pPr lvl="1"/>
            <a:endParaRPr lang="tr-TR" sz="2600" dirty="0">
              <a:latin typeface="Times New Roman" panose="02020603050405020304" pitchFamily="18" charset="0"/>
              <a:cs typeface="Times New Roman" panose="02020603050405020304" pitchFamily="18" charset="0"/>
            </a:endParaRPr>
          </a:p>
          <a:p>
            <a:pPr lvl="1"/>
            <a:r>
              <a:rPr lang="tr-TR" sz="2600" dirty="0" smtClean="0">
                <a:latin typeface="Times New Roman" panose="02020603050405020304" pitchFamily="18" charset="0"/>
                <a:cs typeface="Times New Roman" panose="02020603050405020304" pitchFamily="18" charset="0"/>
              </a:rPr>
              <a:t>Gerçeği test etme ve alternatif düşünceler geliştirme</a:t>
            </a:r>
          </a:p>
          <a:p>
            <a:pPr lvl="1"/>
            <a:endParaRPr lang="tr-TR" sz="2600" dirty="0">
              <a:latin typeface="Times New Roman" panose="02020603050405020304" pitchFamily="18" charset="0"/>
              <a:cs typeface="Times New Roman" panose="02020603050405020304" pitchFamily="18" charset="0"/>
            </a:endParaRPr>
          </a:p>
          <a:p>
            <a:pPr lvl="1"/>
            <a:r>
              <a:rPr lang="tr-TR" sz="2600" dirty="0" smtClean="0">
                <a:latin typeface="Times New Roman" panose="02020603050405020304" pitchFamily="18" charset="0"/>
                <a:cs typeface="Times New Roman" panose="02020603050405020304" pitchFamily="18" charset="0"/>
              </a:rPr>
              <a:t>Öğrenme/davranış değişikliği</a:t>
            </a:r>
            <a:endParaRPr lang="tr-T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3156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Psikodramanın</a:t>
            </a:r>
            <a:r>
              <a:rPr lang="tr-TR" dirty="0" smtClean="0"/>
              <a:t> unsurları</a:t>
            </a:r>
            <a:endParaRPr lang="tr-TR" dirty="0"/>
          </a:p>
        </p:txBody>
      </p:sp>
      <p:sp>
        <p:nvSpPr>
          <p:cNvPr id="3" name="İçerik Yer Tutucusu 2"/>
          <p:cNvSpPr>
            <a:spLocks noGrp="1"/>
          </p:cNvSpPr>
          <p:nvPr>
            <p:ph idx="1"/>
          </p:nvPr>
        </p:nvSpPr>
        <p:spPr>
          <a:xfrm>
            <a:off x="913795" y="1782556"/>
            <a:ext cx="10353762" cy="3695136"/>
          </a:xfrm>
        </p:spPr>
        <p:txBody>
          <a:bodyPr>
            <a:noAutofit/>
          </a:bodyPr>
          <a:lstStyle/>
          <a:p>
            <a:pPr lvl="1">
              <a:lnSpc>
                <a:spcPct val="200000"/>
              </a:lnSpc>
            </a:pPr>
            <a:r>
              <a:rPr lang="tr-TR" sz="2200" dirty="0" smtClean="0"/>
              <a:t>Sahne-Dekor</a:t>
            </a:r>
          </a:p>
          <a:p>
            <a:pPr lvl="1">
              <a:lnSpc>
                <a:spcPct val="200000"/>
              </a:lnSpc>
            </a:pPr>
            <a:r>
              <a:rPr lang="tr-TR" sz="2200" dirty="0" err="1" smtClean="0"/>
              <a:t>Protagonist</a:t>
            </a:r>
            <a:r>
              <a:rPr lang="tr-TR" sz="2200" dirty="0" smtClean="0"/>
              <a:t>/Baş Oyuncu</a:t>
            </a:r>
          </a:p>
          <a:p>
            <a:pPr lvl="1">
              <a:lnSpc>
                <a:spcPct val="200000"/>
              </a:lnSpc>
            </a:pPr>
            <a:r>
              <a:rPr lang="tr-TR" sz="2200" dirty="0" smtClean="0"/>
              <a:t>Yönetici/Terapist</a:t>
            </a:r>
          </a:p>
          <a:p>
            <a:pPr lvl="1">
              <a:lnSpc>
                <a:spcPct val="200000"/>
              </a:lnSpc>
            </a:pPr>
            <a:r>
              <a:rPr lang="tr-TR" sz="2200" dirty="0" smtClean="0"/>
              <a:t>Yardımcı Egolar</a:t>
            </a:r>
          </a:p>
          <a:p>
            <a:pPr lvl="1">
              <a:lnSpc>
                <a:spcPct val="200000"/>
              </a:lnSpc>
            </a:pPr>
            <a:r>
              <a:rPr lang="tr-TR" sz="2200" dirty="0" smtClean="0"/>
              <a:t>Grup</a:t>
            </a:r>
          </a:p>
        </p:txBody>
      </p:sp>
    </p:spTree>
    <p:extLst>
      <p:ext uri="{BB962C8B-B14F-4D97-AF65-F5344CB8AC3E}">
        <p14:creationId xmlns:p14="http://schemas.microsoft.com/office/powerpoint/2010/main" val="108199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Psikodrama</a:t>
            </a:r>
            <a:r>
              <a:rPr lang="tr-TR" dirty="0" smtClean="0"/>
              <a:t> oturumu aşamaları</a:t>
            </a:r>
            <a:endParaRPr lang="tr-TR" dirty="0"/>
          </a:p>
        </p:txBody>
      </p:sp>
      <p:sp>
        <p:nvSpPr>
          <p:cNvPr id="3" name="İçerik Yer Tutucusu 2"/>
          <p:cNvSpPr>
            <a:spLocks noGrp="1"/>
          </p:cNvSpPr>
          <p:nvPr>
            <p:ph idx="1"/>
          </p:nvPr>
        </p:nvSpPr>
        <p:spPr>
          <a:xfrm>
            <a:off x="913795" y="1973484"/>
            <a:ext cx="10353762" cy="4105099"/>
          </a:xfrm>
        </p:spPr>
        <p:txBody>
          <a:bodyPr>
            <a:normAutofit/>
          </a:bodyPr>
          <a:lstStyle/>
          <a:p>
            <a:pPr lvl="1">
              <a:lnSpc>
                <a:spcPct val="200000"/>
              </a:lnSpc>
            </a:pPr>
            <a:r>
              <a:rPr lang="tr-TR" sz="2800" dirty="0" smtClean="0">
                <a:cs typeface="Times New Roman" panose="02020603050405020304" pitchFamily="18" charset="0"/>
              </a:rPr>
              <a:t>Isınma</a:t>
            </a:r>
          </a:p>
          <a:p>
            <a:pPr lvl="1">
              <a:lnSpc>
                <a:spcPct val="200000"/>
              </a:lnSpc>
            </a:pPr>
            <a:r>
              <a:rPr lang="tr-TR" sz="2800" dirty="0" smtClean="0">
                <a:cs typeface="Times New Roman" panose="02020603050405020304" pitchFamily="18" charset="0"/>
              </a:rPr>
              <a:t>Oyun Aşaması</a:t>
            </a:r>
          </a:p>
          <a:p>
            <a:pPr lvl="1">
              <a:lnSpc>
                <a:spcPct val="200000"/>
              </a:lnSpc>
            </a:pPr>
            <a:r>
              <a:rPr lang="tr-TR" sz="2800" dirty="0" smtClean="0">
                <a:cs typeface="Times New Roman" panose="02020603050405020304" pitchFamily="18" charset="0"/>
              </a:rPr>
              <a:t>Paylaşım/Görüşme Aşaması</a:t>
            </a:r>
          </a:p>
          <a:p>
            <a:pPr marL="457200" lvl="1" indent="0">
              <a:buNone/>
            </a:pPr>
            <a:endParaRPr lang="tr-TR" sz="2000" dirty="0"/>
          </a:p>
        </p:txBody>
      </p:sp>
    </p:spTree>
    <p:extLst>
      <p:ext uri="{BB962C8B-B14F-4D97-AF65-F5344CB8AC3E}">
        <p14:creationId xmlns:p14="http://schemas.microsoft.com/office/powerpoint/2010/main" val="3029207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21129" y="1879234"/>
            <a:ext cx="10334870" cy="4110666"/>
          </a:xfrm>
        </p:spPr>
        <p:txBody>
          <a:bodyPr>
            <a:noAutofit/>
          </a:bodyPr>
          <a:lstStyle/>
          <a:p>
            <a:pPr lvl="1">
              <a:lnSpc>
                <a:spcPct val="200000"/>
              </a:lnSpc>
            </a:pPr>
            <a:r>
              <a:rPr lang="tr-TR" sz="2400" dirty="0" smtClean="0"/>
              <a:t>Rol Geri Bildirimi</a:t>
            </a:r>
          </a:p>
          <a:p>
            <a:pPr lvl="1">
              <a:lnSpc>
                <a:spcPct val="200000"/>
              </a:lnSpc>
            </a:pPr>
            <a:r>
              <a:rPr lang="tr-TR" sz="2400" dirty="0" smtClean="0"/>
              <a:t>Özdeşim Geri Bildirimi</a:t>
            </a:r>
          </a:p>
          <a:p>
            <a:pPr lvl="1">
              <a:lnSpc>
                <a:spcPct val="200000"/>
              </a:lnSpc>
            </a:pPr>
            <a:r>
              <a:rPr lang="tr-TR" sz="2400" dirty="0" smtClean="0"/>
              <a:t>Çağrışımlar</a:t>
            </a:r>
          </a:p>
          <a:p>
            <a:pPr lvl="1">
              <a:lnSpc>
                <a:spcPct val="200000"/>
              </a:lnSpc>
            </a:pPr>
            <a:r>
              <a:rPr lang="tr-TR" sz="2400" dirty="0" smtClean="0"/>
              <a:t>Oyundan sonra süreç analizi (Rol kuramı, </a:t>
            </a:r>
            <a:r>
              <a:rPr lang="tr-TR" sz="2400" dirty="0" err="1" smtClean="0"/>
              <a:t>psikodrama</a:t>
            </a:r>
            <a:r>
              <a:rPr lang="tr-TR" sz="2400" dirty="0" smtClean="0"/>
              <a:t> sırasındaki olaylar ve </a:t>
            </a:r>
            <a:r>
              <a:rPr lang="tr-TR" sz="2400" dirty="0" err="1" smtClean="0"/>
              <a:t>sosyometri</a:t>
            </a:r>
            <a:r>
              <a:rPr lang="tr-TR" sz="2400" dirty="0" smtClean="0"/>
              <a:t> açısından)</a:t>
            </a:r>
            <a:endParaRPr lang="tr-TR" sz="2400" dirty="0"/>
          </a:p>
        </p:txBody>
      </p:sp>
      <p:sp>
        <p:nvSpPr>
          <p:cNvPr id="5" name="Unvan 1"/>
          <p:cNvSpPr>
            <a:spLocks noGrp="1"/>
          </p:cNvSpPr>
          <p:nvPr>
            <p:ph type="title"/>
          </p:nvPr>
        </p:nvSpPr>
        <p:spPr>
          <a:xfrm>
            <a:off x="1451579" y="804519"/>
            <a:ext cx="9603275" cy="1049235"/>
          </a:xfrm>
        </p:spPr>
        <p:txBody>
          <a:bodyPr/>
          <a:lstStyle/>
          <a:p>
            <a:r>
              <a:rPr lang="tr-TR" dirty="0" smtClean="0"/>
              <a:t>PSİKODRAMA</a:t>
            </a:r>
            <a:endParaRPr lang="tr-TR" dirty="0"/>
          </a:p>
        </p:txBody>
      </p:sp>
    </p:spTree>
    <p:extLst>
      <p:ext uri="{BB962C8B-B14F-4D97-AF65-F5344CB8AC3E}">
        <p14:creationId xmlns:p14="http://schemas.microsoft.com/office/powerpoint/2010/main" val="2053037500"/>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Galeri</Template>
  <TotalTime>1070</TotalTime>
  <Words>747</Words>
  <Application>Microsoft Office PowerPoint</Application>
  <PresentationFormat>Geniş ekran</PresentationFormat>
  <Paragraphs>109</Paragraphs>
  <Slides>21</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Calibri</vt:lpstr>
      <vt:lpstr>Gill Sans MT</vt:lpstr>
      <vt:lpstr>Times New Roman</vt:lpstr>
      <vt:lpstr>Gallery</vt:lpstr>
      <vt:lpstr>Etkileşime dayalı teknikler - I</vt:lpstr>
      <vt:lpstr>Etkileşime dayalı teknikler</vt:lpstr>
      <vt:lpstr>PSİKODRAMA</vt:lpstr>
      <vt:lpstr>PSİKODRAMANIN özellikleri - I</vt:lpstr>
      <vt:lpstr>PSİKODRAMANIN özellikleri - II</vt:lpstr>
      <vt:lpstr>Psikodramanın işlevleri</vt:lpstr>
      <vt:lpstr>Psikodramanın unsurları</vt:lpstr>
      <vt:lpstr>Psikodrama oturumu aşamaları</vt:lpstr>
      <vt:lpstr>PSİKODRAMA</vt:lpstr>
      <vt:lpstr>PSİKODRAMA</vt:lpstr>
      <vt:lpstr>Psikodramanın temel teknikleri</vt:lpstr>
      <vt:lpstr>sosyodrama</vt:lpstr>
      <vt:lpstr>sosyodrama</vt:lpstr>
      <vt:lpstr>sosyodrama</vt:lpstr>
      <vt:lpstr>Psikodrama ile sosyodramanın farkları </vt:lpstr>
      <vt:lpstr>Dikkat! </vt:lpstr>
      <vt:lpstr>Yaratıcı drama</vt:lpstr>
      <vt:lpstr>Yaratıcı drama</vt:lpstr>
      <vt:lpstr>Yaratıcı drama aşamaları</vt:lpstr>
      <vt:lpstr>Yaratıcı drama</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Etkileşime dayalı teknikler</dc:title>
  <dc:creator>TUNAHAN_ERBAY</dc:creator>
  <cp:lastModifiedBy>Hakem</cp:lastModifiedBy>
  <cp:revision>68</cp:revision>
  <dcterms:created xsi:type="dcterms:W3CDTF">2018-04-25T16:36:17Z</dcterms:created>
  <dcterms:modified xsi:type="dcterms:W3CDTF">2018-05-06T17:15:10Z</dcterms:modified>
</cp:coreProperties>
</file>