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9" r:id="rId2"/>
    <p:sldId id="290" r:id="rId3"/>
    <p:sldId id="292" r:id="rId4"/>
    <p:sldId id="291" r:id="rId5"/>
    <p:sldId id="294" r:id="rId6"/>
    <p:sldId id="293" r:id="rId7"/>
    <p:sldId id="295" r:id="rId8"/>
    <p:sldId id="296" r:id="rId9"/>
    <p:sldId id="297" r:id="rId10"/>
    <p:sldId id="298" r:id="rId11"/>
    <p:sldId id="301" r:id="rId12"/>
    <p:sldId id="299" r:id="rId13"/>
    <p:sldId id="300" r:id="rId14"/>
    <p:sldId id="302" r:id="rId15"/>
    <p:sldId id="303" r:id="rId16"/>
    <p:sldId id="304" r:id="rId17"/>
    <p:sldId id="305" r:id="rId18"/>
    <p:sldId id="306" r:id="rId19"/>
    <p:sldId id="308" r:id="rId20"/>
    <p:sldId id="307" r:id="rId21"/>
    <p:sldId id="309" r:id="rId22"/>
    <p:sldId id="310" r:id="rId23"/>
    <p:sldId id="311" r:id="rId24"/>
    <p:sldId id="313" r:id="rId25"/>
    <p:sldId id="312" r:id="rId26"/>
    <p:sldId id="314" r:id="rId27"/>
    <p:sldId id="315" r:id="rId28"/>
    <p:sldId id="272"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0" d="100"/>
          <a:sy n="50" d="100"/>
        </p:scale>
        <p:origin x="44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37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868061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14719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35992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71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158114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86501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2459AB-9B60-4ECA-9E83-3E9C2F210DDC}" type="datetimeFigureOut">
              <a:rPr lang="tr-TR" smtClean="0"/>
              <a:t>9.12.2020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901407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69650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870DC12-52AD-4BC0-BB71-554A3CAA7D83}" type="slidenum">
              <a:rPr lang="tr-TR" smtClean="0"/>
              <a:t>‹#›</a:t>
            </a:fld>
            <a:endParaRPr lang="tr-TR"/>
          </a:p>
        </p:txBody>
      </p:sp>
    </p:spTree>
    <p:extLst>
      <p:ext uri="{BB962C8B-B14F-4D97-AF65-F5344CB8AC3E}">
        <p14:creationId xmlns:p14="http://schemas.microsoft.com/office/powerpoint/2010/main" val="2679031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400632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2459AB-9B60-4ECA-9E83-3E9C2F210DDC}" type="datetimeFigureOut">
              <a:rPr lang="tr-TR" smtClean="0"/>
              <a:t>9.12.2020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870DC12-52AD-4BC0-BB71-554A3CAA7D8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0048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dirty="0" smtClean="0"/>
              <a:t>İnsan yaşamının geneline baktığımızda üzerine kurulu olduğu en temel yapının kişiler arası ilişkiler olduğu görülmektedir.</a:t>
            </a:r>
          </a:p>
          <a:p>
            <a:pPr>
              <a:spcBef>
                <a:spcPts val="1800"/>
              </a:spcBef>
            </a:pPr>
            <a:r>
              <a:rPr lang="tr-TR" sz="2800" dirty="0" smtClean="0"/>
              <a:t>Kişiler arası iletişim ise haberi veren yani KAYNAK, haberi alan yani ALICI, ve de haberi simgeleyen MESAJ olmak üzere en az 3 öğeden oluşmalıdır. </a:t>
            </a:r>
          </a:p>
          <a:p>
            <a:pPr>
              <a:spcBef>
                <a:spcPts val="1800"/>
              </a:spcBef>
            </a:pPr>
            <a:r>
              <a:rPr lang="tr-TR" sz="2800" dirty="0" smtClean="0"/>
              <a:t>Kişiler arası iletişim genelde konuşma, dinleme ve analiz etme aşamalarından geçer. </a:t>
            </a:r>
          </a:p>
          <a:p>
            <a:pPr>
              <a:spcBef>
                <a:spcPts val="1800"/>
              </a:spcBef>
            </a:pPr>
            <a:r>
              <a:rPr lang="tr-TR" sz="2800" dirty="0" smtClean="0"/>
              <a:t>Bu aşamaların içeriğinde de farklı bir çok öğe vardır.</a:t>
            </a:r>
          </a:p>
          <a:p>
            <a:pPr>
              <a:spcBef>
                <a:spcPts val="1800"/>
              </a:spcBef>
            </a:pPr>
            <a:endParaRPr lang="tr-TR" sz="2800" dirty="0"/>
          </a:p>
        </p:txBody>
      </p:sp>
    </p:spTree>
    <p:extLst>
      <p:ext uri="{BB962C8B-B14F-4D97-AF65-F5344CB8AC3E}">
        <p14:creationId xmlns:p14="http://schemas.microsoft.com/office/powerpoint/2010/main" val="3683243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İLETİ – MESAJ</a:t>
            </a:r>
          </a:p>
          <a:p>
            <a:pPr>
              <a:spcBef>
                <a:spcPts val="1800"/>
              </a:spcBef>
            </a:pPr>
            <a:r>
              <a:rPr lang="tr-TR" sz="2800" dirty="0" smtClean="0"/>
              <a:t>Duygu ve düşünceler çeşitli semboller kullanılarak karşı tarafa iletilir. </a:t>
            </a:r>
          </a:p>
          <a:p>
            <a:pPr>
              <a:spcBef>
                <a:spcPts val="1800"/>
              </a:spcBef>
            </a:pPr>
            <a:r>
              <a:rPr lang="tr-TR" sz="2800" dirty="0" smtClean="0"/>
              <a:t>Bu semboller sözlü ya da sözsüz olabilir. </a:t>
            </a:r>
            <a:endParaRPr lang="tr-TR" sz="2800" dirty="0"/>
          </a:p>
          <a:p>
            <a:pPr>
              <a:spcBef>
                <a:spcPts val="1800"/>
              </a:spcBef>
            </a:pPr>
            <a:r>
              <a:rPr lang="tr-TR" sz="2800" dirty="0" smtClean="0"/>
              <a:t>Bir mesaj içeriğinde verilerken kullanılan mimikleri, jestleri, duruş biçimi, ses tonu gibi bir çok faktörü içerir ve alıcı tarafından hepsi bir bütün olarak anlamlandırılır.</a:t>
            </a:r>
            <a:endParaRPr lang="tr-TR" sz="2800" dirty="0"/>
          </a:p>
        </p:txBody>
      </p:sp>
    </p:spTree>
    <p:extLst>
      <p:ext uri="{BB962C8B-B14F-4D97-AF65-F5344CB8AC3E}">
        <p14:creationId xmlns:p14="http://schemas.microsoft.com/office/powerpoint/2010/main" val="3139848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İLETİ – MESAJ</a:t>
            </a:r>
          </a:p>
          <a:p>
            <a:pPr>
              <a:spcBef>
                <a:spcPts val="1800"/>
              </a:spcBef>
            </a:pPr>
            <a:r>
              <a:rPr lang="tr-TR" sz="2800" dirty="0" smtClean="0"/>
              <a:t>Mesajların </a:t>
            </a:r>
            <a:r>
              <a:rPr lang="tr-TR" sz="2800" dirty="0"/>
              <a:t>niteliği ve toplumsal anlamları kültürden kültüre hatta aynı kültür içinde topluluktan topluluğa ya da bir bireyden diğerine farklılıklar gösterebilir. </a:t>
            </a:r>
          </a:p>
          <a:p>
            <a:pPr>
              <a:spcBef>
                <a:spcPts val="1800"/>
              </a:spcBef>
            </a:pPr>
            <a:r>
              <a:rPr lang="tr-TR" sz="2800" dirty="0" smtClean="0"/>
              <a:t>Mesajlar bazen bir parfüm sürerek, bazen de yalnızca bir bakış kanalı ile karşı tarafa iletilebilir.</a:t>
            </a:r>
          </a:p>
          <a:p>
            <a:pPr>
              <a:spcBef>
                <a:spcPts val="1800"/>
              </a:spcBef>
            </a:pPr>
            <a:r>
              <a:rPr lang="tr-TR" sz="2800" dirty="0" smtClean="0"/>
              <a:t>Giyilen bir elbisenin rengi bile karşıdaki insana bir mesaj iletmek için yeterli olabilir.</a:t>
            </a:r>
            <a:endParaRPr lang="tr-TR" sz="2800" dirty="0"/>
          </a:p>
        </p:txBody>
      </p:sp>
    </p:spTree>
    <p:extLst>
      <p:ext uri="{BB962C8B-B14F-4D97-AF65-F5344CB8AC3E}">
        <p14:creationId xmlns:p14="http://schemas.microsoft.com/office/powerpoint/2010/main" val="1042239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fontScale="92500" lnSpcReduction="20000"/>
          </a:bodyPr>
          <a:lstStyle/>
          <a:p>
            <a:pPr>
              <a:spcBef>
                <a:spcPts val="1800"/>
              </a:spcBef>
            </a:pPr>
            <a:r>
              <a:rPr lang="tr-TR" sz="2800" b="1" dirty="0" smtClean="0"/>
              <a:t>KANAL</a:t>
            </a:r>
          </a:p>
          <a:p>
            <a:pPr>
              <a:spcBef>
                <a:spcPts val="1800"/>
              </a:spcBef>
            </a:pPr>
            <a:r>
              <a:rPr lang="tr-TR" sz="2800" dirty="0" smtClean="0"/>
              <a:t>Kanal, mesajın izlediği rota olarak tanımlanmaktadır. </a:t>
            </a:r>
          </a:p>
          <a:p>
            <a:pPr>
              <a:spcBef>
                <a:spcPts val="1800"/>
              </a:spcBef>
            </a:pPr>
            <a:r>
              <a:rPr lang="tr-TR" sz="2800" dirty="0" smtClean="0"/>
              <a:t>Kanal, göndericinin mesajı alıcıya ulaştırmak için kullandığı yoldur. </a:t>
            </a:r>
          </a:p>
          <a:p>
            <a:pPr>
              <a:spcBef>
                <a:spcPts val="1800"/>
              </a:spcBef>
            </a:pPr>
            <a:r>
              <a:rPr lang="tr-TR" sz="2800" dirty="0" smtClean="0"/>
              <a:t>Kanal, çeşitli semboller ve simgeler şeklinde mesajın gitmesine olanak sağlar.</a:t>
            </a:r>
          </a:p>
          <a:p>
            <a:pPr>
              <a:spcBef>
                <a:spcPts val="1800"/>
              </a:spcBef>
            </a:pPr>
            <a:r>
              <a:rPr lang="tr-TR" sz="2800" dirty="0" smtClean="0"/>
              <a:t>İletişim kanalları bazen sesler, bazen televizyon, bazen gazetelerdir.</a:t>
            </a:r>
          </a:p>
          <a:p>
            <a:pPr>
              <a:spcBef>
                <a:spcPts val="1800"/>
              </a:spcBef>
            </a:pPr>
            <a:r>
              <a:rPr lang="tr-TR" sz="2800" dirty="0" smtClean="0"/>
              <a:t>Yüz yüze iletişimde kullanılan en önemli kanallar ses ve görüntüdür. </a:t>
            </a:r>
          </a:p>
          <a:p>
            <a:pPr>
              <a:spcBef>
                <a:spcPts val="1800"/>
              </a:spcBef>
            </a:pPr>
            <a:r>
              <a:rPr lang="tr-TR" sz="2800" dirty="0" smtClean="0"/>
              <a:t>Duyularımız da sözsüz mesajlar gönderen kanallarıdır.</a:t>
            </a:r>
          </a:p>
          <a:p>
            <a:pPr>
              <a:spcBef>
                <a:spcPts val="1800"/>
              </a:spcBef>
            </a:pPr>
            <a:r>
              <a:rPr lang="tr-TR" sz="2800" dirty="0" smtClean="0"/>
              <a:t>Kanallar beş duyu organımızın algılayabilecekleri ile sınırlıdır.</a:t>
            </a:r>
          </a:p>
          <a:p>
            <a:pPr>
              <a:spcBef>
                <a:spcPts val="1800"/>
              </a:spcBef>
            </a:pPr>
            <a:r>
              <a:rPr lang="tr-TR" sz="2800" dirty="0" smtClean="0"/>
              <a:t> </a:t>
            </a:r>
          </a:p>
          <a:p>
            <a:pPr>
              <a:spcBef>
                <a:spcPts val="1800"/>
              </a:spcBef>
            </a:pPr>
            <a:endParaRPr lang="tr-TR" sz="2800" dirty="0"/>
          </a:p>
        </p:txBody>
      </p:sp>
    </p:spTree>
    <p:extLst>
      <p:ext uri="{BB962C8B-B14F-4D97-AF65-F5344CB8AC3E}">
        <p14:creationId xmlns:p14="http://schemas.microsoft.com/office/powerpoint/2010/main" val="2204845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KANAL</a:t>
            </a:r>
          </a:p>
          <a:p>
            <a:pPr>
              <a:spcBef>
                <a:spcPts val="1800"/>
              </a:spcBef>
            </a:pPr>
            <a:r>
              <a:rPr lang="tr-TR" sz="2800" dirty="0" smtClean="0"/>
              <a:t>Sürekli değişen teknolojiye paralel olarak iletişimde kullanılan kanallar da değişiklik göstermektedir. </a:t>
            </a:r>
          </a:p>
          <a:p>
            <a:pPr>
              <a:spcBef>
                <a:spcPts val="1800"/>
              </a:spcBef>
            </a:pPr>
            <a:r>
              <a:rPr lang="tr-TR" sz="2800" dirty="0" smtClean="0"/>
              <a:t>Ancak teknoloji ne kadar çok gelişirse gelişsin ilkel fakat temel yöntemler çok daha etkin kullanılmaktadır.</a:t>
            </a:r>
          </a:p>
          <a:p>
            <a:pPr>
              <a:spcBef>
                <a:spcPts val="1800"/>
              </a:spcBef>
            </a:pPr>
            <a:r>
              <a:rPr lang="tr-TR" sz="2800" dirty="0" smtClean="0"/>
              <a:t>Beden dili olarak adlandırılan mimikler, jestler, duruş, bakışlar çok ama çok uzun zamandır günlük iletişimin hemen hemen her alanında kullanılan yaygın bir kanaldır.</a:t>
            </a:r>
          </a:p>
        </p:txBody>
      </p:sp>
    </p:spTree>
    <p:extLst>
      <p:ext uri="{BB962C8B-B14F-4D97-AF65-F5344CB8AC3E}">
        <p14:creationId xmlns:p14="http://schemas.microsoft.com/office/powerpoint/2010/main" val="2343946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KANAL</a:t>
            </a:r>
          </a:p>
          <a:p>
            <a:pPr>
              <a:spcBef>
                <a:spcPts val="1800"/>
              </a:spcBef>
            </a:pPr>
            <a:r>
              <a:rPr lang="tr-TR" sz="2800" dirty="0"/>
              <a:t>Etkili </a:t>
            </a:r>
            <a:r>
              <a:rPr lang="tr-TR" sz="2800" dirty="0" smtClean="0"/>
              <a:t>iletişimin kurulabilmesi için doğru </a:t>
            </a:r>
            <a:r>
              <a:rPr lang="tr-TR" sz="2800" dirty="0"/>
              <a:t>kanal seçimi </a:t>
            </a:r>
            <a:r>
              <a:rPr lang="tr-TR" sz="2800" dirty="0" smtClean="0"/>
              <a:t>ciddi düzeyde önem taşımaktadır. Gönderici mesajı ileteceği kanalı seçerken iletişimin hangi amaca hizmet etmesi gerektiğini dikkate almalıdır. Alıcının genel özellikleri, hangi tür mesajları alabilme yeteneği olduğu iyi değerlendirilmelidir. Aynı zamanda kanal seçiminde </a:t>
            </a:r>
            <a:r>
              <a:rPr lang="tr-TR" sz="2800" dirty="0"/>
              <a:t>mekân ve zaman göz </a:t>
            </a:r>
            <a:r>
              <a:rPr lang="tr-TR" sz="2800" dirty="0" smtClean="0"/>
              <a:t>önüne alınmalıdır</a:t>
            </a:r>
            <a:r>
              <a:rPr lang="tr-TR" sz="2800" dirty="0"/>
              <a:t>.</a:t>
            </a:r>
          </a:p>
          <a:p>
            <a:pPr>
              <a:spcBef>
                <a:spcPts val="1800"/>
              </a:spcBef>
            </a:pPr>
            <a:r>
              <a:rPr lang="tr-TR" sz="2800" dirty="0"/>
              <a:t>İletişimde kullanılması düşünülen kanalların kısa ve doğrudan </a:t>
            </a:r>
            <a:r>
              <a:rPr lang="tr-TR" sz="2800" dirty="0" smtClean="0"/>
              <a:t>olması ise iletişim sürecinin </a:t>
            </a:r>
            <a:r>
              <a:rPr lang="tr-TR" sz="2800" dirty="0"/>
              <a:t>etkinliğini </a:t>
            </a:r>
            <a:r>
              <a:rPr lang="tr-TR" sz="2800" dirty="0" smtClean="0"/>
              <a:t>artırmaktadır.</a:t>
            </a:r>
            <a:endParaRPr lang="tr-TR" sz="2800" dirty="0"/>
          </a:p>
        </p:txBody>
      </p:sp>
    </p:spTree>
    <p:extLst>
      <p:ext uri="{BB962C8B-B14F-4D97-AF65-F5344CB8AC3E}">
        <p14:creationId xmlns:p14="http://schemas.microsoft.com/office/powerpoint/2010/main" val="716523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dirty="0" smtClean="0"/>
              <a:t>İletişim sürecinde kullanılan üç öge olan gönderen-alıcı, mesaj ve kanal kavramları iletişimin ögelerini oluşturmaktadır. Bu ögelerin kullanımı ile oluşan süreçte yer alan diğer kavramlar;</a:t>
            </a:r>
          </a:p>
          <a:p>
            <a:pPr>
              <a:spcBef>
                <a:spcPts val="1800"/>
              </a:spcBef>
              <a:buFontTx/>
              <a:buChar char="-"/>
            </a:pPr>
            <a:r>
              <a:rPr lang="tr-TR" sz="2800" dirty="0" smtClean="0"/>
              <a:t>Kod/Kodlama</a:t>
            </a:r>
          </a:p>
          <a:p>
            <a:pPr>
              <a:spcBef>
                <a:spcPts val="1800"/>
              </a:spcBef>
              <a:buFontTx/>
              <a:buChar char="-"/>
            </a:pPr>
            <a:r>
              <a:rPr lang="tr-TR" sz="2800" dirty="0" smtClean="0"/>
              <a:t>Kod açma ve yorumlama</a:t>
            </a:r>
          </a:p>
          <a:p>
            <a:pPr>
              <a:spcBef>
                <a:spcPts val="1800"/>
              </a:spcBef>
              <a:buFontTx/>
              <a:buChar char="-"/>
            </a:pPr>
            <a:r>
              <a:rPr lang="tr-TR" sz="2800" dirty="0" smtClean="0"/>
              <a:t>Geribildirim / Dönüt</a:t>
            </a:r>
          </a:p>
          <a:p>
            <a:pPr>
              <a:spcBef>
                <a:spcPts val="1800"/>
              </a:spcBef>
              <a:buFontTx/>
              <a:buChar char="-"/>
            </a:pPr>
            <a:r>
              <a:rPr lang="tr-TR" sz="2800" dirty="0" smtClean="0"/>
              <a:t>Gürültü </a:t>
            </a:r>
          </a:p>
          <a:p>
            <a:pPr marL="0" indent="0">
              <a:spcBef>
                <a:spcPts val="1800"/>
              </a:spcBef>
              <a:buNone/>
            </a:pPr>
            <a:r>
              <a:rPr lang="tr-TR" sz="2800" dirty="0" smtClean="0"/>
              <a:t>Kavramlarıdır.</a:t>
            </a:r>
          </a:p>
          <a:p>
            <a:pPr>
              <a:spcBef>
                <a:spcPts val="1800"/>
              </a:spcBef>
              <a:buFontTx/>
              <a:buChar char="-"/>
            </a:pPr>
            <a:endParaRPr lang="tr-TR" sz="2800" dirty="0"/>
          </a:p>
        </p:txBody>
      </p:sp>
    </p:spTree>
    <p:extLst>
      <p:ext uri="{BB962C8B-B14F-4D97-AF65-F5344CB8AC3E}">
        <p14:creationId xmlns:p14="http://schemas.microsoft.com/office/powerpoint/2010/main" val="2626231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KOD/KODLAMA</a:t>
            </a:r>
          </a:p>
          <a:p>
            <a:pPr>
              <a:spcBef>
                <a:spcPts val="1800"/>
              </a:spcBef>
            </a:pPr>
            <a:r>
              <a:rPr lang="tr-TR" sz="2800" dirty="0" smtClean="0"/>
              <a:t>Kodlar, iletişim sürecinde verilmek istenilen mesajın işaret haline </a:t>
            </a:r>
            <a:r>
              <a:rPr lang="tr-TR" sz="2800" dirty="0"/>
              <a:t>d</a:t>
            </a:r>
            <a:r>
              <a:rPr lang="tr-TR" sz="2800" dirty="0" smtClean="0"/>
              <a:t>önüştürülmesinde kullanılan simgeler ve bu simgeler arasındaki ilişkileri düzenleyen kuralların tümüdür. </a:t>
            </a:r>
          </a:p>
          <a:p>
            <a:pPr>
              <a:spcBef>
                <a:spcPts val="1800"/>
              </a:spcBef>
            </a:pPr>
            <a:r>
              <a:rPr lang="tr-TR" sz="2800" dirty="0" smtClean="0"/>
              <a:t>İletişimdeki en önemli kod sisteminin «dil» olduğunu söylemek yanlış olmayacaktır. </a:t>
            </a:r>
          </a:p>
          <a:p>
            <a:pPr>
              <a:spcBef>
                <a:spcPts val="1800"/>
              </a:spcBef>
            </a:pPr>
            <a:r>
              <a:rPr lang="tr-TR" sz="2800" dirty="0" smtClean="0"/>
              <a:t>Bunun yanı sıra sayılar, trafik işaretleri gibi toplumca/toplumlarca ortak oluşturulan ve anlaşılan simgeler de koddur. </a:t>
            </a:r>
            <a:endParaRPr lang="tr-TR" sz="2800" dirty="0"/>
          </a:p>
        </p:txBody>
      </p:sp>
    </p:spTree>
    <p:extLst>
      <p:ext uri="{BB962C8B-B14F-4D97-AF65-F5344CB8AC3E}">
        <p14:creationId xmlns:p14="http://schemas.microsoft.com/office/powerpoint/2010/main" val="3271587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KOD/KODLAMA</a:t>
            </a:r>
          </a:p>
          <a:p>
            <a:pPr marL="0" indent="0">
              <a:spcBef>
                <a:spcPts val="1800"/>
              </a:spcBef>
              <a:buNone/>
            </a:pPr>
            <a:r>
              <a:rPr lang="tr-TR" sz="2800" dirty="0" smtClean="0"/>
              <a:t>Kodlar mesajın biçimini belirli kurallara göre düzenleyen işaretler dizisidir.</a:t>
            </a:r>
          </a:p>
          <a:p>
            <a:pPr marL="0" indent="0">
              <a:spcBef>
                <a:spcPts val="1800"/>
              </a:spcBef>
              <a:buNone/>
            </a:pPr>
            <a:r>
              <a:rPr lang="tr-TR" sz="2800" dirty="0" smtClean="0"/>
              <a:t>Kodlar sembollerin içerisine teşkilatlanır.</a:t>
            </a:r>
          </a:p>
          <a:p>
            <a:pPr marL="0" indent="0">
              <a:spcBef>
                <a:spcPts val="1800"/>
              </a:spcBef>
              <a:buNone/>
            </a:pPr>
            <a:r>
              <a:rPr lang="tr-TR" sz="2800" dirty="0" smtClean="0"/>
              <a:t>Kodlar, kullanıldıkları toplulukların üyelerinde öğrenilir. </a:t>
            </a:r>
          </a:p>
          <a:p>
            <a:pPr marL="0" indent="0">
              <a:spcBef>
                <a:spcPts val="1800"/>
              </a:spcBef>
              <a:buNone/>
            </a:pPr>
            <a:r>
              <a:rPr lang="tr-TR" sz="2800" dirty="0" smtClean="0"/>
              <a:t>Kodların en önemli özellikleri üzerlerinde sosyal bir uzlaşmanın olmasıdır.</a:t>
            </a:r>
          </a:p>
          <a:p>
            <a:pPr marL="0" indent="0">
              <a:spcBef>
                <a:spcPts val="1800"/>
              </a:spcBef>
              <a:buNone/>
            </a:pPr>
            <a:r>
              <a:rPr lang="tr-TR" sz="2800" dirty="0" smtClean="0"/>
              <a:t>Kodlardan oluşan kurallar aynı zamanda kültürel ve toplumsal yönü de teşkil eder.</a:t>
            </a:r>
            <a:endParaRPr lang="tr-TR" sz="2800" dirty="0"/>
          </a:p>
          <a:p>
            <a:pPr>
              <a:spcBef>
                <a:spcPts val="1800"/>
              </a:spcBef>
            </a:pPr>
            <a:endParaRPr lang="tr-TR" sz="2800" dirty="0"/>
          </a:p>
        </p:txBody>
      </p:sp>
    </p:spTree>
    <p:extLst>
      <p:ext uri="{BB962C8B-B14F-4D97-AF65-F5344CB8AC3E}">
        <p14:creationId xmlns:p14="http://schemas.microsoft.com/office/powerpoint/2010/main" val="32805343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KOD/KODLAMA</a:t>
            </a:r>
          </a:p>
          <a:p>
            <a:pPr>
              <a:spcBef>
                <a:spcPts val="1800"/>
              </a:spcBef>
            </a:pPr>
            <a:r>
              <a:rPr lang="tr-TR" sz="2800" dirty="0" smtClean="0"/>
              <a:t>Sözel ya da sözel olmayan bütün diller kod olarak değerlendirmeye alınır. Bu </a:t>
            </a:r>
            <a:r>
              <a:rPr lang="tr-TR" sz="2800" dirty="0"/>
              <a:t>nedenle bir dili anlamak için o dilin sadece sembol (örneğin kelime) dağarcığını </a:t>
            </a:r>
            <a:r>
              <a:rPr lang="tr-TR" sz="2800" dirty="0" smtClean="0"/>
              <a:t>biliyor olmak yeterli olamayacaktır. Bunun yanı sıra </a:t>
            </a:r>
            <a:r>
              <a:rPr lang="tr-TR" sz="2800" dirty="0"/>
              <a:t>o sembollerin </a:t>
            </a:r>
            <a:r>
              <a:rPr lang="tr-TR" sz="2800" dirty="0" smtClean="0"/>
              <a:t>bir anlam oluşturacak şekilde birbirleriyle </a:t>
            </a:r>
            <a:r>
              <a:rPr lang="tr-TR" sz="2800" dirty="0"/>
              <a:t>nasıl ilişkilendiklerini de </a:t>
            </a:r>
            <a:r>
              <a:rPr lang="tr-TR" sz="2800" dirty="0" smtClean="0"/>
              <a:t>kavramak dilin anlaşılması için önem taşımaktadır.</a:t>
            </a:r>
          </a:p>
        </p:txBody>
      </p:sp>
    </p:spTree>
    <p:extLst>
      <p:ext uri="{BB962C8B-B14F-4D97-AF65-F5344CB8AC3E}">
        <p14:creationId xmlns:p14="http://schemas.microsoft.com/office/powerpoint/2010/main" val="39230855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KOD AÇMA VE YORUMLAMA</a:t>
            </a:r>
          </a:p>
          <a:p>
            <a:pPr>
              <a:spcBef>
                <a:spcPts val="1800"/>
              </a:spcBef>
            </a:pPr>
            <a:r>
              <a:rPr lang="tr-TR" sz="2800" dirty="0" smtClean="0"/>
              <a:t>Kodlanmış </a:t>
            </a:r>
            <a:r>
              <a:rPr lang="tr-TR" sz="2800" dirty="0"/>
              <a:t>mesajların, diğer bir deyişle ses ya da yazı biçimine dönüştürülmüş iletilerin anlamlandırılması işlemine de kod çözme veya kod açma denir</a:t>
            </a:r>
            <a:r>
              <a:rPr lang="tr-TR" sz="2800" dirty="0" smtClean="0"/>
              <a:t>. Kod açmada kaynaktan gelen mesajların içeriği alınır çözümlenir ve ne anlama geldiği anlaşılır.  </a:t>
            </a:r>
            <a:r>
              <a:rPr lang="tr-TR" sz="2800" dirty="0"/>
              <a:t>İletişimde kaynak ve hedefler aslında kodlayıcı ve kod çözücülerdir. </a:t>
            </a:r>
            <a:endParaRPr lang="tr-TR" sz="2800" dirty="0" smtClean="0"/>
          </a:p>
          <a:p>
            <a:pPr>
              <a:spcBef>
                <a:spcPts val="1800"/>
              </a:spcBef>
            </a:pPr>
            <a:r>
              <a:rPr lang="tr-TR" sz="2800" dirty="0" smtClean="0"/>
              <a:t>Alıcı bu süreçte kendine gelen iletiyi değerlendirir ve anlaşılır hale getirir.</a:t>
            </a:r>
          </a:p>
          <a:p>
            <a:pPr>
              <a:spcBef>
                <a:spcPts val="1800"/>
              </a:spcBef>
            </a:pPr>
            <a:r>
              <a:rPr lang="tr-TR" sz="2800" dirty="0" smtClean="0"/>
              <a:t>İle yalnızca açma aşamasından sonra anlamlı hale gelebilir.</a:t>
            </a:r>
          </a:p>
          <a:p>
            <a:pPr>
              <a:spcBef>
                <a:spcPts val="1800"/>
              </a:spcBef>
            </a:pPr>
            <a:endParaRPr lang="tr-TR" sz="2800" dirty="0"/>
          </a:p>
          <a:p>
            <a:pPr>
              <a:spcBef>
                <a:spcPts val="1800"/>
              </a:spcBef>
            </a:pPr>
            <a:endParaRPr lang="tr-TR" sz="2800" dirty="0"/>
          </a:p>
        </p:txBody>
      </p:sp>
    </p:spTree>
    <p:extLst>
      <p:ext uri="{BB962C8B-B14F-4D97-AF65-F5344CB8AC3E}">
        <p14:creationId xmlns:p14="http://schemas.microsoft.com/office/powerpoint/2010/main" val="846447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773723" y="1737360"/>
            <a:ext cx="10610557" cy="4808257"/>
          </a:xfrm>
        </p:spPr>
        <p:txBody>
          <a:bodyPr numCol="2">
            <a:normAutofit/>
          </a:bodyPr>
          <a:lstStyle/>
          <a:p>
            <a:pPr>
              <a:spcBef>
                <a:spcPts val="1800"/>
              </a:spcBef>
            </a:pPr>
            <a:r>
              <a:rPr lang="tr-TR" sz="2800" dirty="0" smtClean="0"/>
              <a:t>Genel iletişim süreci modeline baktığımızda;</a:t>
            </a:r>
          </a:p>
          <a:p>
            <a:pPr>
              <a:spcBef>
                <a:spcPts val="1800"/>
              </a:spcBef>
            </a:pPr>
            <a:endParaRPr lang="tr-TR" sz="2800" dirty="0" smtClean="0"/>
          </a:p>
          <a:p>
            <a:pPr>
              <a:spcBef>
                <a:spcPts val="1800"/>
              </a:spcBef>
            </a:pPr>
            <a:r>
              <a:rPr lang="tr-TR" sz="2800" dirty="0" smtClean="0"/>
              <a:t>-Gönderici Kaynak</a:t>
            </a:r>
          </a:p>
          <a:p>
            <a:pPr>
              <a:spcBef>
                <a:spcPts val="1800"/>
              </a:spcBef>
            </a:pPr>
            <a:r>
              <a:rPr lang="tr-TR" sz="2800" dirty="0" smtClean="0"/>
              <a:t>- İleti</a:t>
            </a:r>
          </a:p>
          <a:p>
            <a:pPr>
              <a:spcBef>
                <a:spcPts val="1800"/>
              </a:spcBef>
            </a:pPr>
            <a:r>
              <a:rPr lang="tr-TR" sz="2800" dirty="0" smtClean="0"/>
              <a:t>- Kodlama</a:t>
            </a:r>
          </a:p>
          <a:p>
            <a:pPr>
              <a:spcBef>
                <a:spcPts val="1800"/>
              </a:spcBef>
            </a:pPr>
            <a:r>
              <a:rPr lang="tr-TR" sz="2800" dirty="0" smtClean="0"/>
              <a:t>- Kanal</a:t>
            </a:r>
          </a:p>
          <a:p>
            <a:pPr>
              <a:spcBef>
                <a:spcPts val="1800"/>
              </a:spcBef>
            </a:pPr>
            <a:endParaRPr lang="tr-TR" sz="2800" dirty="0" smtClean="0"/>
          </a:p>
          <a:p>
            <a:pPr>
              <a:spcBef>
                <a:spcPts val="1800"/>
              </a:spcBef>
            </a:pPr>
            <a:endParaRPr lang="tr-TR" sz="2800" dirty="0"/>
          </a:p>
          <a:p>
            <a:pPr>
              <a:spcBef>
                <a:spcPts val="1800"/>
              </a:spcBef>
            </a:pPr>
            <a:endParaRPr lang="tr-TR" sz="2800" dirty="0" smtClean="0"/>
          </a:p>
          <a:p>
            <a:pPr>
              <a:spcBef>
                <a:spcPts val="1800"/>
              </a:spcBef>
            </a:pPr>
            <a:endParaRPr lang="tr-TR" sz="2800" dirty="0"/>
          </a:p>
          <a:p>
            <a:pPr>
              <a:spcBef>
                <a:spcPts val="1800"/>
              </a:spcBef>
            </a:pPr>
            <a:r>
              <a:rPr lang="tr-TR" sz="2800" dirty="0" smtClean="0"/>
              <a:t>- Alıcı</a:t>
            </a:r>
          </a:p>
          <a:p>
            <a:pPr>
              <a:spcBef>
                <a:spcPts val="1800"/>
              </a:spcBef>
            </a:pPr>
            <a:r>
              <a:rPr lang="tr-TR" sz="2800" dirty="0" smtClean="0"/>
              <a:t>- Geri Bildirim</a:t>
            </a:r>
          </a:p>
          <a:p>
            <a:pPr>
              <a:spcBef>
                <a:spcPts val="1800"/>
              </a:spcBef>
            </a:pPr>
            <a:r>
              <a:rPr lang="tr-TR" sz="2800" dirty="0" smtClean="0"/>
              <a:t>- Ortam</a:t>
            </a:r>
          </a:p>
        </p:txBody>
      </p:sp>
    </p:spTree>
    <p:extLst>
      <p:ext uri="{BB962C8B-B14F-4D97-AF65-F5344CB8AC3E}">
        <p14:creationId xmlns:p14="http://schemas.microsoft.com/office/powerpoint/2010/main" val="5739412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KOD AÇMA VE YORUMLAMA</a:t>
            </a:r>
          </a:p>
          <a:p>
            <a:pPr>
              <a:spcBef>
                <a:spcPts val="1800"/>
              </a:spcBef>
            </a:pPr>
            <a:r>
              <a:rPr lang="tr-TR" sz="2800" dirty="0" smtClean="0"/>
              <a:t>Kod açma sürecinin başarılı olması için gönderici tarafından kodlanmış olan mesajın alıcı tarafından anlaşılabilir olması gerekmektedir. Yani kodun açılabilmesi için gönderici ve alıcının «aynı dili konuşuyor olması» gerekmektedir. Bu tabir hem gerçek anlamı ile hem mecaz anlamı ile geçerlidir. Örneğin kaynak alıcının bilmediği bir dil konuşuyorsa gönderilen mesajın alıcıda bir karşılığının olması mümkün değildir. Bu nedenle iletişim kesilir. </a:t>
            </a:r>
          </a:p>
          <a:p>
            <a:pPr>
              <a:spcBef>
                <a:spcPts val="1800"/>
              </a:spcBef>
            </a:pPr>
            <a:r>
              <a:rPr lang="tr-TR" sz="2800" dirty="0" smtClean="0"/>
              <a:t>Kodlama işlemi kaynak tarafından gerçekleştirilirken kod açma işlemi alıcı tarafından gerçekleştirilir.</a:t>
            </a:r>
            <a:endParaRPr lang="tr-TR" sz="2800" dirty="0"/>
          </a:p>
        </p:txBody>
      </p:sp>
    </p:spTree>
    <p:extLst>
      <p:ext uri="{BB962C8B-B14F-4D97-AF65-F5344CB8AC3E}">
        <p14:creationId xmlns:p14="http://schemas.microsoft.com/office/powerpoint/2010/main" val="32347743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GERİBİLDİRİM/DÖNÜT</a:t>
            </a:r>
          </a:p>
          <a:p>
            <a:pPr>
              <a:spcBef>
                <a:spcPts val="1800"/>
              </a:spcBef>
            </a:pPr>
            <a:r>
              <a:rPr lang="tr-TR" sz="2800" dirty="0" smtClean="0"/>
              <a:t>Geribildirim kaynak tarafından kodlanarak uygun bir kanal vasıtası ile gönderilen mesajın, alıcı tarafından kod açma işlemi tamamlandıktan sonra aynı ya da farklı bir kanal vasıtasıyla kaynağa karşı tepkide bulunması işlemidir. </a:t>
            </a:r>
          </a:p>
          <a:p>
            <a:pPr>
              <a:spcBef>
                <a:spcPts val="1800"/>
              </a:spcBef>
            </a:pPr>
            <a:r>
              <a:rPr lang="tr-TR" sz="2800" dirty="0" smtClean="0"/>
              <a:t>Geribildirim yani dönüt, çok yönlü bir süreç olan iletişimin devamını etkileyen önemli bir özelliktir. Mesajın alıcıda bıraktığı etki alıncının kaynağa verdiği geri bildirim ile açıklık kazanır.</a:t>
            </a:r>
            <a:endParaRPr lang="tr-TR" sz="2800" dirty="0"/>
          </a:p>
        </p:txBody>
      </p:sp>
    </p:spTree>
    <p:extLst>
      <p:ext uri="{BB962C8B-B14F-4D97-AF65-F5344CB8AC3E}">
        <p14:creationId xmlns:p14="http://schemas.microsoft.com/office/powerpoint/2010/main" val="31006111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GERİBİLDİRİM/DÖNÜT</a:t>
            </a:r>
          </a:p>
          <a:p>
            <a:pPr>
              <a:spcBef>
                <a:spcPts val="1800"/>
              </a:spcBef>
            </a:pPr>
            <a:r>
              <a:rPr lang="tr-TR" sz="2800" dirty="0" smtClean="0"/>
              <a:t>Geribildirimin üç temel işlevi bulunmaktadır;</a:t>
            </a:r>
          </a:p>
          <a:p>
            <a:pPr>
              <a:spcBef>
                <a:spcPts val="1800"/>
              </a:spcBef>
            </a:pPr>
            <a:r>
              <a:rPr lang="tr-TR" sz="2800" dirty="0" smtClean="0"/>
              <a:t>- Bir görevin devamının gelmesi için kişiyi motive eder.</a:t>
            </a:r>
          </a:p>
          <a:p>
            <a:pPr>
              <a:spcBef>
                <a:spcPts val="1800"/>
              </a:spcBef>
            </a:pPr>
            <a:r>
              <a:rPr lang="tr-TR" sz="2800" dirty="0" smtClean="0"/>
              <a:t>- Bir kişiye davranışlarının sonuçları hakkında bilgi sağlar</a:t>
            </a:r>
          </a:p>
          <a:p>
            <a:pPr>
              <a:spcBef>
                <a:spcPts val="1800"/>
              </a:spcBef>
            </a:pPr>
            <a:r>
              <a:rPr lang="tr-TR" sz="2800" dirty="0" smtClean="0"/>
              <a:t>- Dinleyiciden gelen tepkiler konuşmacının konuşmayı kesmesi ya da devam etmesi konusunda karar vermesini sağlar.</a:t>
            </a:r>
            <a:endParaRPr lang="tr-TR" sz="2800" dirty="0"/>
          </a:p>
        </p:txBody>
      </p:sp>
    </p:spTree>
    <p:extLst>
      <p:ext uri="{BB962C8B-B14F-4D97-AF65-F5344CB8AC3E}">
        <p14:creationId xmlns:p14="http://schemas.microsoft.com/office/powerpoint/2010/main" val="37003520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GERİBİLDİRİM/DÖNÜT</a:t>
            </a:r>
            <a:endParaRPr lang="tr-TR" sz="2800" b="1" dirty="0"/>
          </a:p>
          <a:p>
            <a:pPr>
              <a:spcBef>
                <a:spcPts val="1800"/>
              </a:spcBef>
            </a:pPr>
            <a:r>
              <a:rPr lang="tr-TR" sz="2800" dirty="0" smtClean="0"/>
              <a:t>Geribildirim iletişimin </a:t>
            </a:r>
            <a:r>
              <a:rPr lang="tr-TR" sz="2800" dirty="0"/>
              <a:t>sürüp sürmeyeceği, </a:t>
            </a:r>
            <a:r>
              <a:rPr lang="tr-TR" sz="2800" dirty="0" smtClean="0"/>
              <a:t>hangi içerikte </a:t>
            </a:r>
            <a:r>
              <a:rPr lang="tr-TR" sz="2800" dirty="0"/>
              <a:t>ve ne kadar devam </a:t>
            </a:r>
            <a:r>
              <a:rPr lang="tr-TR" sz="2800" dirty="0" smtClean="0"/>
              <a:t>edeceğini belirler.</a:t>
            </a:r>
          </a:p>
          <a:p>
            <a:pPr>
              <a:spcBef>
                <a:spcPts val="1800"/>
              </a:spcBef>
            </a:pPr>
            <a:r>
              <a:rPr lang="tr-TR" sz="2800" dirty="0" smtClean="0"/>
              <a:t>Geribildirim iletişim sürecinin son unsurudur ve alıcının olumlu ya da olumsuz tepkisine göre kaynağın kendisini kontrol ederek, gerekirse kaynağın mesajı yeniden düzenlemesine ve tekrar göndermesine neden olur. </a:t>
            </a:r>
            <a:endParaRPr lang="tr-TR" sz="2800" dirty="0"/>
          </a:p>
        </p:txBody>
      </p:sp>
    </p:spTree>
    <p:extLst>
      <p:ext uri="{BB962C8B-B14F-4D97-AF65-F5344CB8AC3E}">
        <p14:creationId xmlns:p14="http://schemas.microsoft.com/office/powerpoint/2010/main" val="3771953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dirty="0"/>
              <a:t>İletişimde geri bildirim çift taraflıdır. </a:t>
            </a:r>
            <a:r>
              <a:rPr lang="tr-TR" sz="2800" dirty="0" smtClean="0"/>
              <a:t>Alıcı tarafından verilen geri bildirim olumlu ya da olumsuz olabilir. Olumlu geribildirim</a:t>
            </a:r>
            <a:r>
              <a:rPr lang="tr-TR" sz="2800" dirty="0"/>
              <a:t>, mesajın </a:t>
            </a:r>
            <a:r>
              <a:rPr lang="tr-TR" sz="2800" dirty="0" smtClean="0"/>
              <a:t>alıcı tarafından net olarak </a:t>
            </a:r>
            <a:r>
              <a:rPr lang="tr-TR" sz="2800" dirty="0"/>
              <a:t>anlaşıldığını ortaya </a:t>
            </a:r>
            <a:r>
              <a:rPr lang="tr-TR" sz="2800" dirty="0" smtClean="0"/>
              <a:t>koyar. Olumsuz geribildirim </a:t>
            </a:r>
            <a:r>
              <a:rPr lang="tr-TR" sz="2800" dirty="0"/>
              <a:t>ise, mesajın </a:t>
            </a:r>
            <a:r>
              <a:rPr lang="tr-TR" sz="2800" dirty="0" smtClean="0"/>
              <a:t>alıcı tarafından </a:t>
            </a:r>
            <a:r>
              <a:rPr lang="tr-TR" sz="2800" dirty="0"/>
              <a:t>hatalı algılandığını </a:t>
            </a:r>
            <a:r>
              <a:rPr lang="tr-TR" sz="2800" dirty="0" smtClean="0"/>
              <a:t>gösterir.</a:t>
            </a:r>
          </a:p>
          <a:p>
            <a:pPr>
              <a:spcBef>
                <a:spcPts val="1800"/>
              </a:spcBef>
            </a:pPr>
            <a:r>
              <a:rPr lang="tr-TR" sz="2800" dirty="0"/>
              <a:t>Geri bildirim </a:t>
            </a:r>
            <a:r>
              <a:rPr lang="tr-TR" sz="2800" dirty="0" smtClean="0"/>
              <a:t>sayesinde mesajın </a:t>
            </a:r>
            <a:r>
              <a:rPr lang="tr-TR" sz="2800" dirty="0"/>
              <a:t>hatasız ve </a:t>
            </a:r>
            <a:r>
              <a:rPr lang="tr-TR" sz="2800" dirty="0" smtClean="0"/>
              <a:t>istendik şekilde algılanıp </a:t>
            </a:r>
            <a:r>
              <a:rPr lang="tr-TR" sz="2800" dirty="0"/>
              <a:t>algılanmadığının analizi yapılmaktadır. </a:t>
            </a:r>
            <a:r>
              <a:rPr lang="tr-TR" sz="2800" dirty="0" smtClean="0"/>
              <a:t>İletişimin karşılıklı olarak gerçekleştirildiği durumlarda geribildirim anında verilebilmektedir. </a:t>
            </a:r>
            <a:endParaRPr lang="tr-TR" sz="2800" dirty="0"/>
          </a:p>
        </p:txBody>
      </p:sp>
    </p:spTree>
    <p:extLst>
      <p:ext uri="{BB962C8B-B14F-4D97-AF65-F5344CB8AC3E}">
        <p14:creationId xmlns:p14="http://schemas.microsoft.com/office/powerpoint/2010/main" val="15615364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lnSpcReduction="10000"/>
          </a:bodyPr>
          <a:lstStyle/>
          <a:p>
            <a:pPr>
              <a:spcBef>
                <a:spcPts val="1800"/>
              </a:spcBef>
            </a:pPr>
            <a:r>
              <a:rPr lang="tr-TR" sz="2800" b="1" dirty="0" smtClean="0"/>
              <a:t>GÜRÜLTÜ</a:t>
            </a:r>
          </a:p>
          <a:p>
            <a:pPr>
              <a:spcBef>
                <a:spcPts val="1800"/>
              </a:spcBef>
            </a:pPr>
            <a:r>
              <a:rPr lang="tr-TR" sz="2800" dirty="0" smtClean="0"/>
              <a:t>Gürültü kavramı iletişimde kaynak tarafından alıcıya gönderilen mesajın tam ve doğru olarak alınmasını engelleyen her şey olarak tanımlanmaktadır.</a:t>
            </a:r>
          </a:p>
          <a:p>
            <a:pPr>
              <a:spcBef>
                <a:spcPts val="1800"/>
              </a:spcBef>
            </a:pPr>
            <a:r>
              <a:rPr lang="tr-TR" sz="2800" dirty="0" smtClean="0"/>
              <a:t>İletişim sürecini, gerçekleştirildiği ortamdan ayrı düşünmek çok mümkün değildir. Bu ortamı etkileyen en önemli özellik ise gürültüdür. </a:t>
            </a:r>
          </a:p>
          <a:p>
            <a:pPr>
              <a:spcBef>
                <a:spcPts val="1800"/>
              </a:spcBef>
            </a:pPr>
            <a:r>
              <a:rPr lang="tr-TR" sz="2800" dirty="0" smtClean="0"/>
              <a:t>Gürültü, mesajın gönderilmesine müdahale eden herhangi bir dış etken olabilir.</a:t>
            </a:r>
          </a:p>
          <a:p>
            <a:pPr>
              <a:spcBef>
                <a:spcPts val="1800"/>
              </a:spcBef>
            </a:pPr>
            <a:r>
              <a:rPr lang="tr-TR" sz="2800" dirty="0" smtClean="0"/>
              <a:t>Sürecin her aşamasında ortaya çıkabilen gürültü çoğaldıkça iletişim zorlaşır.</a:t>
            </a:r>
            <a:endParaRPr lang="tr-TR" sz="2800" dirty="0"/>
          </a:p>
        </p:txBody>
      </p:sp>
    </p:spTree>
    <p:extLst>
      <p:ext uri="{BB962C8B-B14F-4D97-AF65-F5344CB8AC3E}">
        <p14:creationId xmlns:p14="http://schemas.microsoft.com/office/powerpoint/2010/main" val="21199065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GÜRÜLTÜ</a:t>
            </a:r>
          </a:p>
          <a:p>
            <a:pPr>
              <a:spcBef>
                <a:spcPts val="1800"/>
              </a:spcBef>
            </a:pPr>
            <a:r>
              <a:rPr lang="tr-TR" sz="2800" dirty="0" smtClean="0"/>
              <a:t>Gürültü iletişim sürecini olumsuz yönde etkiler. </a:t>
            </a:r>
          </a:p>
          <a:p>
            <a:pPr>
              <a:spcBef>
                <a:spcPts val="1800"/>
              </a:spcBef>
            </a:pPr>
            <a:r>
              <a:rPr lang="tr-TR" sz="2800" dirty="0" smtClean="0"/>
              <a:t>Gürültü üç şekilde ortaya çıkar. </a:t>
            </a:r>
          </a:p>
          <a:p>
            <a:pPr>
              <a:spcBef>
                <a:spcPts val="1800"/>
              </a:spcBef>
            </a:pPr>
            <a:r>
              <a:rPr lang="tr-TR" sz="2800" dirty="0" smtClean="0"/>
              <a:t>Dış Gürültü: Dışarıdan gelir ve mesajın </a:t>
            </a:r>
            <a:r>
              <a:rPr lang="tr-TR" sz="2800" dirty="0" err="1" smtClean="0"/>
              <a:t>duyulmaısnı</a:t>
            </a:r>
            <a:r>
              <a:rPr lang="tr-TR" sz="2800" dirty="0" smtClean="0"/>
              <a:t> ya da anlaşılmasını engeller. Her zaman ses kaynaklı olmak zorunda değildir. Dışarıdan gelen fiziksel nedenli engellemeler şeklinde de olabilir. </a:t>
            </a:r>
            <a:r>
              <a:rPr lang="tr-TR" sz="2800" dirty="0" err="1" smtClean="0"/>
              <a:t>Tv</a:t>
            </a:r>
            <a:r>
              <a:rPr lang="tr-TR" sz="2800" dirty="0" smtClean="0"/>
              <a:t> yayınlarında bozulma ya da bilgisayarlardaki farklı yazılım ya da programlar fiziksel gürültüye örnek verilebilir.</a:t>
            </a:r>
          </a:p>
          <a:p>
            <a:pPr>
              <a:spcBef>
                <a:spcPts val="1800"/>
              </a:spcBef>
            </a:pPr>
            <a:endParaRPr lang="tr-TR" sz="2800" dirty="0"/>
          </a:p>
        </p:txBody>
      </p:sp>
    </p:spTree>
    <p:extLst>
      <p:ext uri="{BB962C8B-B14F-4D97-AF65-F5344CB8AC3E}">
        <p14:creationId xmlns:p14="http://schemas.microsoft.com/office/powerpoint/2010/main" val="25258354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GÜRÜLTÜ</a:t>
            </a:r>
          </a:p>
          <a:p>
            <a:pPr>
              <a:spcBef>
                <a:spcPts val="1800"/>
              </a:spcBef>
            </a:pPr>
            <a:r>
              <a:rPr lang="tr-TR" sz="2800" dirty="0" smtClean="0"/>
              <a:t>İç Gürültü: Kaynak ya da hedefin zihninde düşünce ya da duyguları ile o an kurulan iletişim dışında farklı bir şeye odaklanmasıdır. </a:t>
            </a:r>
          </a:p>
          <a:p>
            <a:pPr>
              <a:spcBef>
                <a:spcPts val="1800"/>
              </a:spcBef>
            </a:pPr>
            <a:r>
              <a:rPr lang="tr-TR" sz="2800" dirty="0" smtClean="0"/>
              <a:t>Semantik Gürültü: İnsanların kelimelere olan duygusal tepkilerinden kaynaklanır. Örneğin iletişimde kullanılan küfür alıcının iletişime devam edip etmeyeceğini engeller. </a:t>
            </a:r>
            <a:endParaRPr lang="tr-TR" sz="2800" dirty="0"/>
          </a:p>
        </p:txBody>
      </p:sp>
    </p:spTree>
    <p:extLst>
      <p:ext uri="{BB962C8B-B14F-4D97-AF65-F5344CB8AC3E}">
        <p14:creationId xmlns:p14="http://schemas.microsoft.com/office/powerpoint/2010/main" val="14900871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Kaynakça</a:t>
            </a:r>
            <a:endParaRPr lang="tr-TR" b="1" dirty="0"/>
          </a:p>
        </p:txBody>
      </p:sp>
      <p:sp>
        <p:nvSpPr>
          <p:cNvPr id="3" name="İçerik Yer Tutucusu 2"/>
          <p:cNvSpPr>
            <a:spLocks noGrp="1"/>
          </p:cNvSpPr>
          <p:nvPr>
            <p:ph idx="1"/>
          </p:nvPr>
        </p:nvSpPr>
        <p:spPr>
          <a:xfrm>
            <a:off x="1097280" y="1819357"/>
            <a:ext cx="10058400" cy="4023360"/>
          </a:xfrm>
        </p:spPr>
        <p:txBody>
          <a:bodyPr>
            <a:normAutofit fontScale="62500" lnSpcReduction="20000"/>
          </a:bodyPr>
          <a:lstStyle/>
          <a:p>
            <a:r>
              <a:rPr lang="tr-TR" dirty="0" err="1" smtClean="0"/>
              <a:t>Akoğuz</a:t>
            </a:r>
            <a:r>
              <a:rPr lang="tr-TR" dirty="0" smtClean="0"/>
              <a:t>, M. 2002. </a:t>
            </a:r>
            <a:r>
              <a:rPr lang="tr-TR" i="1" dirty="0" smtClean="0"/>
              <a:t>İletişim Becerilerinin Geliştirilmesinde Yaratıcı </a:t>
            </a:r>
            <a:r>
              <a:rPr lang="tr-TR" i="1" dirty="0" err="1" smtClean="0"/>
              <a:t>Dramanın</a:t>
            </a:r>
            <a:r>
              <a:rPr lang="tr-TR" i="1" dirty="0" smtClean="0"/>
              <a:t> Etkisi</a:t>
            </a:r>
            <a:r>
              <a:rPr lang="tr-TR" dirty="0" smtClean="0"/>
              <a:t>. Yüksek Lisans Tezi. Ankara Üniversitesi. Ankara</a:t>
            </a:r>
          </a:p>
          <a:p>
            <a:r>
              <a:rPr lang="tr-TR" dirty="0" smtClean="0"/>
              <a:t>Temiz, G. (2014). </a:t>
            </a:r>
            <a:r>
              <a:rPr lang="tr-TR" i="1" dirty="0" smtClean="0"/>
              <a:t>Anne Çocuk İletişim Becerileri Eğitiminin Çocukların Duyguları Tanıma Ve İfade Etme Becerilerine Etkisi. </a:t>
            </a:r>
            <a:r>
              <a:rPr lang="tr-TR" dirty="0" smtClean="0"/>
              <a:t>Doktora Tezi. Selçuk Üniversitesi. Konya. </a:t>
            </a:r>
          </a:p>
          <a:p>
            <a:r>
              <a:rPr lang="tr-TR" dirty="0" smtClean="0"/>
              <a:t>Dere Çiftçi, H. (2014). İletişim ve Temel Kavramlar. Her Yönü ile Okul Öncesi Eğitim – Etkili İletişim. Ed.: Prof. Dr. F. Abide Güngör </a:t>
            </a:r>
            <a:r>
              <a:rPr lang="tr-TR" dirty="0" err="1" smtClean="0"/>
              <a:t>Aytar</a:t>
            </a:r>
            <a:r>
              <a:rPr lang="tr-TR" dirty="0" smtClean="0"/>
              <a:t>. Hedef Cs. Basın Yayın. Ankara.</a:t>
            </a:r>
          </a:p>
          <a:p>
            <a:r>
              <a:rPr lang="tr-TR" dirty="0" smtClean="0"/>
              <a:t>Körükçü, Ö. (2017). Çocukla İletişimde Temel Koşullar.  Çocuk ve İletişim. Ed.: Prof. Dr. Neriman Aral. Vize Basın Yayın. Ankara.</a:t>
            </a:r>
          </a:p>
          <a:p>
            <a:r>
              <a:rPr lang="tr-TR" dirty="0" smtClean="0"/>
              <a:t>Tayfun, R. (2007). Etkili iletişim ve beden dili. Nobel Basım Evi. Ankara.</a:t>
            </a:r>
          </a:p>
          <a:p>
            <a:r>
              <a:rPr lang="tr-TR" smtClean="0"/>
              <a:t>Temiz</a:t>
            </a:r>
            <a:r>
              <a:rPr lang="tr-TR" dirty="0"/>
              <a:t>, G. (2014). </a:t>
            </a:r>
            <a:r>
              <a:rPr lang="tr-TR" dirty="0" smtClean="0"/>
              <a:t>Anne Çocuk İletişim Becerileri Eğitiminin Çocukların Duyguları Tanıma Ve İfade Etme Becerilerine Etkisi. Selçuk Üniversitesi. Konya.</a:t>
            </a:r>
          </a:p>
          <a:p>
            <a:r>
              <a:rPr lang="tr-TR" dirty="0" smtClean="0"/>
              <a:t>Kaya, U. (2019). </a:t>
            </a:r>
            <a:r>
              <a:rPr lang="tr-TR" dirty="0" err="1" smtClean="0"/>
              <a:t>Etkiili</a:t>
            </a:r>
            <a:r>
              <a:rPr lang="tr-TR" dirty="0" smtClean="0"/>
              <a:t> İletişim ve </a:t>
            </a:r>
            <a:r>
              <a:rPr lang="tr-TR" dirty="0" err="1" smtClean="0"/>
              <a:t>Empatik</a:t>
            </a:r>
            <a:r>
              <a:rPr lang="tr-TR" dirty="0" smtClean="0"/>
              <a:t> Beceri Eğitiminin Ön Ergenlerin İletişim ve </a:t>
            </a:r>
            <a:r>
              <a:rPr lang="tr-TR" dirty="0" err="1" smtClean="0"/>
              <a:t>Empatik</a:t>
            </a:r>
            <a:r>
              <a:rPr lang="tr-TR" dirty="0" smtClean="0"/>
              <a:t> Becerilerine Etkisinin İncelenmesi. Toros Üniversitesi. Mersin.</a:t>
            </a:r>
          </a:p>
          <a:p>
            <a:r>
              <a:rPr lang="tr-TR" dirty="0"/>
              <a:t>Yaman, S. (2019). </a:t>
            </a:r>
            <a:r>
              <a:rPr lang="tr-TR" dirty="0" smtClean="0"/>
              <a:t>Aile Sağlığı Merkezi Çalışanlarının Yaşlılar İle İletişimlerinin İncelenmesi ve İletişim Becerilerinin Yaşlı Memnuniyetine Etkileri. Yüksek Lisans Tezi. Beykent Üniversitesi İstanbul</a:t>
            </a:r>
          </a:p>
          <a:p>
            <a:r>
              <a:rPr lang="tr-TR" dirty="0"/>
              <a:t>Bilgili, S. (2019). </a:t>
            </a:r>
            <a:r>
              <a:rPr lang="tr-TR" dirty="0" smtClean="0"/>
              <a:t>Aile Eğitimi Kalıplarının  Ebeveyn Tutumları ile İlişkisinin İncelenmesi, Yüksek Lisans Tezi, İstanbul Ticaret Üniversitesi. İstanbul.</a:t>
            </a:r>
          </a:p>
          <a:p>
            <a:r>
              <a:rPr lang="tr-TR" dirty="0" smtClean="0"/>
              <a:t>Gülşen, E.,G. (2020</a:t>
            </a:r>
            <a:r>
              <a:rPr lang="tr-TR" dirty="0"/>
              <a:t>). </a:t>
            </a:r>
            <a:r>
              <a:rPr lang="tr-TR" dirty="0" smtClean="0"/>
              <a:t>Eğitim Yöneticilerinin İletişim Becerilerine İlişkin Öğretmen Görüşleri: Bir Durum Çalışması.  Yüksek Lisans Tezi, Akdeniz Üniversitesi. Antalya.</a:t>
            </a:r>
            <a:endParaRPr lang="tr-TR" dirty="0"/>
          </a:p>
        </p:txBody>
      </p:sp>
    </p:spTree>
    <p:extLst>
      <p:ext uri="{BB962C8B-B14F-4D97-AF65-F5344CB8AC3E}">
        <p14:creationId xmlns:p14="http://schemas.microsoft.com/office/powerpoint/2010/main" val="204057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GÖNDERİCİ KAYNAK VE ALICI</a:t>
            </a:r>
          </a:p>
          <a:p>
            <a:pPr>
              <a:spcBef>
                <a:spcPts val="1800"/>
              </a:spcBef>
            </a:pPr>
            <a:r>
              <a:rPr lang="tr-TR" sz="2800" dirty="0" smtClean="0"/>
              <a:t>Kaynak mesaj gönderendir. Yani duygu düşünce ya da bilgilerini ileten kişi ya da kişilerdir. Bir mesaj aracılığı ile bu duygu düşünce ve fikirleri dinleyen kişiye yöneltir ve dinleyen kişi bu mesajı aldığında «alıcı» yani «hedef» olur.</a:t>
            </a:r>
          </a:p>
          <a:p>
            <a:pPr>
              <a:spcBef>
                <a:spcPts val="1800"/>
              </a:spcBef>
            </a:pPr>
            <a:r>
              <a:rPr lang="tr-TR" sz="2800" dirty="0" smtClean="0"/>
              <a:t>İletişim sürecinin bir ucunda kaynak, diğer ucunda ise alıcı bulunur. Alıcı, gönderici kaynaktan gelen mesajı en az bir duyu organı ile algılayıp yorumlaması gerekmektedir.</a:t>
            </a:r>
          </a:p>
          <a:p>
            <a:pPr>
              <a:spcBef>
                <a:spcPts val="1800"/>
              </a:spcBef>
            </a:pPr>
            <a:r>
              <a:rPr lang="tr-TR" sz="2800" dirty="0" smtClean="0"/>
              <a:t>İnsanlar her zaman bir durumu ya da olayı açıklarken ya da konuşurken «kaynak», dinlerken ise «alıcı» yani «hedef» olurlar</a:t>
            </a:r>
            <a:endParaRPr lang="tr-TR" sz="2800" dirty="0"/>
          </a:p>
        </p:txBody>
      </p:sp>
    </p:spTree>
    <p:extLst>
      <p:ext uri="{BB962C8B-B14F-4D97-AF65-F5344CB8AC3E}">
        <p14:creationId xmlns:p14="http://schemas.microsoft.com/office/powerpoint/2010/main" val="3835884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GÖNDERİCİ KAYNAK VE ALICI</a:t>
            </a:r>
          </a:p>
          <a:p>
            <a:pPr>
              <a:spcBef>
                <a:spcPts val="1800"/>
              </a:spcBef>
            </a:pPr>
            <a:r>
              <a:rPr lang="tr-TR" sz="2800" dirty="0" smtClean="0"/>
              <a:t>Gönderici kaynak, sahip oldukları bilgi, beceri ve değer yargıları doğrultusunda tutum ve davranışlar sergileyen kişi veya gruplardır. </a:t>
            </a:r>
          </a:p>
          <a:p>
            <a:pPr>
              <a:spcBef>
                <a:spcPts val="1800"/>
              </a:spcBef>
            </a:pPr>
            <a:r>
              <a:rPr lang="tr-TR" sz="2800" dirty="0" smtClean="0"/>
              <a:t>Bir iletişim sürecinde gönderici kaynak ve alıcı iletişim devam ettiği müddetçe yer değiştirmektedir. İlk mesajı oluşturan gönderici kaynak, alıcının geri dönütü ile birlikte kendisi alıcı rolüne girmektedir. </a:t>
            </a:r>
            <a:endParaRPr lang="tr-TR" sz="2800" dirty="0"/>
          </a:p>
        </p:txBody>
      </p:sp>
    </p:spTree>
    <p:extLst>
      <p:ext uri="{BB962C8B-B14F-4D97-AF65-F5344CB8AC3E}">
        <p14:creationId xmlns:p14="http://schemas.microsoft.com/office/powerpoint/2010/main" val="3357767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649437"/>
            <a:ext cx="10515600" cy="4808257"/>
          </a:xfrm>
        </p:spPr>
        <p:txBody>
          <a:bodyPr>
            <a:normAutofit fontScale="85000" lnSpcReduction="10000"/>
          </a:bodyPr>
          <a:lstStyle/>
          <a:p>
            <a:pPr>
              <a:spcBef>
                <a:spcPts val="1800"/>
              </a:spcBef>
            </a:pPr>
            <a:r>
              <a:rPr lang="tr-TR" sz="2800" b="1" dirty="0"/>
              <a:t>GÖNDERİCİ KAYNAK VE ALICI</a:t>
            </a:r>
          </a:p>
          <a:p>
            <a:pPr>
              <a:spcBef>
                <a:spcPts val="1800"/>
              </a:spcBef>
            </a:pPr>
            <a:r>
              <a:rPr lang="tr-TR" sz="2800" dirty="0" smtClean="0"/>
              <a:t>Gönderici herhangi bir kişi grup ya da kurum olabilir. </a:t>
            </a:r>
          </a:p>
          <a:p>
            <a:pPr>
              <a:spcBef>
                <a:spcPts val="1800"/>
              </a:spcBef>
            </a:pPr>
            <a:r>
              <a:rPr lang="tr-TR" sz="2800" dirty="0" smtClean="0"/>
              <a:t>İletişimin en önemli öğesi göndericidir. Çünkü gönderici olmadan iletişimin başlamasını mümkün değildir. </a:t>
            </a:r>
          </a:p>
          <a:p>
            <a:pPr>
              <a:spcBef>
                <a:spcPts val="1800"/>
              </a:spcBef>
            </a:pPr>
            <a:r>
              <a:rPr lang="tr-TR" sz="2800" dirty="0" smtClean="0"/>
              <a:t>İyi bir göndericinin özelliklerine baktığımızda;</a:t>
            </a:r>
          </a:p>
          <a:p>
            <a:pPr>
              <a:spcBef>
                <a:spcPts val="1800"/>
              </a:spcBef>
            </a:pPr>
            <a:r>
              <a:rPr lang="tr-TR" sz="2800" dirty="0" smtClean="0"/>
              <a:t>-Gönderici iletişimi sağlıklı bir şekilde yönetebilmek için yeterli bilgiye sahip olmalıdır.</a:t>
            </a:r>
          </a:p>
          <a:p>
            <a:pPr>
              <a:spcBef>
                <a:spcPts val="1800"/>
              </a:spcBef>
            </a:pPr>
            <a:r>
              <a:rPr lang="tr-TR" sz="2800" dirty="0" smtClean="0"/>
              <a:t>- Etkin konuşabilmesi ve etkin dinleyebilmesi gerekmektedir.</a:t>
            </a:r>
          </a:p>
          <a:p>
            <a:pPr>
              <a:spcBef>
                <a:spcPts val="1800"/>
              </a:spcBef>
            </a:pPr>
            <a:r>
              <a:rPr lang="tr-TR" sz="2800" dirty="0" smtClean="0"/>
              <a:t>- Beden dilini iyi kullanabilmesi gerekmektedir.</a:t>
            </a:r>
          </a:p>
          <a:p>
            <a:pPr>
              <a:spcBef>
                <a:spcPts val="1800"/>
              </a:spcBef>
            </a:pPr>
            <a:r>
              <a:rPr lang="tr-TR" sz="2800" dirty="0" smtClean="0"/>
              <a:t>- Ön yargılardan uzak olması ve güvenli bir ortam oluşturabilmesi gerekmektedir. </a:t>
            </a:r>
          </a:p>
        </p:txBody>
      </p:sp>
    </p:spTree>
    <p:extLst>
      <p:ext uri="{BB962C8B-B14F-4D97-AF65-F5344CB8AC3E}">
        <p14:creationId xmlns:p14="http://schemas.microsoft.com/office/powerpoint/2010/main" val="2613583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GÖNDERİCİ KAYNAK VE ALICI</a:t>
            </a:r>
          </a:p>
          <a:p>
            <a:pPr>
              <a:spcBef>
                <a:spcPts val="1800"/>
              </a:spcBef>
            </a:pPr>
            <a:r>
              <a:rPr lang="tr-TR" sz="2800" dirty="0" smtClean="0"/>
              <a:t>Göndericinin görevi vermek istediği mesajı en doğru biçimde alıcıya iletmektir. </a:t>
            </a:r>
          </a:p>
          <a:p>
            <a:pPr>
              <a:spcBef>
                <a:spcPts val="1800"/>
              </a:spcBef>
            </a:pPr>
            <a:r>
              <a:rPr lang="tr-TR" sz="2800" dirty="0" smtClean="0"/>
              <a:t>İletişime ilişkin yaşanan problemlerin en önemli nedeni gönderin iletmek istediği mesajda kullanılan kodları alıcıya uygun bir şekilde seçmemiş olmasıdır.</a:t>
            </a:r>
          </a:p>
          <a:p>
            <a:pPr>
              <a:spcBef>
                <a:spcPts val="1800"/>
              </a:spcBef>
            </a:pPr>
            <a:r>
              <a:rPr lang="tr-TR" sz="2800" dirty="0" smtClean="0"/>
              <a:t>Eğer gönderici alıcının algılayamayacağı bir yöntem kullanır ya da yanlış anlaşılmaya uygun bir mesaj verirse iletişim süreci sağlıksız bir hal alır.</a:t>
            </a:r>
            <a:endParaRPr lang="tr-TR" sz="2800" dirty="0"/>
          </a:p>
        </p:txBody>
      </p:sp>
    </p:spTree>
    <p:extLst>
      <p:ext uri="{BB962C8B-B14F-4D97-AF65-F5344CB8AC3E}">
        <p14:creationId xmlns:p14="http://schemas.microsoft.com/office/powerpoint/2010/main" val="26472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GÖNDERİCİ KAYNAK VE ALICI</a:t>
            </a:r>
          </a:p>
          <a:p>
            <a:pPr>
              <a:spcBef>
                <a:spcPts val="1800"/>
              </a:spcBef>
            </a:pPr>
            <a:r>
              <a:rPr lang="tr-TR" sz="2800" dirty="0" smtClean="0"/>
              <a:t>Alıcı da aynı şekilde göndericinin ulaşmak istediği birey, grup ya da toplumdur. </a:t>
            </a:r>
          </a:p>
          <a:p>
            <a:pPr>
              <a:spcBef>
                <a:spcPts val="1800"/>
              </a:spcBef>
            </a:pPr>
            <a:r>
              <a:rPr lang="tr-TR" sz="2800" dirty="0" smtClean="0"/>
              <a:t>Alıcı gönderici kaynak tarafından kendine iletilen mesajı kendi bilgi seviyesi, yeteneği ve deneyimine göre değerlendirir. </a:t>
            </a:r>
          </a:p>
          <a:p>
            <a:pPr>
              <a:spcBef>
                <a:spcPts val="1800"/>
              </a:spcBef>
            </a:pPr>
            <a:r>
              <a:rPr lang="tr-TR" sz="2800" dirty="0" smtClean="0"/>
              <a:t>İletişinin sağlıklı kurulabilmesi için alıcının iyi bir dinleyici olması gerekir. Aynı zamanda alıcının göndericinin ilettiği mesajı farklı araçlar kullanarak doğru anlaması ve geri dönüt vermesi önemlidir.</a:t>
            </a:r>
            <a:endParaRPr lang="tr-TR" sz="2800" dirty="0"/>
          </a:p>
        </p:txBody>
      </p:sp>
    </p:spTree>
    <p:extLst>
      <p:ext uri="{BB962C8B-B14F-4D97-AF65-F5344CB8AC3E}">
        <p14:creationId xmlns:p14="http://schemas.microsoft.com/office/powerpoint/2010/main" val="942960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İLETİ – MESAJ</a:t>
            </a:r>
          </a:p>
          <a:p>
            <a:pPr>
              <a:spcBef>
                <a:spcPts val="1800"/>
              </a:spcBef>
            </a:pPr>
            <a:r>
              <a:rPr lang="tr-TR" sz="2800" dirty="0" smtClean="0"/>
              <a:t>İletişimde mesajın anlamına baktığımızda, söz ya da yazı ile verilen, gönderilen ve belli bir anlamı olan haber, bildiridir. </a:t>
            </a:r>
          </a:p>
          <a:p>
            <a:pPr>
              <a:spcBef>
                <a:spcPts val="1800"/>
              </a:spcBef>
            </a:pPr>
            <a:r>
              <a:rPr lang="tr-TR" sz="2800" dirty="0" smtClean="0"/>
              <a:t>Kaynak ve alıcının paylaşmak istediği duygu, düşünce ve bilgileri içerir. </a:t>
            </a:r>
          </a:p>
          <a:p>
            <a:pPr>
              <a:spcBef>
                <a:spcPts val="1800"/>
              </a:spcBef>
            </a:pPr>
            <a:r>
              <a:rPr lang="tr-TR" sz="2800" dirty="0" smtClean="0"/>
              <a:t>İletişim süreci içerisinde kaynak ve alıcı arasında gelip giden anlamlardır.</a:t>
            </a:r>
          </a:p>
          <a:p>
            <a:pPr>
              <a:spcBef>
                <a:spcPts val="1800"/>
              </a:spcBef>
            </a:pPr>
            <a:r>
              <a:rPr lang="tr-TR" sz="2800" dirty="0" smtClean="0"/>
              <a:t>Mesaj iletişimde kritik öneme sahiptir. Çünkü bireyler için kimin ne söylediğinden çok kimin nasıl söylediği önem taşımaktadır. </a:t>
            </a:r>
          </a:p>
          <a:p>
            <a:pPr>
              <a:spcBef>
                <a:spcPts val="1800"/>
              </a:spcBef>
            </a:pPr>
            <a:endParaRPr lang="tr-TR" sz="2800" dirty="0"/>
          </a:p>
        </p:txBody>
      </p:sp>
    </p:spTree>
    <p:extLst>
      <p:ext uri="{BB962C8B-B14F-4D97-AF65-F5344CB8AC3E}">
        <p14:creationId xmlns:p14="http://schemas.microsoft.com/office/powerpoint/2010/main" val="2255604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SÜRECİ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İLETİ – MESAJ</a:t>
            </a:r>
          </a:p>
          <a:p>
            <a:pPr>
              <a:spcBef>
                <a:spcPts val="1800"/>
              </a:spcBef>
            </a:pPr>
            <a:r>
              <a:rPr lang="tr-TR" sz="2800" dirty="0" smtClean="0"/>
              <a:t>Mesajlar </a:t>
            </a:r>
            <a:r>
              <a:rPr lang="tr-TR" sz="2800" dirty="0"/>
              <a:t>yazılı, sözlü, hareket, müzik, ses tonu, renk, işitsel </a:t>
            </a:r>
            <a:r>
              <a:rPr lang="tr-TR" sz="2800" dirty="0" smtClean="0"/>
              <a:t>ve görsel </a:t>
            </a:r>
            <a:r>
              <a:rPr lang="tr-TR" sz="2800" dirty="0"/>
              <a:t>işaretler şeklinde olabilmektedir</a:t>
            </a:r>
            <a:r>
              <a:rPr lang="tr-TR" sz="2800" dirty="0" smtClean="0"/>
              <a:t>.</a:t>
            </a:r>
          </a:p>
          <a:p>
            <a:pPr>
              <a:spcBef>
                <a:spcPts val="1800"/>
              </a:spcBef>
            </a:pPr>
            <a:r>
              <a:rPr lang="tr-TR" sz="2800" dirty="0" smtClean="0"/>
              <a:t>Mesajlar;</a:t>
            </a:r>
          </a:p>
          <a:p>
            <a:pPr>
              <a:spcBef>
                <a:spcPts val="1800"/>
              </a:spcBef>
            </a:pPr>
            <a:r>
              <a:rPr lang="tr-TR" sz="2800" dirty="0" smtClean="0"/>
              <a:t>- Gerçekçi olmalı</a:t>
            </a:r>
          </a:p>
          <a:p>
            <a:pPr>
              <a:spcBef>
                <a:spcPts val="1800"/>
              </a:spcBef>
            </a:pPr>
            <a:r>
              <a:rPr lang="tr-TR" sz="2800" dirty="0" smtClean="0"/>
              <a:t>- Açık olmalı</a:t>
            </a:r>
          </a:p>
          <a:p>
            <a:pPr>
              <a:spcBef>
                <a:spcPts val="1800"/>
              </a:spcBef>
            </a:pPr>
            <a:r>
              <a:rPr lang="tr-TR" sz="2800" dirty="0" smtClean="0"/>
              <a:t>- Anlaşılır olmalıdır. </a:t>
            </a:r>
            <a:endParaRPr lang="tr-TR" sz="2800" dirty="0"/>
          </a:p>
        </p:txBody>
      </p:sp>
    </p:spTree>
    <p:extLst>
      <p:ext uri="{BB962C8B-B14F-4D97-AF65-F5344CB8AC3E}">
        <p14:creationId xmlns:p14="http://schemas.microsoft.com/office/powerpoint/2010/main" val="1086614812"/>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651</TotalTime>
  <Words>1887</Words>
  <Application>Microsoft Office PowerPoint</Application>
  <PresentationFormat>Geniş ekran</PresentationFormat>
  <Paragraphs>163</Paragraphs>
  <Slides>28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28</vt:i4>
      </vt:variant>
    </vt:vector>
  </HeadingPairs>
  <TitlesOfParts>
    <vt:vector size="31" baseType="lpstr">
      <vt:lpstr>Calibri</vt:lpstr>
      <vt:lpstr>Calibri Light</vt:lpstr>
      <vt:lpstr>Geçmişe bakış</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İLETİŞİMİ SÜRECİ</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CGM 112   ÇOCUK VE İLETİŞİM</dc:title>
  <dc:creator>sebahat</dc:creator>
  <cp:lastModifiedBy>figen</cp:lastModifiedBy>
  <cp:revision>85</cp:revision>
  <dcterms:created xsi:type="dcterms:W3CDTF">2020-08-13T09:39:35Z</dcterms:created>
  <dcterms:modified xsi:type="dcterms:W3CDTF">2020-12-09T19:17:06Z</dcterms:modified>
</cp:coreProperties>
</file>