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6"/>
  </p:notesMasterIdLst>
  <p:sldIdLst>
    <p:sldId id="256" r:id="rId2"/>
    <p:sldId id="278" r:id="rId3"/>
    <p:sldId id="299" r:id="rId4"/>
    <p:sldId id="300" r:id="rId5"/>
    <p:sldId id="301" r:id="rId6"/>
    <p:sldId id="302" r:id="rId7"/>
    <p:sldId id="303" r:id="rId8"/>
    <p:sldId id="279" r:id="rId9"/>
    <p:sldId id="304" r:id="rId10"/>
    <p:sldId id="305" r:id="rId11"/>
    <p:sldId id="307" r:id="rId12"/>
    <p:sldId id="283" r:id="rId13"/>
    <p:sldId id="308" r:id="rId14"/>
    <p:sldId id="30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6FE0F-D6FD-49CE-B3A3-3C362F98AAD9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DD208-ABAF-43DF-A0C5-5F0B97928C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88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DD208-ABAF-43DF-A0C5-5F0B97928CE3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63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9139101-059B-4956-A3D1-67C0BFF5C408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80352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9101-059B-4956-A3D1-67C0BFF5C408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05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9101-059B-4956-A3D1-67C0BFF5C408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922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09792-1C33-4E81-BA6F-D2237BA26E8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586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9101-059B-4956-A3D1-67C0BFF5C408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69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139101-059B-4956-A3D1-67C0BFF5C408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5586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9101-059B-4956-A3D1-67C0BFF5C408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76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9101-059B-4956-A3D1-67C0BFF5C408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74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9101-059B-4956-A3D1-67C0BFF5C408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94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9101-059B-4956-A3D1-67C0BFF5C408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023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139101-059B-4956-A3D1-67C0BFF5C408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179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139101-059B-4956-A3D1-67C0BFF5C408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707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9139101-059B-4956-A3D1-67C0BFF5C408}" type="datetimeFigureOut">
              <a:rPr lang="tr-TR" smtClean="0"/>
              <a:t>17.10.2022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663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7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MEDİKAL FİZİK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891667" y="4623544"/>
            <a:ext cx="6831673" cy="1086237"/>
          </a:xfrm>
        </p:spPr>
        <p:txBody>
          <a:bodyPr/>
          <a:lstStyle/>
          <a:p>
            <a:r>
              <a:rPr lang="tr-TR" dirty="0" smtClean="0"/>
              <a:t> Dr. Etkin ŞAFAK </a:t>
            </a:r>
          </a:p>
          <a:p>
            <a:r>
              <a:rPr lang="tr-TR" dirty="0" smtClean="0"/>
              <a:t>Fizyoloji Anabilim Dalı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47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446" y="316523"/>
            <a:ext cx="9601200" cy="3581400"/>
          </a:xfrm>
        </p:spPr>
        <p:txBody>
          <a:bodyPr/>
          <a:lstStyle/>
          <a:p>
            <a:r>
              <a:rPr lang="tr-TR" dirty="0"/>
              <a:t>Mide, barsak ve böbrek </a:t>
            </a:r>
            <a:r>
              <a:rPr lang="tr-TR" dirty="0" err="1"/>
              <a:t>tubuluslarının</a:t>
            </a:r>
            <a:r>
              <a:rPr lang="tr-TR" dirty="0"/>
              <a:t> </a:t>
            </a:r>
            <a:r>
              <a:rPr lang="tr-TR" dirty="0" err="1"/>
              <a:t>epitel</a:t>
            </a:r>
            <a:r>
              <a:rPr lang="tr-TR" dirty="0"/>
              <a:t> hücreleri hariç çoğu doku hücrelerinde glikoz ve amino asitler hücre içine kolaylaştırılmış difüzyonla taşınır</a:t>
            </a:r>
            <a:r>
              <a:rPr lang="tr-TR" dirty="0" smtClean="0"/>
              <a:t>.</a:t>
            </a:r>
            <a:endParaRPr lang="tr-TR" dirty="0"/>
          </a:p>
          <a:p>
            <a:pPr lvl="1"/>
            <a:r>
              <a:rPr lang="tr-TR" dirty="0"/>
              <a:t>Kolaylaştırılmış difüzyonda rol oynayan başlıca faktörler:</a:t>
            </a:r>
          </a:p>
          <a:p>
            <a:pPr lvl="2"/>
            <a:r>
              <a:rPr lang="tr-TR" dirty="0"/>
              <a:t>Taşınacak maddenin zarın iki tarafındaki konsantrasyon farkı</a:t>
            </a:r>
          </a:p>
          <a:p>
            <a:pPr lvl="2"/>
            <a:r>
              <a:rPr lang="tr-TR" dirty="0"/>
              <a:t>Taşıyıcı moleküllerin sayı ve çeşidi</a:t>
            </a:r>
          </a:p>
          <a:p>
            <a:pPr lvl="2"/>
            <a:r>
              <a:rPr lang="tr-TR" dirty="0"/>
              <a:t>Taşıyıcı-taşınan kompleksinin oluşma ve ayrılma hızı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866" y="2519275"/>
            <a:ext cx="7681967" cy="311532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947351" y="5639010"/>
            <a:ext cx="11244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1600" dirty="0">
                <a:solidFill>
                  <a:schemeClr val="tx2"/>
                </a:solidFill>
              </a:rPr>
              <a:t>İlk bakışta kolaylaştırılmış difüzyon ile basit difüzyon arasında fark yok gibi gelse de aralarında başlıca iki önemli fark vardır. </a:t>
            </a:r>
            <a:endParaRPr lang="tr-TR" sz="1600" dirty="0" smtClean="0">
              <a:solidFill>
                <a:schemeClr val="tx2"/>
              </a:solidFill>
            </a:endParaRPr>
          </a:p>
          <a:p>
            <a:pPr lvl="1" algn="just"/>
            <a:r>
              <a:rPr lang="tr-TR" sz="1600" dirty="0" smtClean="0">
                <a:solidFill>
                  <a:schemeClr val="tx2"/>
                </a:solidFill>
              </a:rPr>
              <a:t>a</a:t>
            </a:r>
            <a:r>
              <a:rPr lang="tr-TR" sz="1600" dirty="0">
                <a:solidFill>
                  <a:schemeClr val="tx2"/>
                </a:solidFill>
              </a:rPr>
              <a:t>) Basit difüzyonda taşıyıcı molekül yoktur, kolaylaştırılmış difüzyonda vardır. </a:t>
            </a:r>
          </a:p>
          <a:p>
            <a:pPr lvl="1" algn="just"/>
            <a:r>
              <a:rPr lang="tr-TR" sz="1600" dirty="0">
                <a:solidFill>
                  <a:schemeClr val="tx2"/>
                </a:solidFill>
              </a:rPr>
              <a:t>b) kolaylaştırılmış difüzyonla taşınım, basit difüzyondakinden hızlıdır.</a:t>
            </a:r>
          </a:p>
        </p:txBody>
      </p:sp>
    </p:spTree>
    <p:extLst>
      <p:ext uri="{BB962C8B-B14F-4D97-AF65-F5344CB8AC3E}">
        <p14:creationId xmlns:p14="http://schemas.microsoft.com/office/powerpoint/2010/main" val="346465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1984" y="290384"/>
            <a:ext cx="9601200" cy="1485900"/>
          </a:xfrm>
        </p:spPr>
        <p:txBody>
          <a:bodyPr/>
          <a:lstStyle/>
          <a:p>
            <a:pPr algn="ctr"/>
            <a:r>
              <a:rPr lang="tr-TR" dirty="0"/>
              <a:t>Birincil </a:t>
            </a:r>
            <a:r>
              <a:rPr lang="tr-TR" dirty="0" smtClean="0"/>
              <a:t>Aktif </a:t>
            </a:r>
            <a:r>
              <a:rPr lang="tr-TR" dirty="0"/>
              <a:t>T</a:t>
            </a:r>
            <a:r>
              <a:rPr lang="tr-TR" dirty="0" smtClean="0"/>
              <a:t>aşınım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32238" y="1223319"/>
            <a:ext cx="9601200" cy="3581400"/>
          </a:xfrm>
        </p:spPr>
        <p:txBody>
          <a:bodyPr/>
          <a:lstStyle/>
          <a:p>
            <a:r>
              <a:rPr lang="tr-TR" dirty="0"/>
              <a:t>Hücre </a:t>
            </a:r>
            <a:r>
              <a:rPr lang="tr-TR" dirty="0" smtClean="0"/>
              <a:t>zarlarında </a:t>
            </a:r>
            <a:r>
              <a:rPr lang="tr-TR" dirty="0"/>
              <a:t>bazı molekül ve iyonların biyolojik metabolizma enerjisi harcanarak, pasif </a:t>
            </a:r>
            <a:r>
              <a:rPr lang="tr-TR" dirty="0" err="1"/>
              <a:t>gradyentlerin</a:t>
            </a:r>
            <a:r>
              <a:rPr lang="tr-TR" dirty="0"/>
              <a:t> belirlediği yönün tersi yönde bir başka söyleyişle yokuş yukarı tırmanmasına aktif taşınım denir. </a:t>
            </a:r>
            <a:endParaRPr lang="tr-TR" dirty="0" smtClean="0"/>
          </a:p>
          <a:p>
            <a:r>
              <a:rPr lang="tr-TR" dirty="0" smtClean="0"/>
              <a:t>Aktif </a:t>
            </a:r>
            <a:r>
              <a:rPr lang="tr-TR" dirty="0" err="1"/>
              <a:t>taşınımda</a:t>
            </a:r>
            <a:r>
              <a:rPr lang="tr-TR" dirty="0"/>
              <a:t> </a:t>
            </a:r>
            <a:r>
              <a:rPr lang="tr-TR" dirty="0" smtClean="0"/>
              <a:t>taşıyıcı </a:t>
            </a:r>
            <a:r>
              <a:rPr lang="tr-TR" dirty="0"/>
              <a:t>proteinler rol alır. Birincil aktif taşınım olarak adlandırılan </a:t>
            </a:r>
            <a:r>
              <a:rPr lang="tr-TR" dirty="0" err="1"/>
              <a:t>taşınımda</a:t>
            </a:r>
            <a:r>
              <a:rPr lang="tr-TR" dirty="0"/>
              <a:t> gerekli enerji </a:t>
            </a:r>
            <a:r>
              <a:rPr lang="tr-TR" dirty="0" err="1"/>
              <a:t>ATP’den</a:t>
            </a:r>
            <a:r>
              <a:rPr lang="tr-TR" dirty="0"/>
              <a:t> sağlanır ve taşıyıcı protein aynı zamanda </a:t>
            </a:r>
            <a:r>
              <a:rPr lang="tr-TR" dirty="0" err="1"/>
              <a:t>ATPase</a:t>
            </a:r>
            <a:r>
              <a:rPr lang="tr-TR" dirty="0"/>
              <a:t> aktivitesine sahiptir. </a:t>
            </a:r>
            <a:endParaRPr lang="tr-TR" dirty="0" smtClean="0"/>
          </a:p>
          <a:p>
            <a:r>
              <a:rPr lang="tr-TR" dirty="0" smtClean="0"/>
              <a:t>Hücre </a:t>
            </a:r>
            <a:r>
              <a:rPr lang="tr-TR" dirty="0"/>
              <a:t>zarlarından aktif olarak taşınan maddeler arasında </a:t>
            </a:r>
            <a:r>
              <a:rPr lang="tr-TR" dirty="0" err="1"/>
              <a:t>Na</a:t>
            </a:r>
            <a:r>
              <a:rPr lang="tr-TR" dirty="0"/>
              <a:t>, K, </a:t>
            </a:r>
            <a:r>
              <a:rPr lang="tr-TR" dirty="0" err="1"/>
              <a:t>Ca</a:t>
            </a:r>
            <a:r>
              <a:rPr lang="tr-TR" dirty="0"/>
              <a:t>, H, Cl ve I iyonları sayılabilir.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73" y="4111632"/>
            <a:ext cx="10630930" cy="25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5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512541" y="347769"/>
            <a:ext cx="11180233" cy="143192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Sodyum – Potasyum Pompası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732" y="1282982"/>
            <a:ext cx="5681964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2382" y="117389"/>
            <a:ext cx="9601200" cy="1485900"/>
          </a:xfrm>
        </p:spPr>
        <p:txBody>
          <a:bodyPr/>
          <a:lstStyle/>
          <a:p>
            <a:pPr algn="ctr"/>
            <a:r>
              <a:rPr lang="tr-TR" dirty="0"/>
              <a:t>İkincil </a:t>
            </a:r>
            <a:r>
              <a:rPr lang="tr-TR" dirty="0" smtClean="0"/>
              <a:t>Aktif </a:t>
            </a:r>
            <a:r>
              <a:rPr lang="tr-TR" dirty="0"/>
              <a:t>T</a:t>
            </a:r>
            <a:r>
              <a:rPr lang="tr-TR" dirty="0" smtClean="0"/>
              <a:t>aşınım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22382" y="1000897"/>
            <a:ext cx="9601200" cy="3581400"/>
          </a:xfrm>
        </p:spPr>
        <p:txBody>
          <a:bodyPr/>
          <a:lstStyle/>
          <a:p>
            <a:r>
              <a:rPr lang="tr-TR" dirty="0"/>
              <a:t>Barsak ve böbrek </a:t>
            </a:r>
            <a:r>
              <a:rPr lang="tr-TR" dirty="0" err="1"/>
              <a:t>tubuluslarının</a:t>
            </a:r>
            <a:r>
              <a:rPr lang="tr-TR" dirty="0"/>
              <a:t> </a:t>
            </a:r>
            <a:r>
              <a:rPr lang="tr-TR" dirty="0" err="1"/>
              <a:t>epitel</a:t>
            </a:r>
            <a:r>
              <a:rPr lang="tr-TR" dirty="0"/>
              <a:t> hürse zarlarında glikoz ve amino asitlerin aktif </a:t>
            </a:r>
            <a:r>
              <a:rPr lang="tr-TR" dirty="0" err="1"/>
              <a:t>taşınımında</a:t>
            </a:r>
            <a:r>
              <a:rPr lang="tr-TR" dirty="0"/>
              <a:t> rol taşıyıcı proteinler </a:t>
            </a:r>
            <a:r>
              <a:rPr lang="tr-TR" dirty="0" err="1"/>
              <a:t>ATP’yi</a:t>
            </a:r>
            <a:r>
              <a:rPr lang="tr-TR" dirty="0"/>
              <a:t> hidrolize etme yetisine sahip değildir. Ancak bu proteinler, biri sodyuma diğeri glikoza (amino </a:t>
            </a:r>
            <a:r>
              <a:rPr lang="tr-TR" dirty="0" err="1"/>
              <a:t>asite</a:t>
            </a:r>
            <a:r>
              <a:rPr lang="tr-TR" dirty="0"/>
              <a:t>) bağlanabilen iki reseptör bölgeye sahiptir. </a:t>
            </a:r>
            <a:endParaRPr lang="tr-TR" dirty="0" smtClean="0"/>
          </a:p>
          <a:p>
            <a:r>
              <a:rPr lang="tr-TR" dirty="0" smtClean="0"/>
              <a:t>Sodyum </a:t>
            </a:r>
            <a:r>
              <a:rPr lang="tr-TR" dirty="0"/>
              <a:t>kendi konsantrasyon </a:t>
            </a:r>
            <a:r>
              <a:rPr lang="tr-TR" dirty="0" err="1"/>
              <a:t>gradyenti</a:t>
            </a:r>
            <a:r>
              <a:rPr lang="tr-TR" dirty="0"/>
              <a:t> etkisinde içeri doğru taşınırken bu sırada glikoz daha yüksek konsantrasyon bölgesine taşınabilir. </a:t>
            </a:r>
            <a:endParaRPr lang="tr-TR" dirty="0" smtClean="0"/>
          </a:p>
          <a:p>
            <a:r>
              <a:rPr lang="tr-TR" dirty="0" smtClean="0"/>
              <a:t>Glikozun </a:t>
            </a:r>
            <a:r>
              <a:rPr lang="tr-TR" dirty="0"/>
              <a:t>yokuş yukarı taşınması için gerekli enerji sodyum </a:t>
            </a:r>
            <a:r>
              <a:rPr lang="tr-TR" dirty="0" err="1"/>
              <a:t>gradyentinden</a:t>
            </a:r>
            <a:r>
              <a:rPr lang="tr-TR" dirty="0"/>
              <a:t> sağlanır. Böyle bir aktif </a:t>
            </a:r>
            <a:r>
              <a:rPr lang="tr-TR" dirty="0" err="1"/>
              <a:t>taşınıma</a:t>
            </a:r>
            <a:r>
              <a:rPr lang="tr-TR" dirty="0"/>
              <a:t> sodyumla ortaklaşa taşınım </a:t>
            </a:r>
            <a:r>
              <a:rPr lang="tr-TR" dirty="0" smtClean="0"/>
              <a:t>(</a:t>
            </a:r>
            <a:r>
              <a:rPr lang="tr-TR" dirty="0" err="1"/>
              <a:t>k</a:t>
            </a:r>
            <a:r>
              <a:rPr lang="tr-TR" dirty="0" err="1" smtClean="0"/>
              <a:t>otransport</a:t>
            </a:r>
            <a:r>
              <a:rPr lang="tr-TR" dirty="0"/>
              <a:t>) denir.</a:t>
            </a:r>
          </a:p>
          <a:p>
            <a:endParaRPr lang="tr-TR" dirty="0"/>
          </a:p>
        </p:txBody>
      </p:sp>
      <p:pic>
        <p:nvPicPr>
          <p:cNvPr id="1026" name="Picture 2" descr="Aktif Taşıma (makale) | Zarlar ve Taşıma | Khan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2" y="3620530"/>
            <a:ext cx="10998008" cy="312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467" y="888439"/>
            <a:ext cx="9601200" cy="3581400"/>
          </a:xfrm>
        </p:spPr>
        <p:txBody>
          <a:bodyPr/>
          <a:lstStyle/>
          <a:p>
            <a:r>
              <a:rPr lang="tr-TR" dirty="0"/>
              <a:t>Taşıyıcı protein dış tarafında sodyuma bağlanma yerine sahipken iç tarafında kalsiyum, potasyum gibi bir başka iyona bağlanma yerine sahip olabilir.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durumda sodyum kendi </a:t>
            </a:r>
            <a:r>
              <a:rPr lang="tr-TR" dirty="0" err="1"/>
              <a:t>gradyenti</a:t>
            </a:r>
            <a:r>
              <a:rPr lang="tr-TR" dirty="0"/>
              <a:t> etkisinde içeri doğru taşınırken karşıt iyon yokuş yukarı taşınabilir. </a:t>
            </a:r>
            <a:endParaRPr lang="tr-TR" dirty="0" smtClean="0"/>
          </a:p>
          <a:p>
            <a:r>
              <a:rPr lang="tr-TR" dirty="0" smtClean="0"/>
              <a:t>Bazı </a:t>
            </a:r>
            <a:r>
              <a:rPr lang="tr-TR" dirty="0"/>
              <a:t>hücrelerde rastlanan sodyumla diğer iyonların bu şekilde aktif olarak değiştirilmesi yöntemine sodyumla karşıt taşınım (</a:t>
            </a:r>
            <a:r>
              <a:rPr lang="tr-TR" dirty="0" err="1"/>
              <a:t>countertransport</a:t>
            </a:r>
            <a:r>
              <a:rPr lang="tr-TR" dirty="0"/>
              <a:t>) denir.</a:t>
            </a:r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464143" y="6359951"/>
            <a:ext cx="7129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Sodyumla ortaklaşa ve karşıt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taşınımlara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ikincil aktif taşınım denir. 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354" y="3574489"/>
            <a:ext cx="37814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6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420816" y="0"/>
            <a:ext cx="8385175" cy="10239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/>
              <a:t>Hücre zarından taneciklerin geçiş yolları</a:t>
            </a:r>
          </a:p>
        </p:txBody>
      </p:sp>
      <p:pic>
        <p:nvPicPr>
          <p:cNvPr id="23555" name="Picture 6" descr="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659" y="756443"/>
            <a:ext cx="11493341" cy="6121653"/>
          </a:xfrm>
        </p:spPr>
      </p:pic>
    </p:spTree>
    <p:extLst>
      <p:ext uri="{BB962C8B-B14F-4D97-AF65-F5344CB8AC3E}">
        <p14:creationId xmlns:p14="http://schemas.microsoft.com/office/powerpoint/2010/main" val="36241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7509" y="320919"/>
            <a:ext cx="9601200" cy="1485900"/>
          </a:xfrm>
        </p:spPr>
        <p:txBody>
          <a:bodyPr/>
          <a:lstStyle/>
          <a:p>
            <a:r>
              <a:rPr lang="tr-TR" b="1" dirty="0"/>
              <a:t>Pasif taşınım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286000"/>
            <a:ext cx="3534508" cy="3581400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Metabolik</a:t>
            </a:r>
            <a:r>
              <a:rPr lang="tr-TR" dirty="0"/>
              <a:t> enerji harcanması gerekmeden konsantrasyon, elektriksel potansiyel </a:t>
            </a:r>
            <a:r>
              <a:rPr lang="tr-TR" dirty="0" err="1"/>
              <a:t>vb</a:t>
            </a:r>
            <a:r>
              <a:rPr lang="tr-TR" dirty="0"/>
              <a:t> pasif </a:t>
            </a:r>
            <a:r>
              <a:rPr lang="tr-TR" dirty="0" err="1"/>
              <a:t>gradyentler</a:t>
            </a:r>
            <a:r>
              <a:rPr lang="tr-TR" dirty="0"/>
              <a:t> etkisinde taneciklerin zardan kendiliğinden  geçişlerine pasif taşınım denir. </a:t>
            </a:r>
            <a:endParaRPr lang="tr-TR" dirty="0" smtClean="0"/>
          </a:p>
          <a:p>
            <a:r>
              <a:rPr lang="tr-TR" dirty="0" smtClean="0"/>
              <a:t>Pasif </a:t>
            </a:r>
            <a:r>
              <a:rPr lang="tr-TR" dirty="0" err="1"/>
              <a:t>taşınımın</a:t>
            </a:r>
            <a:r>
              <a:rPr lang="tr-TR" dirty="0"/>
              <a:t> basit difüzyon ve kolaylaştırılmış difüzyon olarak adlandırılan iki biçimi vardır.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877" y="1947496"/>
            <a:ext cx="4876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4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08230" y="562708"/>
            <a:ext cx="9601200" cy="1485900"/>
          </a:xfrm>
        </p:spPr>
        <p:txBody>
          <a:bodyPr/>
          <a:lstStyle/>
          <a:p>
            <a:r>
              <a:rPr lang="tr-TR" u="sng" dirty="0"/>
              <a:t>Basit difüzyon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2661" y="2637692"/>
            <a:ext cx="5750169" cy="3581400"/>
          </a:xfrm>
        </p:spPr>
        <p:txBody>
          <a:bodyPr/>
          <a:lstStyle/>
          <a:p>
            <a:r>
              <a:rPr lang="tr-TR" dirty="0"/>
              <a:t>Bir başka molekülün aracılığı olmaksızın, taneciklerin zardan kendi kinetik hareketleri ile geçişine basit difüzyon denir. </a:t>
            </a:r>
            <a:endParaRPr lang="tr-TR" dirty="0" smtClean="0"/>
          </a:p>
          <a:p>
            <a:r>
              <a:rPr lang="tr-TR" dirty="0" smtClean="0"/>
              <a:t>Zarın </a:t>
            </a:r>
            <a:r>
              <a:rPr lang="tr-TR" dirty="0"/>
              <a:t>çift lipit tabakasından ve protein kanallarından geçişler basit difüzyon kapsamında düşünülür.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69" y="2048608"/>
            <a:ext cx="4706188" cy="38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3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15861" y="580292"/>
            <a:ext cx="9601200" cy="1485900"/>
          </a:xfrm>
        </p:spPr>
        <p:txBody>
          <a:bodyPr/>
          <a:lstStyle/>
          <a:p>
            <a:r>
              <a:rPr lang="tr-TR" dirty="0"/>
              <a:t>Doğrudan geçiş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8893" y="2066192"/>
            <a:ext cx="6717323" cy="3581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/>
              <a:t>Çift katlı lipit tabakada çözünebilen oksijen, azot, karbondioksit gibi gazlarla alkol, </a:t>
            </a:r>
            <a:r>
              <a:rPr lang="tr-TR" sz="2100" dirty="0"/>
              <a:t>eter ve kloroform gibi yağda </a:t>
            </a:r>
            <a:r>
              <a:rPr lang="tr-TR" sz="2100" dirty="0" smtClean="0"/>
              <a:t>çözünen </a:t>
            </a:r>
            <a:r>
              <a:rPr lang="tr-TR" sz="2100" dirty="0"/>
              <a:t>moleküller</a:t>
            </a:r>
            <a:r>
              <a:rPr lang="tr-TR" dirty="0" smtClean="0">
                <a:solidFill>
                  <a:schemeClr val="folHlink"/>
                </a:solidFill>
              </a:rPr>
              <a:t> </a:t>
            </a:r>
            <a:r>
              <a:rPr lang="tr-TR" dirty="0" smtClean="0"/>
              <a:t>zarın </a:t>
            </a:r>
            <a:r>
              <a:rPr lang="tr-TR" dirty="0"/>
              <a:t>lipit tabakasından doğrudan geçer. </a:t>
            </a:r>
            <a:endParaRPr lang="tr-TR" dirty="0" smtClean="0"/>
          </a:p>
          <a:p>
            <a:pPr algn="just"/>
            <a:r>
              <a:rPr lang="tr-TR" dirty="0" smtClean="0"/>
              <a:t>Su </a:t>
            </a:r>
            <a:r>
              <a:rPr lang="tr-TR" dirty="0"/>
              <a:t>molekülleri de hücre zarlarını çok kolay geçebilmektedir. Örneğin alyuvar zarından bir saniyede difüzyonla her iki yöne geçen suyun toplam hacmi alyuvar hacminin yüz katı </a:t>
            </a:r>
            <a:r>
              <a:rPr lang="tr-TR" dirty="0" err="1"/>
              <a:t>kadardır.Su</a:t>
            </a:r>
            <a:r>
              <a:rPr lang="tr-TR" dirty="0"/>
              <a:t> molekülleri kısmen protein kanallarından geçseler de büyük çoğunluğunun çift katlı lipit tabakadan geçtikleri kabul edilmektedir. </a:t>
            </a:r>
            <a:endParaRPr lang="tr-TR" dirty="0" smtClean="0"/>
          </a:p>
          <a:p>
            <a:pPr algn="just"/>
            <a:r>
              <a:rPr lang="tr-TR" dirty="0" smtClean="0"/>
              <a:t>Suyun </a:t>
            </a:r>
            <a:r>
              <a:rPr lang="tr-TR" dirty="0"/>
              <a:t>çift katlı lipit tabakada çözünmediği halde kolaylıkla geçebilmesi hücre zarında yalnızca küçük moleküllerin geçebileceği </a:t>
            </a:r>
            <a:r>
              <a:rPr lang="tr-TR" dirty="0" err="1"/>
              <a:t>hidrofilik</a:t>
            </a:r>
            <a:r>
              <a:rPr lang="tr-TR" dirty="0"/>
              <a:t> geçitlerin varlığını düşündürmektedir.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763" y="1622515"/>
            <a:ext cx="3572566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4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30415" y="597876"/>
            <a:ext cx="9601200" cy="1485900"/>
          </a:xfrm>
        </p:spPr>
        <p:txBody>
          <a:bodyPr/>
          <a:lstStyle/>
          <a:p>
            <a:r>
              <a:rPr lang="tr-TR" dirty="0"/>
              <a:t>Protein kanallarından geçiş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286000"/>
            <a:ext cx="5081954" cy="3581400"/>
          </a:xfrm>
        </p:spPr>
        <p:txBody>
          <a:bodyPr/>
          <a:lstStyle/>
          <a:p>
            <a:r>
              <a:rPr lang="tr-TR" dirty="0"/>
              <a:t>Yüklü tanecikler zarı ancak içsel proteinlerin meydana getirdikleri kanallardan geçebilmektedir. </a:t>
            </a:r>
            <a:endParaRPr lang="tr-TR" dirty="0" smtClean="0"/>
          </a:p>
          <a:p>
            <a:r>
              <a:rPr lang="tr-TR" dirty="0" smtClean="0"/>
              <a:t>Sulu </a:t>
            </a:r>
            <a:r>
              <a:rPr lang="tr-TR" dirty="0"/>
              <a:t>geçit gibi düşünülen protein kanallarının önemli bir özelliği seçici geçirgenliğe sahip olmalarıdır. </a:t>
            </a:r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/>
              <a:t>tür kanal ancak bir veya birkaç tür iyon ya da </a:t>
            </a:r>
            <a:r>
              <a:rPr lang="tr-TR" dirty="0" smtClean="0"/>
              <a:t>molekülün geçmesine </a:t>
            </a:r>
            <a:r>
              <a:rPr lang="tr-TR" dirty="0"/>
              <a:t>izin verir. </a:t>
            </a:r>
            <a:endParaRPr lang="tr-TR" dirty="0" smtClean="0"/>
          </a:p>
          <a:p>
            <a:r>
              <a:rPr lang="tr-TR" dirty="0" smtClean="0"/>
              <a:t>Kanal </a:t>
            </a:r>
            <a:r>
              <a:rPr lang="tr-TR" dirty="0"/>
              <a:t>seçiciliği, kanalın çapı, şekli ve yüzey yükü gibi faktörlerce belirlenir.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831" y="2505333"/>
            <a:ext cx="2915748" cy="302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1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62908" y="984738"/>
            <a:ext cx="8897815" cy="3581400"/>
          </a:xfrm>
        </p:spPr>
        <p:txBody>
          <a:bodyPr/>
          <a:lstStyle/>
          <a:p>
            <a:r>
              <a:rPr lang="tr-TR" dirty="0"/>
              <a:t>Protein kanallarının çok az bir kısmı her koşul altında açık bulunabilir ve pasif veya kapısız kanal olarak adlandırılır. 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792" y="1822205"/>
            <a:ext cx="4824046" cy="328106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162908" y="5355093"/>
            <a:ext cx="9513277" cy="67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lvl="0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tr-TR" sz="2000" dirty="0">
                <a:solidFill>
                  <a:srgbClr val="191B0E"/>
                </a:solidFill>
              </a:rPr>
              <a:t>Aktif veya kapılı kanal olarak adlandırılan diğer çoğu protein kanalları ise özel kapıları tarafından açılıp kapanır.</a:t>
            </a:r>
          </a:p>
        </p:txBody>
      </p:sp>
    </p:spTree>
    <p:extLst>
      <p:ext uri="{BB962C8B-B14F-4D97-AF65-F5344CB8AC3E}">
        <p14:creationId xmlns:p14="http://schemas.microsoft.com/office/powerpoint/2010/main" val="197211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53512" y="0"/>
            <a:ext cx="9601200" cy="1485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>Protein kanallarını kontrol eden kapılar açılıp kapanma mekanizmalarına göre 6 gruba </a:t>
            </a:r>
            <a:r>
              <a:rPr lang="tr-TR" sz="2800" dirty="0" smtClean="0"/>
              <a:t>ayrılabilirler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95500" y="1905000"/>
            <a:ext cx="8274050" cy="4953000"/>
          </a:xfrm>
        </p:spPr>
        <p:txBody>
          <a:bodyPr/>
          <a:lstStyle/>
          <a:p>
            <a:pPr>
              <a:defRPr/>
            </a:pPr>
            <a:r>
              <a:rPr lang="tr-TR" sz="1800" b="1" dirty="0">
                <a:solidFill>
                  <a:schemeClr val="tx1"/>
                </a:solidFill>
              </a:rPr>
              <a:t>Potansiyele bağımlı voltaj kapıları:</a:t>
            </a:r>
            <a:r>
              <a:rPr lang="tr-TR" sz="1800" dirty="0">
                <a:solidFill>
                  <a:schemeClr val="tx1"/>
                </a:solidFill>
              </a:rPr>
              <a:t> Sinir ve kas zarlarında bilgi iletiminde rol alan sodyum ve potasyum kanal kapıları potansiyele bağımlı olarak çalışır.</a:t>
            </a:r>
          </a:p>
          <a:p>
            <a:pPr>
              <a:defRPr/>
            </a:pPr>
            <a:r>
              <a:rPr lang="tr-TR" sz="1800" b="1" dirty="0">
                <a:solidFill>
                  <a:schemeClr val="tx1"/>
                </a:solidFill>
              </a:rPr>
              <a:t>Kimyasal ajanlara bağlı </a:t>
            </a:r>
            <a:r>
              <a:rPr lang="tr-TR" sz="1800" b="1" dirty="0" err="1">
                <a:solidFill>
                  <a:schemeClr val="tx1"/>
                </a:solidFill>
              </a:rPr>
              <a:t>ligand</a:t>
            </a:r>
            <a:r>
              <a:rPr lang="tr-TR" sz="1800" b="1" dirty="0">
                <a:solidFill>
                  <a:schemeClr val="tx1"/>
                </a:solidFill>
              </a:rPr>
              <a:t> kapılar: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Sinaptik</a:t>
            </a:r>
            <a:r>
              <a:rPr lang="tr-TR" sz="1800" dirty="0">
                <a:solidFill>
                  <a:schemeClr val="tx1"/>
                </a:solidFill>
              </a:rPr>
              <a:t> iletimlerde rol alan kanallar </a:t>
            </a:r>
            <a:r>
              <a:rPr lang="tr-TR" sz="1800" dirty="0" err="1">
                <a:solidFill>
                  <a:schemeClr val="tx1"/>
                </a:solidFill>
              </a:rPr>
              <a:t>transmitter</a:t>
            </a:r>
            <a:r>
              <a:rPr lang="tr-TR" sz="1800" dirty="0">
                <a:solidFill>
                  <a:schemeClr val="tx1"/>
                </a:solidFill>
              </a:rPr>
              <a:t> adı verilen molekülerin proteinlerle birleşmesi sonucu açılırlar.</a:t>
            </a:r>
          </a:p>
          <a:p>
            <a:pPr>
              <a:defRPr/>
            </a:pPr>
            <a:r>
              <a:rPr lang="tr-TR" sz="1800" b="1" dirty="0">
                <a:solidFill>
                  <a:schemeClr val="tx1"/>
                </a:solidFill>
              </a:rPr>
              <a:t>Mekanik kapılar:</a:t>
            </a:r>
            <a:r>
              <a:rPr lang="tr-TR" sz="1800" dirty="0">
                <a:solidFill>
                  <a:schemeClr val="tx1"/>
                </a:solidFill>
              </a:rPr>
              <a:t> Bazı duysal sinir uçlarında ise gerilme ve basınç gibi mekanik uyaran etkisinde zarda deformasyon sonucu açılabilen kanallar vardır.</a:t>
            </a:r>
          </a:p>
          <a:p>
            <a:pPr>
              <a:defRPr/>
            </a:pPr>
            <a:r>
              <a:rPr lang="tr-TR" sz="1800" b="1" dirty="0">
                <a:solidFill>
                  <a:schemeClr val="tx1"/>
                </a:solidFill>
              </a:rPr>
              <a:t>İkincil haberciye bağımlı kapılar: </a:t>
            </a:r>
            <a:r>
              <a:rPr lang="tr-TR" sz="1800" dirty="0">
                <a:solidFill>
                  <a:schemeClr val="tx1"/>
                </a:solidFill>
              </a:rPr>
              <a:t>Bu tip kapılar bir hücre dışı sinyal sonucu hücre içinde oluşan ikinci haberci molekülün iyon kanallarındaki moleküle doğrudan veya dolaylı olarak bağlanması sonucu açılan kanallardır. </a:t>
            </a:r>
          </a:p>
          <a:p>
            <a:pPr>
              <a:defRPr/>
            </a:pPr>
            <a:r>
              <a:rPr lang="tr-TR" sz="1800" b="1" dirty="0">
                <a:solidFill>
                  <a:schemeClr val="tx1"/>
                </a:solidFill>
              </a:rPr>
              <a:t>Işığa bağımlı kapılar: </a:t>
            </a:r>
            <a:r>
              <a:rPr lang="tr-TR" sz="1800" dirty="0">
                <a:solidFill>
                  <a:schemeClr val="tx1"/>
                </a:solidFill>
              </a:rPr>
              <a:t>Işık etkisiyle açılan kanallardır.</a:t>
            </a:r>
          </a:p>
          <a:p>
            <a:pPr>
              <a:defRPr/>
            </a:pPr>
            <a:r>
              <a:rPr lang="tr-TR" sz="1800" b="1" dirty="0" err="1">
                <a:solidFill>
                  <a:schemeClr val="tx1"/>
                </a:solidFill>
              </a:rPr>
              <a:t>pH</a:t>
            </a:r>
            <a:r>
              <a:rPr lang="tr-TR" sz="1800" b="1" dirty="0">
                <a:solidFill>
                  <a:schemeClr val="tx1"/>
                </a:solidFill>
              </a:rPr>
              <a:t> değişikliklerine bağlı olarak açılan kapılar: </a:t>
            </a:r>
            <a:r>
              <a:rPr lang="tr-TR" sz="1800" dirty="0" err="1">
                <a:solidFill>
                  <a:schemeClr val="tx1"/>
                </a:solidFill>
              </a:rPr>
              <a:t>pH</a:t>
            </a:r>
            <a:r>
              <a:rPr lang="tr-TR" sz="1800" dirty="0">
                <a:solidFill>
                  <a:schemeClr val="tx1"/>
                </a:solidFill>
              </a:rPr>
              <a:t> değişiklikleriyle açılan kanallardır.</a:t>
            </a:r>
          </a:p>
          <a:p>
            <a:pPr>
              <a:defRPr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4586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Zarı doğrudan geçemeyen bazı taneciklerin zardaki özel taşıyıcı bir proteine bağlanarak zarı geçmesine kolaylaştırılmış difüzyon veya taşıyıcı aracılığı ile geçiş denir. </a:t>
            </a:r>
            <a:endParaRPr lang="tr-TR" dirty="0" smtClean="0"/>
          </a:p>
          <a:p>
            <a:r>
              <a:rPr lang="tr-TR" dirty="0" smtClean="0"/>
              <a:t>Tanecik </a:t>
            </a:r>
            <a:r>
              <a:rPr lang="tr-TR" dirty="0"/>
              <a:t>taşıyıcı moleküle çok zayıf bir bağla bağlanır. </a:t>
            </a:r>
            <a:endParaRPr lang="tr-TR" dirty="0" smtClean="0"/>
          </a:p>
          <a:p>
            <a:r>
              <a:rPr lang="tr-TR" dirty="0" smtClean="0"/>
              <a:t>Zarın </a:t>
            </a:r>
            <a:r>
              <a:rPr lang="tr-TR" dirty="0"/>
              <a:t>diğer tarafından da taşıyıcı molekülden kolaylıkla </a:t>
            </a:r>
            <a:r>
              <a:rPr lang="tr-TR" dirty="0" smtClean="0"/>
              <a:t>ayrılabilir</a:t>
            </a:r>
          </a:p>
          <a:p>
            <a:r>
              <a:rPr lang="tr-TR" dirty="0" smtClean="0"/>
              <a:t>Basit </a:t>
            </a:r>
            <a:r>
              <a:rPr lang="tr-TR" dirty="0"/>
              <a:t>difüzyonda olduğu gibi kolaylaştırılmış difüzyonda da tanecikler ilke olarak iki yönde taşınabilir. </a:t>
            </a:r>
          </a:p>
          <a:p>
            <a:endParaRPr lang="tr-TR" dirty="0"/>
          </a:p>
        </p:txBody>
      </p:sp>
      <p:sp>
        <p:nvSpPr>
          <p:cNvPr id="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/>
              <a:t>Kolaylaştırılmış difüzyon</a:t>
            </a:r>
          </a:p>
        </p:txBody>
      </p:sp>
    </p:spTree>
    <p:extLst>
      <p:ext uri="{BB962C8B-B14F-4D97-AF65-F5344CB8AC3E}">
        <p14:creationId xmlns:p14="http://schemas.microsoft.com/office/powerpoint/2010/main" val="58870893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TM10001105[[fn=kırpılmış]]</Template>
  <TotalTime>1727</TotalTime>
  <Words>780</Words>
  <Application>Microsoft Office PowerPoint</Application>
  <PresentationFormat>Geniş ekran</PresentationFormat>
  <Paragraphs>55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Calibri</vt:lpstr>
      <vt:lpstr>Franklin Gothic Book</vt:lpstr>
      <vt:lpstr>Times New Roman</vt:lpstr>
      <vt:lpstr>Crop</vt:lpstr>
      <vt:lpstr>MEDİKAL FİZİK</vt:lpstr>
      <vt:lpstr>Hücre zarından taneciklerin geçiş yolları</vt:lpstr>
      <vt:lpstr>Pasif taşınım </vt:lpstr>
      <vt:lpstr>Basit difüzyon</vt:lpstr>
      <vt:lpstr>Doğrudan geçiş </vt:lpstr>
      <vt:lpstr>Protein kanallarından geçiş </vt:lpstr>
      <vt:lpstr>PowerPoint Sunusu</vt:lpstr>
      <vt:lpstr>  Protein kanallarını kontrol eden kapılar açılıp kapanma mekanizmalarına göre 6 gruba ayrılabilirler </vt:lpstr>
      <vt:lpstr>Kolaylaştırılmış difüzyon</vt:lpstr>
      <vt:lpstr>PowerPoint Sunusu</vt:lpstr>
      <vt:lpstr>Birincil Aktif Taşınım</vt:lpstr>
      <vt:lpstr>Sodyum – Potasyum Pompası</vt:lpstr>
      <vt:lpstr>İkincil Aktif Taşınım</vt:lpstr>
      <vt:lpstr>PowerPoint Sunusu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MEDİKAL FİZİK</dc:title>
  <dc:creator>Acer</dc:creator>
  <cp:lastModifiedBy>Etkin</cp:lastModifiedBy>
  <cp:revision>34</cp:revision>
  <dcterms:created xsi:type="dcterms:W3CDTF">2020-10-05T14:53:08Z</dcterms:created>
  <dcterms:modified xsi:type="dcterms:W3CDTF">2022-10-17T10:31:15Z</dcterms:modified>
</cp:coreProperties>
</file>